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Default Extension="png" ContentType="image/png"/>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diagrams/colors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 id="2147483658" r:id="rId2"/>
    <p:sldMasterId id="2147483671" r:id="rId3"/>
  </p:sldMasterIdLst>
  <p:notesMasterIdLst>
    <p:notesMasterId r:id="rId13"/>
  </p:notesMasterIdLst>
  <p:sldIdLst>
    <p:sldId id="256" r:id="rId4"/>
    <p:sldId id="260" r:id="rId5"/>
    <p:sldId id="267" r:id="rId6"/>
    <p:sldId id="268" r:id="rId7"/>
    <p:sldId id="266" r:id="rId8"/>
    <p:sldId id="261" r:id="rId9"/>
    <p:sldId id="262" r:id="rId10"/>
    <p:sldId id="263" r:id="rId11"/>
    <p:sldId id="26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817" autoAdjust="0"/>
  </p:normalViewPr>
  <p:slideViewPr>
    <p:cSldViewPr>
      <p:cViewPr varScale="1">
        <p:scale>
          <a:sx n="48" d="100"/>
          <a:sy n="48" d="100"/>
        </p:scale>
        <p:origin x="-690" y="-96"/>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021C25-C4F4-4ACF-A0E5-6AA505D3028A}" type="doc">
      <dgm:prSet loTypeId="urn:microsoft.com/office/officeart/2005/8/layout/chevron1" loCatId="process" qsTypeId="urn:microsoft.com/office/officeart/2005/8/quickstyle/simple1" qsCatId="simple" csTypeId="urn:microsoft.com/office/officeart/2005/8/colors/accent1_2" csCatId="accent1" phldr="1"/>
      <dgm:spPr/>
    </dgm:pt>
    <dgm:pt modelId="{33FB4CB5-9578-446A-905F-14BBA09A8FBE}">
      <dgm:prSet phldrT="[Text]"/>
      <dgm:spPr/>
      <dgm:t>
        <a:bodyPr/>
        <a:lstStyle/>
        <a:p>
          <a:r>
            <a:rPr lang="en-GB" dirty="0" smtClean="0"/>
            <a:t>Discover</a:t>
          </a:r>
          <a:endParaRPr lang="en-GB" dirty="0"/>
        </a:p>
      </dgm:t>
    </dgm:pt>
    <dgm:pt modelId="{791D7F46-CB18-4528-8DCC-B4BD42F227D3}" type="parTrans" cxnId="{7EA205AA-F6DB-4D34-BD18-005E4EC47525}">
      <dgm:prSet/>
      <dgm:spPr/>
      <dgm:t>
        <a:bodyPr/>
        <a:lstStyle/>
        <a:p>
          <a:endParaRPr lang="en-GB"/>
        </a:p>
      </dgm:t>
    </dgm:pt>
    <dgm:pt modelId="{94B60C06-3718-4347-887D-D26CAE48ADAD}" type="sibTrans" cxnId="{7EA205AA-F6DB-4D34-BD18-005E4EC47525}">
      <dgm:prSet/>
      <dgm:spPr/>
      <dgm:t>
        <a:bodyPr/>
        <a:lstStyle/>
        <a:p>
          <a:endParaRPr lang="en-GB"/>
        </a:p>
      </dgm:t>
    </dgm:pt>
    <dgm:pt modelId="{9C0180A6-3339-4475-B849-44468CAB94D0}">
      <dgm:prSet phldrT="[Text]"/>
      <dgm:spPr/>
      <dgm:t>
        <a:bodyPr/>
        <a:lstStyle/>
        <a:p>
          <a:r>
            <a:rPr lang="en-GB" dirty="0" smtClean="0"/>
            <a:t>Dream</a:t>
          </a:r>
          <a:endParaRPr lang="en-GB" dirty="0"/>
        </a:p>
      </dgm:t>
    </dgm:pt>
    <dgm:pt modelId="{6C5AD23B-4532-4DDB-AFE4-661212F6AA74}" type="parTrans" cxnId="{7A56191E-9ACA-43A1-8BE7-35E1D373E1E0}">
      <dgm:prSet/>
      <dgm:spPr/>
      <dgm:t>
        <a:bodyPr/>
        <a:lstStyle/>
        <a:p>
          <a:endParaRPr lang="en-GB"/>
        </a:p>
      </dgm:t>
    </dgm:pt>
    <dgm:pt modelId="{8C97060D-78AB-4809-8A65-93EAD3779D65}" type="sibTrans" cxnId="{7A56191E-9ACA-43A1-8BE7-35E1D373E1E0}">
      <dgm:prSet/>
      <dgm:spPr/>
      <dgm:t>
        <a:bodyPr/>
        <a:lstStyle/>
        <a:p>
          <a:endParaRPr lang="en-GB"/>
        </a:p>
      </dgm:t>
    </dgm:pt>
    <dgm:pt modelId="{33EFBE17-7126-4C49-B20A-8E025CFAB2CF}">
      <dgm:prSet phldrT="[Text]"/>
      <dgm:spPr/>
      <dgm:t>
        <a:bodyPr/>
        <a:lstStyle/>
        <a:p>
          <a:r>
            <a:rPr lang="en-GB" dirty="0" smtClean="0"/>
            <a:t>Design</a:t>
          </a:r>
          <a:endParaRPr lang="en-GB" dirty="0"/>
        </a:p>
      </dgm:t>
    </dgm:pt>
    <dgm:pt modelId="{C119721C-5E20-491B-93DA-A7E7863FED25}" type="parTrans" cxnId="{ACC296DA-7A3B-4540-8EE5-D7A5124DD089}">
      <dgm:prSet/>
      <dgm:spPr/>
      <dgm:t>
        <a:bodyPr/>
        <a:lstStyle/>
        <a:p>
          <a:endParaRPr lang="en-GB"/>
        </a:p>
      </dgm:t>
    </dgm:pt>
    <dgm:pt modelId="{F8FC1123-83B9-48BF-BCAE-B0FFC104F883}" type="sibTrans" cxnId="{ACC296DA-7A3B-4540-8EE5-D7A5124DD089}">
      <dgm:prSet/>
      <dgm:spPr/>
      <dgm:t>
        <a:bodyPr/>
        <a:lstStyle/>
        <a:p>
          <a:endParaRPr lang="en-GB"/>
        </a:p>
      </dgm:t>
    </dgm:pt>
    <dgm:pt modelId="{8AA2ED46-E604-46EB-B6E2-CBE52EB7E90C}">
      <dgm:prSet/>
      <dgm:spPr/>
      <dgm:t>
        <a:bodyPr/>
        <a:lstStyle/>
        <a:p>
          <a:r>
            <a:rPr lang="en-GB" dirty="0" smtClean="0"/>
            <a:t>Deploy</a:t>
          </a:r>
          <a:endParaRPr lang="en-GB" dirty="0"/>
        </a:p>
      </dgm:t>
    </dgm:pt>
    <dgm:pt modelId="{EF4EB2A5-87CD-4FE4-AAE3-70394ABA8D38}" type="parTrans" cxnId="{356441E5-0BBF-4C1A-A454-251079A7EA1E}">
      <dgm:prSet/>
      <dgm:spPr/>
      <dgm:t>
        <a:bodyPr/>
        <a:lstStyle/>
        <a:p>
          <a:endParaRPr lang="en-GB"/>
        </a:p>
      </dgm:t>
    </dgm:pt>
    <dgm:pt modelId="{87A0BB5C-D126-433A-9847-9A9651721600}" type="sibTrans" cxnId="{356441E5-0BBF-4C1A-A454-251079A7EA1E}">
      <dgm:prSet/>
      <dgm:spPr/>
      <dgm:t>
        <a:bodyPr/>
        <a:lstStyle/>
        <a:p>
          <a:endParaRPr lang="en-GB"/>
        </a:p>
      </dgm:t>
    </dgm:pt>
    <dgm:pt modelId="{4842C756-5C1F-48F1-8A70-B900EBC9BF6C}" type="pres">
      <dgm:prSet presAssocID="{0A021C25-C4F4-4ACF-A0E5-6AA505D3028A}" presName="Name0" presStyleCnt="0">
        <dgm:presLayoutVars>
          <dgm:dir/>
          <dgm:animLvl val="lvl"/>
          <dgm:resizeHandles val="exact"/>
        </dgm:presLayoutVars>
      </dgm:prSet>
      <dgm:spPr/>
    </dgm:pt>
    <dgm:pt modelId="{14E4A4B7-EDC7-4585-B073-DD60FCBFE162}" type="pres">
      <dgm:prSet presAssocID="{33FB4CB5-9578-446A-905F-14BBA09A8FBE}" presName="parTxOnly" presStyleLbl="node1" presStyleIdx="0" presStyleCnt="4">
        <dgm:presLayoutVars>
          <dgm:chMax val="0"/>
          <dgm:chPref val="0"/>
          <dgm:bulletEnabled val="1"/>
        </dgm:presLayoutVars>
      </dgm:prSet>
      <dgm:spPr/>
      <dgm:t>
        <a:bodyPr/>
        <a:lstStyle/>
        <a:p>
          <a:endParaRPr lang="en-GB"/>
        </a:p>
      </dgm:t>
    </dgm:pt>
    <dgm:pt modelId="{C3CE3C28-7D88-4F36-AEF3-C94948139116}" type="pres">
      <dgm:prSet presAssocID="{94B60C06-3718-4347-887D-D26CAE48ADAD}" presName="parTxOnlySpace" presStyleCnt="0"/>
      <dgm:spPr/>
    </dgm:pt>
    <dgm:pt modelId="{E05FC6E5-503F-44D9-83E1-51002A910038}" type="pres">
      <dgm:prSet presAssocID="{9C0180A6-3339-4475-B849-44468CAB94D0}" presName="parTxOnly" presStyleLbl="node1" presStyleIdx="1" presStyleCnt="4" custLinFactNeighborX="3591" custLinFactNeighborY="359">
        <dgm:presLayoutVars>
          <dgm:chMax val="0"/>
          <dgm:chPref val="0"/>
          <dgm:bulletEnabled val="1"/>
        </dgm:presLayoutVars>
      </dgm:prSet>
      <dgm:spPr/>
      <dgm:t>
        <a:bodyPr/>
        <a:lstStyle/>
        <a:p>
          <a:endParaRPr lang="en-GB"/>
        </a:p>
      </dgm:t>
    </dgm:pt>
    <dgm:pt modelId="{5E1427E8-2A9D-47DF-AA37-25D86B28F08B}" type="pres">
      <dgm:prSet presAssocID="{8C97060D-78AB-4809-8A65-93EAD3779D65}" presName="parTxOnlySpace" presStyleCnt="0"/>
      <dgm:spPr/>
    </dgm:pt>
    <dgm:pt modelId="{6D03F850-2FA2-48DA-AC2B-C203C737DD62}" type="pres">
      <dgm:prSet presAssocID="{33EFBE17-7126-4C49-B20A-8E025CFAB2CF}" presName="parTxOnly" presStyleLbl="node1" presStyleIdx="2" presStyleCnt="4">
        <dgm:presLayoutVars>
          <dgm:chMax val="0"/>
          <dgm:chPref val="0"/>
          <dgm:bulletEnabled val="1"/>
        </dgm:presLayoutVars>
      </dgm:prSet>
      <dgm:spPr/>
      <dgm:t>
        <a:bodyPr/>
        <a:lstStyle/>
        <a:p>
          <a:endParaRPr lang="en-GB"/>
        </a:p>
      </dgm:t>
    </dgm:pt>
    <dgm:pt modelId="{4805EE04-C2BB-47FC-BD1C-66C35434316B}" type="pres">
      <dgm:prSet presAssocID="{F8FC1123-83B9-48BF-BCAE-B0FFC104F883}" presName="parTxOnlySpace" presStyleCnt="0"/>
      <dgm:spPr/>
    </dgm:pt>
    <dgm:pt modelId="{03645098-9C84-4A46-8AA2-EC6EA2989D7D}" type="pres">
      <dgm:prSet presAssocID="{8AA2ED46-E604-46EB-B6E2-CBE52EB7E90C}" presName="parTxOnly" presStyleLbl="node1" presStyleIdx="3" presStyleCnt="4">
        <dgm:presLayoutVars>
          <dgm:chMax val="0"/>
          <dgm:chPref val="0"/>
          <dgm:bulletEnabled val="1"/>
        </dgm:presLayoutVars>
      </dgm:prSet>
      <dgm:spPr/>
      <dgm:t>
        <a:bodyPr/>
        <a:lstStyle/>
        <a:p>
          <a:endParaRPr lang="en-GB"/>
        </a:p>
      </dgm:t>
    </dgm:pt>
  </dgm:ptLst>
  <dgm:cxnLst>
    <dgm:cxn modelId="{4CFA25EF-A10E-4CCB-85DB-5001983EF33E}" type="presOf" srcId="{33FB4CB5-9578-446A-905F-14BBA09A8FBE}" destId="{14E4A4B7-EDC7-4585-B073-DD60FCBFE162}" srcOrd="0" destOrd="0" presId="urn:microsoft.com/office/officeart/2005/8/layout/chevron1"/>
    <dgm:cxn modelId="{7EA205AA-F6DB-4D34-BD18-005E4EC47525}" srcId="{0A021C25-C4F4-4ACF-A0E5-6AA505D3028A}" destId="{33FB4CB5-9578-446A-905F-14BBA09A8FBE}" srcOrd="0" destOrd="0" parTransId="{791D7F46-CB18-4528-8DCC-B4BD42F227D3}" sibTransId="{94B60C06-3718-4347-887D-D26CAE48ADAD}"/>
    <dgm:cxn modelId="{E6CA6366-92FD-44EC-8939-43274BAEC2A6}" type="presOf" srcId="{33EFBE17-7126-4C49-B20A-8E025CFAB2CF}" destId="{6D03F850-2FA2-48DA-AC2B-C203C737DD62}" srcOrd="0" destOrd="0" presId="urn:microsoft.com/office/officeart/2005/8/layout/chevron1"/>
    <dgm:cxn modelId="{18177A7B-39D7-4941-9A25-A1704BC763D5}" type="presOf" srcId="{9C0180A6-3339-4475-B849-44468CAB94D0}" destId="{E05FC6E5-503F-44D9-83E1-51002A910038}" srcOrd="0" destOrd="0" presId="urn:microsoft.com/office/officeart/2005/8/layout/chevron1"/>
    <dgm:cxn modelId="{7A56191E-9ACA-43A1-8BE7-35E1D373E1E0}" srcId="{0A021C25-C4F4-4ACF-A0E5-6AA505D3028A}" destId="{9C0180A6-3339-4475-B849-44468CAB94D0}" srcOrd="1" destOrd="0" parTransId="{6C5AD23B-4532-4DDB-AFE4-661212F6AA74}" sibTransId="{8C97060D-78AB-4809-8A65-93EAD3779D65}"/>
    <dgm:cxn modelId="{973F2541-0B0E-4BE6-A8D7-90C2FC0D1882}" type="presOf" srcId="{8AA2ED46-E604-46EB-B6E2-CBE52EB7E90C}" destId="{03645098-9C84-4A46-8AA2-EC6EA2989D7D}" srcOrd="0" destOrd="0" presId="urn:microsoft.com/office/officeart/2005/8/layout/chevron1"/>
    <dgm:cxn modelId="{356441E5-0BBF-4C1A-A454-251079A7EA1E}" srcId="{0A021C25-C4F4-4ACF-A0E5-6AA505D3028A}" destId="{8AA2ED46-E604-46EB-B6E2-CBE52EB7E90C}" srcOrd="3" destOrd="0" parTransId="{EF4EB2A5-87CD-4FE4-AAE3-70394ABA8D38}" sibTransId="{87A0BB5C-D126-433A-9847-9A9651721600}"/>
    <dgm:cxn modelId="{8A4BD9D3-C8EB-4E84-A653-EFF9BE7895D4}" type="presOf" srcId="{0A021C25-C4F4-4ACF-A0E5-6AA505D3028A}" destId="{4842C756-5C1F-48F1-8A70-B900EBC9BF6C}" srcOrd="0" destOrd="0" presId="urn:microsoft.com/office/officeart/2005/8/layout/chevron1"/>
    <dgm:cxn modelId="{ACC296DA-7A3B-4540-8EE5-D7A5124DD089}" srcId="{0A021C25-C4F4-4ACF-A0E5-6AA505D3028A}" destId="{33EFBE17-7126-4C49-B20A-8E025CFAB2CF}" srcOrd="2" destOrd="0" parTransId="{C119721C-5E20-491B-93DA-A7E7863FED25}" sibTransId="{F8FC1123-83B9-48BF-BCAE-B0FFC104F883}"/>
    <dgm:cxn modelId="{FE51B0CB-AFC8-4549-8B1D-1E6A13CD6278}" type="presParOf" srcId="{4842C756-5C1F-48F1-8A70-B900EBC9BF6C}" destId="{14E4A4B7-EDC7-4585-B073-DD60FCBFE162}" srcOrd="0" destOrd="0" presId="urn:microsoft.com/office/officeart/2005/8/layout/chevron1"/>
    <dgm:cxn modelId="{BA5B1EDB-B5F2-46E0-A1F4-E932D890B500}" type="presParOf" srcId="{4842C756-5C1F-48F1-8A70-B900EBC9BF6C}" destId="{C3CE3C28-7D88-4F36-AEF3-C94948139116}" srcOrd="1" destOrd="0" presId="urn:microsoft.com/office/officeart/2005/8/layout/chevron1"/>
    <dgm:cxn modelId="{69343B53-A6F2-4E0C-8FCC-C5C5CAB4D4A3}" type="presParOf" srcId="{4842C756-5C1F-48F1-8A70-B900EBC9BF6C}" destId="{E05FC6E5-503F-44D9-83E1-51002A910038}" srcOrd="2" destOrd="0" presId="urn:microsoft.com/office/officeart/2005/8/layout/chevron1"/>
    <dgm:cxn modelId="{4C7A9A7D-3894-4942-998D-3EC8997F8B2F}" type="presParOf" srcId="{4842C756-5C1F-48F1-8A70-B900EBC9BF6C}" destId="{5E1427E8-2A9D-47DF-AA37-25D86B28F08B}" srcOrd="3" destOrd="0" presId="urn:microsoft.com/office/officeart/2005/8/layout/chevron1"/>
    <dgm:cxn modelId="{0270B126-71EE-4861-86B0-DA5190FBA448}" type="presParOf" srcId="{4842C756-5C1F-48F1-8A70-B900EBC9BF6C}" destId="{6D03F850-2FA2-48DA-AC2B-C203C737DD62}" srcOrd="4" destOrd="0" presId="urn:microsoft.com/office/officeart/2005/8/layout/chevron1"/>
    <dgm:cxn modelId="{E38F6692-CD93-47FF-9949-747EB03DEC87}" type="presParOf" srcId="{4842C756-5C1F-48F1-8A70-B900EBC9BF6C}" destId="{4805EE04-C2BB-47FC-BD1C-66C35434316B}" srcOrd="5" destOrd="0" presId="urn:microsoft.com/office/officeart/2005/8/layout/chevron1"/>
    <dgm:cxn modelId="{FA4C21E5-ED9B-45E5-A897-72B181521817}" type="presParOf" srcId="{4842C756-5C1F-48F1-8A70-B900EBC9BF6C}" destId="{03645098-9C84-4A46-8AA2-EC6EA2989D7D}" srcOrd="6" destOrd="0" presId="urn:microsoft.com/office/officeart/2005/8/layout/chevron1"/>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99432F-3785-4644-BA2D-C30ED5618F6C}" type="doc">
      <dgm:prSet loTypeId="urn:microsoft.com/office/officeart/2005/8/layout/hProcess9" loCatId="process" qsTypeId="urn:microsoft.com/office/officeart/2005/8/quickstyle/simple1" qsCatId="simple" csTypeId="urn:microsoft.com/office/officeart/2005/8/colors/accent1_2" csCatId="accent1" phldr="1"/>
      <dgm:spPr/>
    </dgm:pt>
    <dgm:pt modelId="{164AC404-AA12-47B9-AC62-8C69AC9F3ABA}">
      <dgm:prSet phldrT="[Text]"/>
      <dgm:spPr/>
      <dgm:t>
        <a:bodyPr/>
        <a:lstStyle/>
        <a:p>
          <a:r>
            <a:rPr lang="en-GB" dirty="0" smtClean="0"/>
            <a:t>Helping to discover</a:t>
          </a:r>
          <a:endParaRPr lang="en-GB" dirty="0"/>
        </a:p>
      </dgm:t>
    </dgm:pt>
    <dgm:pt modelId="{E223E506-404E-4940-B0CA-21B47C449F18}" type="parTrans" cxnId="{4A00FEFA-70A5-4F47-8CD4-4A00126527EB}">
      <dgm:prSet/>
      <dgm:spPr/>
      <dgm:t>
        <a:bodyPr/>
        <a:lstStyle/>
        <a:p>
          <a:endParaRPr lang="en-GB"/>
        </a:p>
      </dgm:t>
    </dgm:pt>
    <dgm:pt modelId="{9034D0AE-9E71-4A61-BFAE-12F562F8AB46}" type="sibTrans" cxnId="{4A00FEFA-70A5-4F47-8CD4-4A00126527EB}">
      <dgm:prSet/>
      <dgm:spPr/>
      <dgm:t>
        <a:bodyPr/>
        <a:lstStyle/>
        <a:p>
          <a:endParaRPr lang="en-GB"/>
        </a:p>
      </dgm:t>
    </dgm:pt>
    <dgm:pt modelId="{FABE141E-6F0B-4F03-9D1E-79BE2E8704C0}">
      <dgm:prSet phldrT="[Text]"/>
      <dgm:spPr/>
      <dgm:t>
        <a:bodyPr/>
        <a:lstStyle/>
        <a:p>
          <a:r>
            <a:rPr lang="en-GB" dirty="0" smtClean="0"/>
            <a:t>Pushing the ambition</a:t>
          </a:r>
          <a:endParaRPr lang="en-GB" dirty="0"/>
        </a:p>
      </dgm:t>
    </dgm:pt>
    <dgm:pt modelId="{0D1C15CC-F934-4C6E-84B1-450A1EE8E0BC}" type="parTrans" cxnId="{C4E17EDE-E0FE-4B93-A660-FC32DD8F065D}">
      <dgm:prSet/>
      <dgm:spPr/>
      <dgm:t>
        <a:bodyPr/>
        <a:lstStyle/>
        <a:p>
          <a:endParaRPr lang="en-GB"/>
        </a:p>
      </dgm:t>
    </dgm:pt>
    <dgm:pt modelId="{3730A6B5-8861-4096-B30A-23A60059BEA5}" type="sibTrans" cxnId="{C4E17EDE-E0FE-4B93-A660-FC32DD8F065D}">
      <dgm:prSet/>
      <dgm:spPr/>
      <dgm:t>
        <a:bodyPr/>
        <a:lstStyle/>
        <a:p>
          <a:endParaRPr lang="en-GB"/>
        </a:p>
      </dgm:t>
    </dgm:pt>
    <dgm:pt modelId="{16A20813-0042-410A-846F-927F2705C1F3}">
      <dgm:prSet phldrT="[Text]"/>
      <dgm:spPr/>
      <dgm:t>
        <a:bodyPr/>
        <a:lstStyle/>
        <a:p>
          <a:r>
            <a:rPr lang="en-GB" dirty="0" smtClean="0"/>
            <a:t>Providing a public platform for the narrative</a:t>
          </a:r>
          <a:endParaRPr lang="en-GB" dirty="0"/>
        </a:p>
      </dgm:t>
    </dgm:pt>
    <dgm:pt modelId="{520BD3B6-9A64-4C42-B2FC-E94A5846A5C5}" type="parTrans" cxnId="{8878FE08-581D-4AE9-8FDB-FB731C548EF1}">
      <dgm:prSet/>
      <dgm:spPr/>
      <dgm:t>
        <a:bodyPr/>
        <a:lstStyle/>
        <a:p>
          <a:endParaRPr lang="en-GB"/>
        </a:p>
      </dgm:t>
    </dgm:pt>
    <dgm:pt modelId="{66BF0C18-0FB4-4385-82EC-E61706E0705D}" type="sibTrans" cxnId="{8878FE08-581D-4AE9-8FDB-FB731C548EF1}">
      <dgm:prSet/>
      <dgm:spPr/>
      <dgm:t>
        <a:bodyPr/>
        <a:lstStyle/>
        <a:p>
          <a:endParaRPr lang="en-GB"/>
        </a:p>
      </dgm:t>
    </dgm:pt>
    <dgm:pt modelId="{90C592D7-40B6-45AB-BAB5-B8526865074D}">
      <dgm:prSet/>
      <dgm:spPr/>
      <dgm:t>
        <a:bodyPr/>
        <a:lstStyle/>
        <a:p>
          <a:r>
            <a:rPr lang="en-GB" dirty="0" smtClean="0"/>
            <a:t>Advocating</a:t>
          </a:r>
          <a:r>
            <a:rPr lang="en-GB" smtClean="0"/>
            <a:t>, championing</a:t>
          </a:r>
          <a:r>
            <a:rPr lang="en-GB" dirty="0" smtClean="0"/>
            <a:t>, enforcing if necessary</a:t>
          </a:r>
          <a:endParaRPr lang="en-GB" dirty="0"/>
        </a:p>
      </dgm:t>
    </dgm:pt>
    <dgm:pt modelId="{129BBBC5-7B32-4376-A09C-8771CBDB1B5F}" type="parTrans" cxnId="{7E0D1D8A-7EFA-4208-B027-4ED93F8846F6}">
      <dgm:prSet/>
      <dgm:spPr/>
      <dgm:t>
        <a:bodyPr/>
        <a:lstStyle/>
        <a:p>
          <a:endParaRPr lang="en-GB"/>
        </a:p>
      </dgm:t>
    </dgm:pt>
    <dgm:pt modelId="{1F4BA931-6004-4647-8F2F-1C964006813E}" type="sibTrans" cxnId="{7E0D1D8A-7EFA-4208-B027-4ED93F8846F6}">
      <dgm:prSet/>
      <dgm:spPr/>
      <dgm:t>
        <a:bodyPr/>
        <a:lstStyle/>
        <a:p>
          <a:endParaRPr lang="en-GB"/>
        </a:p>
      </dgm:t>
    </dgm:pt>
    <dgm:pt modelId="{A4F3364E-1344-404F-ABB7-F6086E4999AC}" type="pres">
      <dgm:prSet presAssocID="{4C99432F-3785-4644-BA2D-C30ED5618F6C}" presName="CompostProcess" presStyleCnt="0">
        <dgm:presLayoutVars>
          <dgm:dir/>
          <dgm:resizeHandles val="exact"/>
        </dgm:presLayoutVars>
      </dgm:prSet>
      <dgm:spPr/>
    </dgm:pt>
    <dgm:pt modelId="{506840A7-A848-4402-A6A7-3D176CA276E9}" type="pres">
      <dgm:prSet presAssocID="{4C99432F-3785-4644-BA2D-C30ED5618F6C}" presName="arrow" presStyleLbl="bgShp" presStyleIdx="0" presStyleCnt="1" custLinFactNeighborX="-29" custLinFactNeighborY="831"/>
      <dgm:spPr/>
    </dgm:pt>
    <dgm:pt modelId="{2835FA57-FAC5-473D-AB98-545DD8A4B81E}" type="pres">
      <dgm:prSet presAssocID="{4C99432F-3785-4644-BA2D-C30ED5618F6C}" presName="linearProcess" presStyleCnt="0"/>
      <dgm:spPr/>
    </dgm:pt>
    <dgm:pt modelId="{8E1A5364-872D-432D-B870-131510D0B8F4}" type="pres">
      <dgm:prSet presAssocID="{164AC404-AA12-47B9-AC62-8C69AC9F3ABA}" presName="textNode" presStyleLbl="node1" presStyleIdx="0" presStyleCnt="4">
        <dgm:presLayoutVars>
          <dgm:bulletEnabled val="1"/>
        </dgm:presLayoutVars>
      </dgm:prSet>
      <dgm:spPr/>
      <dgm:t>
        <a:bodyPr/>
        <a:lstStyle/>
        <a:p>
          <a:endParaRPr lang="en-GB"/>
        </a:p>
      </dgm:t>
    </dgm:pt>
    <dgm:pt modelId="{4D32CFAA-2AE0-4A17-A3FB-080010D15A57}" type="pres">
      <dgm:prSet presAssocID="{9034D0AE-9E71-4A61-BFAE-12F562F8AB46}" presName="sibTrans" presStyleCnt="0"/>
      <dgm:spPr/>
    </dgm:pt>
    <dgm:pt modelId="{A4AD4EE6-A80F-451A-B078-7E7795BADBC8}" type="pres">
      <dgm:prSet presAssocID="{FABE141E-6F0B-4F03-9D1E-79BE2E8704C0}" presName="textNode" presStyleLbl="node1" presStyleIdx="1" presStyleCnt="4">
        <dgm:presLayoutVars>
          <dgm:bulletEnabled val="1"/>
        </dgm:presLayoutVars>
      </dgm:prSet>
      <dgm:spPr/>
      <dgm:t>
        <a:bodyPr/>
        <a:lstStyle/>
        <a:p>
          <a:endParaRPr lang="en-GB"/>
        </a:p>
      </dgm:t>
    </dgm:pt>
    <dgm:pt modelId="{221D30CB-BE42-464C-B88D-E8B90436E0AA}" type="pres">
      <dgm:prSet presAssocID="{3730A6B5-8861-4096-B30A-23A60059BEA5}" presName="sibTrans" presStyleCnt="0"/>
      <dgm:spPr/>
    </dgm:pt>
    <dgm:pt modelId="{D54AD2AD-B83C-41A3-A7AD-62A5F6C36CE0}" type="pres">
      <dgm:prSet presAssocID="{16A20813-0042-410A-846F-927F2705C1F3}" presName="textNode" presStyleLbl="node1" presStyleIdx="2" presStyleCnt="4">
        <dgm:presLayoutVars>
          <dgm:bulletEnabled val="1"/>
        </dgm:presLayoutVars>
      </dgm:prSet>
      <dgm:spPr/>
      <dgm:t>
        <a:bodyPr/>
        <a:lstStyle/>
        <a:p>
          <a:endParaRPr lang="en-GB"/>
        </a:p>
      </dgm:t>
    </dgm:pt>
    <dgm:pt modelId="{4F6AB4CA-04B5-4E74-9DA0-1491259F5838}" type="pres">
      <dgm:prSet presAssocID="{66BF0C18-0FB4-4385-82EC-E61706E0705D}" presName="sibTrans" presStyleCnt="0"/>
      <dgm:spPr/>
    </dgm:pt>
    <dgm:pt modelId="{EEB6C68C-389B-4519-BB9E-233A0B621622}" type="pres">
      <dgm:prSet presAssocID="{90C592D7-40B6-45AB-BAB5-B8526865074D}" presName="textNode" presStyleLbl="node1" presStyleIdx="3" presStyleCnt="4">
        <dgm:presLayoutVars>
          <dgm:bulletEnabled val="1"/>
        </dgm:presLayoutVars>
      </dgm:prSet>
      <dgm:spPr/>
      <dgm:t>
        <a:bodyPr/>
        <a:lstStyle/>
        <a:p>
          <a:endParaRPr lang="en-GB"/>
        </a:p>
      </dgm:t>
    </dgm:pt>
  </dgm:ptLst>
  <dgm:cxnLst>
    <dgm:cxn modelId="{8878FE08-581D-4AE9-8FDB-FB731C548EF1}" srcId="{4C99432F-3785-4644-BA2D-C30ED5618F6C}" destId="{16A20813-0042-410A-846F-927F2705C1F3}" srcOrd="2" destOrd="0" parTransId="{520BD3B6-9A64-4C42-B2FC-E94A5846A5C5}" sibTransId="{66BF0C18-0FB4-4385-82EC-E61706E0705D}"/>
    <dgm:cxn modelId="{C4E17EDE-E0FE-4B93-A660-FC32DD8F065D}" srcId="{4C99432F-3785-4644-BA2D-C30ED5618F6C}" destId="{FABE141E-6F0B-4F03-9D1E-79BE2E8704C0}" srcOrd="1" destOrd="0" parTransId="{0D1C15CC-F934-4C6E-84B1-450A1EE8E0BC}" sibTransId="{3730A6B5-8861-4096-B30A-23A60059BEA5}"/>
    <dgm:cxn modelId="{B1BD3EC2-0E0F-43AE-9E49-64E0C4536725}" type="presOf" srcId="{164AC404-AA12-47B9-AC62-8C69AC9F3ABA}" destId="{8E1A5364-872D-432D-B870-131510D0B8F4}" srcOrd="0" destOrd="0" presId="urn:microsoft.com/office/officeart/2005/8/layout/hProcess9"/>
    <dgm:cxn modelId="{056AF0B2-BFC5-43D0-AD5D-5A9787FB24E5}" type="presOf" srcId="{16A20813-0042-410A-846F-927F2705C1F3}" destId="{D54AD2AD-B83C-41A3-A7AD-62A5F6C36CE0}" srcOrd="0" destOrd="0" presId="urn:microsoft.com/office/officeart/2005/8/layout/hProcess9"/>
    <dgm:cxn modelId="{394076D3-7CB1-426C-8383-FF1CCD4DB730}" type="presOf" srcId="{90C592D7-40B6-45AB-BAB5-B8526865074D}" destId="{EEB6C68C-389B-4519-BB9E-233A0B621622}" srcOrd="0" destOrd="0" presId="urn:microsoft.com/office/officeart/2005/8/layout/hProcess9"/>
    <dgm:cxn modelId="{1BD4D981-8022-4D64-A2F2-2254B1747BFB}" type="presOf" srcId="{4C99432F-3785-4644-BA2D-C30ED5618F6C}" destId="{A4F3364E-1344-404F-ABB7-F6086E4999AC}" srcOrd="0" destOrd="0" presId="urn:microsoft.com/office/officeart/2005/8/layout/hProcess9"/>
    <dgm:cxn modelId="{B0635227-F464-48AB-8F66-420E5882DCB1}" type="presOf" srcId="{FABE141E-6F0B-4F03-9D1E-79BE2E8704C0}" destId="{A4AD4EE6-A80F-451A-B078-7E7795BADBC8}" srcOrd="0" destOrd="0" presId="urn:microsoft.com/office/officeart/2005/8/layout/hProcess9"/>
    <dgm:cxn modelId="{7E0D1D8A-7EFA-4208-B027-4ED93F8846F6}" srcId="{4C99432F-3785-4644-BA2D-C30ED5618F6C}" destId="{90C592D7-40B6-45AB-BAB5-B8526865074D}" srcOrd="3" destOrd="0" parTransId="{129BBBC5-7B32-4376-A09C-8771CBDB1B5F}" sibTransId="{1F4BA931-6004-4647-8F2F-1C964006813E}"/>
    <dgm:cxn modelId="{4A00FEFA-70A5-4F47-8CD4-4A00126527EB}" srcId="{4C99432F-3785-4644-BA2D-C30ED5618F6C}" destId="{164AC404-AA12-47B9-AC62-8C69AC9F3ABA}" srcOrd="0" destOrd="0" parTransId="{E223E506-404E-4940-B0CA-21B47C449F18}" sibTransId="{9034D0AE-9E71-4A61-BFAE-12F562F8AB46}"/>
    <dgm:cxn modelId="{AFA28462-49A1-49E4-9D07-B7EBBFEB357D}" type="presParOf" srcId="{A4F3364E-1344-404F-ABB7-F6086E4999AC}" destId="{506840A7-A848-4402-A6A7-3D176CA276E9}" srcOrd="0" destOrd="0" presId="urn:microsoft.com/office/officeart/2005/8/layout/hProcess9"/>
    <dgm:cxn modelId="{765E4D2B-82EC-452D-B50C-176E723DEF04}" type="presParOf" srcId="{A4F3364E-1344-404F-ABB7-F6086E4999AC}" destId="{2835FA57-FAC5-473D-AB98-545DD8A4B81E}" srcOrd="1" destOrd="0" presId="urn:microsoft.com/office/officeart/2005/8/layout/hProcess9"/>
    <dgm:cxn modelId="{E1DEB2BD-4903-4190-B9C5-273A8D0E1DA6}" type="presParOf" srcId="{2835FA57-FAC5-473D-AB98-545DD8A4B81E}" destId="{8E1A5364-872D-432D-B870-131510D0B8F4}" srcOrd="0" destOrd="0" presId="urn:microsoft.com/office/officeart/2005/8/layout/hProcess9"/>
    <dgm:cxn modelId="{C4038152-8C99-49EF-A5F1-6661D101C602}" type="presParOf" srcId="{2835FA57-FAC5-473D-AB98-545DD8A4B81E}" destId="{4D32CFAA-2AE0-4A17-A3FB-080010D15A57}" srcOrd="1" destOrd="0" presId="urn:microsoft.com/office/officeart/2005/8/layout/hProcess9"/>
    <dgm:cxn modelId="{0C83AC0F-C299-4A7C-A38C-7CCBB7EDD688}" type="presParOf" srcId="{2835FA57-FAC5-473D-AB98-545DD8A4B81E}" destId="{A4AD4EE6-A80F-451A-B078-7E7795BADBC8}" srcOrd="2" destOrd="0" presId="urn:microsoft.com/office/officeart/2005/8/layout/hProcess9"/>
    <dgm:cxn modelId="{720064B7-AEE6-421B-9C5E-87367698181C}" type="presParOf" srcId="{2835FA57-FAC5-473D-AB98-545DD8A4B81E}" destId="{221D30CB-BE42-464C-B88D-E8B90436E0AA}" srcOrd="3" destOrd="0" presId="urn:microsoft.com/office/officeart/2005/8/layout/hProcess9"/>
    <dgm:cxn modelId="{28497E9D-CB39-4693-BB24-A39A363340CC}" type="presParOf" srcId="{2835FA57-FAC5-473D-AB98-545DD8A4B81E}" destId="{D54AD2AD-B83C-41A3-A7AD-62A5F6C36CE0}" srcOrd="4" destOrd="0" presId="urn:microsoft.com/office/officeart/2005/8/layout/hProcess9"/>
    <dgm:cxn modelId="{0EF560C0-F9A4-4D69-B36B-0DBE7F36B1B9}" type="presParOf" srcId="{2835FA57-FAC5-473D-AB98-545DD8A4B81E}" destId="{4F6AB4CA-04B5-4E74-9DA0-1491259F5838}" srcOrd="5" destOrd="0" presId="urn:microsoft.com/office/officeart/2005/8/layout/hProcess9"/>
    <dgm:cxn modelId="{D48640EA-EED6-4A4E-8B8A-07A150B46670}" type="presParOf" srcId="{2835FA57-FAC5-473D-AB98-545DD8A4B81E}" destId="{EEB6C68C-389B-4519-BB9E-233A0B621622}" srcOrd="6" destOrd="0" presId="urn:microsoft.com/office/officeart/2005/8/layout/hProcess9"/>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4E4A4B7-EDC7-4585-B073-DD60FCBFE162}">
      <dsp:nvSpPr>
        <dsp:cNvPr id="0" name=""/>
        <dsp:cNvSpPr/>
      </dsp:nvSpPr>
      <dsp:spPr>
        <a:xfrm>
          <a:off x="4490" y="255810"/>
          <a:ext cx="2613957" cy="104558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4016" tIns="41339" rIns="41339" bIns="41339" numCol="1" spcCol="1270" anchor="ctr" anchorCtr="0">
          <a:noAutofit/>
        </a:bodyPr>
        <a:lstStyle/>
        <a:p>
          <a:pPr lvl="0" algn="ctr" defTabSz="1377950">
            <a:lnSpc>
              <a:spcPct val="90000"/>
            </a:lnSpc>
            <a:spcBef>
              <a:spcPct val="0"/>
            </a:spcBef>
            <a:spcAft>
              <a:spcPct val="35000"/>
            </a:spcAft>
          </a:pPr>
          <a:r>
            <a:rPr lang="en-GB" sz="3100" kern="1200" dirty="0" smtClean="0"/>
            <a:t>Discover</a:t>
          </a:r>
          <a:endParaRPr lang="en-GB" sz="3100" kern="1200" dirty="0"/>
        </a:p>
      </dsp:txBody>
      <dsp:txXfrm>
        <a:off x="4490" y="255810"/>
        <a:ext cx="2613957" cy="1045583"/>
      </dsp:txXfrm>
    </dsp:sp>
    <dsp:sp modelId="{E05FC6E5-503F-44D9-83E1-51002A910038}">
      <dsp:nvSpPr>
        <dsp:cNvPr id="0" name=""/>
        <dsp:cNvSpPr/>
      </dsp:nvSpPr>
      <dsp:spPr>
        <a:xfrm>
          <a:off x="2366439" y="259564"/>
          <a:ext cx="2613957" cy="104558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4016" tIns="41339" rIns="41339" bIns="41339" numCol="1" spcCol="1270" anchor="ctr" anchorCtr="0">
          <a:noAutofit/>
        </a:bodyPr>
        <a:lstStyle/>
        <a:p>
          <a:pPr lvl="0" algn="ctr" defTabSz="1377950">
            <a:lnSpc>
              <a:spcPct val="90000"/>
            </a:lnSpc>
            <a:spcBef>
              <a:spcPct val="0"/>
            </a:spcBef>
            <a:spcAft>
              <a:spcPct val="35000"/>
            </a:spcAft>
          </a:pPr>
          <a:r>
            <a:rPr lang="en-GB" sz="3100" kern="1200" dirty="0" smtClean="0"/>
            <a:t>Dream</a:t>
          </a:r>
          <a:endParaRPr lang="en-GB" sz="3100" kern="1200" dirty="0"/>
        </a:p>
      </dsp:txBody>
      <dsp:txXfrm>
        <a:off x="2366439" y="259564"/>
        <a:ext cx="2613957" cy="1045583"/>
      </dsp:txXfrm>
    </dsp:sp>
    <dsp:sp modelId="{6D03F850-2FA2-48DA-AC2B-C203C737DD62}">
      <dsp:nvSpPr>
        <dsp:cNvPr id="0" name=""/>
        <dsp:cNvSpPr/>
      </dsp:nvSpPr>
      <dsp:spPr>
        <a:xfrm>
          <a:off x="4709614" y="255810"/>
          <a:ext cx="2613957" cy="104558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4016" tIns="41339" rIns="41339" bIns="41339" numCol="1" spcCol="1270" anchor="ctr" anchorCtr="0">
          <a:noAutofit/>
        </a:bodyPr>
        <a:lstStyle/>
        <a:p>
          <a:pPr lvl="0" algn="ctr" defTabSz="1377950">
            <a:lnSpc>
              <a:spcPct val="90000"/>
            </a:lnSpc>
            <a:spcBef>
              <a:spcPct val="0"/>
            </a:spcBef>
            <a:spcAft>
              <a:spcPct val="35000"/>
            </a:spcAft>
          </a:pPr>
          <a:r>
            <a:rPr lang="en-GB" sz="3100" kern="1200" dirty="0" smtClean="0"/>
            <a:t>Design</a:t>
          </a:r>
          <a:endParaRPr lang="en-GB" sz="3100" kern="1200" dirty="0"/>
        </a:p>
      </dsp:txBody>
      <dsp:txXfrm>
        <a:off x="4709614" y="255810"/>
        <a:ext cx="2613957" cy="1045583"/>
      </dsp:txXfrm>
    </dsp:sp>
    <dsp:sp modelId="{03645098-9C84-4A46-8AA2-EC6EA2989D7D}">
      <dsp:nvSpPr>
        <dsp:cNvPr id="0" name=""/>
        <dsp:cNvSpPr/>
      </dsp:nvSpPr>
      <dsp:spPr>
        <a:xfrm>
          <a:off x="7062175" y="255810"/>
          <a:ext cx="2613957" cy="104558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4016" tIns="41339" rIns="41339" bIns="41339" numCol="1" spcCol="1270" anchor="ctr" anchorCtr="0">
          <a:noAutofit/>
        </a:bodyPr>
        <a:lstStyle/>
        <a:p>
          <a:pPr lvl="0" algn="ctr" defTabSz="1377950">
            <a:lnSpc>
              <a:spcPct val="90000"/>
            </a:lnSpc>
            <a:spcBef>
              <a:spcPct val="0"/>
            </a:spcBef>
            <a:spcAft>
              <a:spcPct val="35000"/>
            </a:spcAft>
          </a:pPr>
          <a:r>
            <a:rPr lang="en-GB" sz="3100" kern="1200" dirty="0" smtClean="0"/>
            <a:t>Deploy</a:t>
          </a:r>
          <a:endParaRPr lang="en-GB" sz="3100" kern="1200" dirty="0"/>
        </a:p>
      </dsp:txBody>
      <dsp:txXfrm>
        <a:off x="7062175" y="255810"/>
        <a:ext cx="2613957" cy="104558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06840A7-A848-4402-A6A7-3D176CA276E9}">
      <dsp:nvSpPr>
        <dsp:cNvPr id="0" name=""/>
        <dsp:cNvSpPr/>
      </dsp:nvSpPr>
      <dsp:spPr>
        <a:xfrm>
          <a:off x="764364" y="0"/>
          <a:ext cx="8691365" cy="432048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E1A5364-872D-432D-B870-131510D0B8F4}">
      <dsp:nvSpPr>
        <dsp:cNvPr id="0" name=""/>
        <dsp:cNvSpPr/>
      </dsp:nvSpPr>
      <dsp:spPr>
        <a:xfrm>
          <a:off x="5117" y="1296144"/>
          <a:ext cx="2461421" cy="172819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smtClean="0"/>
            <a:t>Helping to discover</a:t>
          </a:r>
          <a:endParaRPr lang="en-GB" sz="2400" kern="1200" dirty="0"/>
        </a:p>
      </dsp:txBody>
      <dsp:txXfrm>
        <a:off x="5117" y="1296144"/>
        <a:ext cx="2461421" cy="1728192"/>
      </dsp:txXfrm>
    </dsp:sp>
    <dsp:sp modelId="{A4AD4EE6-A80F-451A-B078-7E7795BADBC8}">
      <dsp:nvSpPr>
        <dsp:cNvPr id="0" name=""/>
        <dsp:cNvSpPr/>
      </dsp:nvSpPr>
      <dsp:spPr>
        <a:xfrm>
          <a:off x="2589610" y="1296144"/>
          <a:ext cx="2461421" cy="172819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smtClean="0"/>
            <a:t>Pushing the ambition</a:t>
          </a:r>
          <a:endParaRPr lang="en-GB" sz="2400" kern="1200" dirty="0"/>
        </a:p>
      </dsp:txBody>
      <dsp:txXfrm>
        <a:off x="2589610" y="1296144"/>
        <a:ext cx="2461421" cy="1728192"/>
      </dsp:txXfrm>
    </dsp:sp>
    <dsp:sp modelId="{D54AD2AD-B83C-41A3-A7AD-62A5F6C36CE0}">
      <dsp:nvSpPr>
        <dsp:cNvPr id="0" name=""/>
        <dsp:cNvSpPr/>
      </dsp:nvSpPr>
      <dsp:spPr>
        <a:xfrm>
          <a:off x="5174103" y="1296144"/>
          <a:ext cx="2461421" cy="172819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smtClean="0"/>
            <a:t>Providing a public platform for the narrative</a:t>
          </a:r>
          <a:endParaRPr lang="en-GB" sz="2400" kern="1200" dirty="0"/>
        </a:p>
      </dsp:txBody>
      <dsp:txXfrm>
        <a:off x="5174103" y="1296144"/>
        <a:ext cx="2461421" cy="1728192"/>
      </dsp:txXfrm>
    </dsp:sp>
    <dsp:sp modelId="{EEB6C68C-389B-4519-BB9E-233A0B621622}">
      <dsp:nvSpPr>
        <dsp:cNvPr id="0" name=""/>
        <dsp:cNvSpPr/>
      </dsp:nvSpPr>
      <dsp:spPr>
        <a:xfrm>
          <a:off x="7758596" y="1296144"/>
          <a:ext cx="2461421" cy="172819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smtClean="0"/>
            <a:t>Advocating</a:t>
          </a:r>
          <a:r>
            <a:rPr lang="en-GB" sz="2400" kern="1200" smtClean="0"/>
            <a:t>, championing</a:t>
          </a:r>
          <a:r>
            <a:rPr lang="en-GB" sz="2400" kern="1200" dirty="0" smtClean="0"/>
            <a:t>, enforcing if necessary</a:t>
          </a:r>
          <a:endParaRPr lang="en-GB" sz="2400" kern="1200" dirty="0"/>
        </a:p>
      </dsp:txBody>
      <dsp:txXfrm>
        <a:off x="7758596" y="1296144"/>
        <a:ext cx="2461421" cy="1728192"/>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784F24-F20E-46C3-870A-A273F878C3E6}" type="datetimeFigureOut">
              <a:rPr lang="en-GB" smtClean="0"/>
              <a:pPr/>
              <a:t>08/07/2016</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5BC804-9AA8-45B4-AFE6-7E78E85FD6DC}" type="slidenum">
              <a:rPr lang="en-GB" smtClean="0"/>
              <a:pPr/>
              <a:t>‹#›</a:t>
            </a:fld>
            <a:endParaRPr lang="en-GB"/>
          </a:p>
        </p:txBody>
      </p:sp>
    </p:spTree>
    <p:extLst>
      <p:ext uri="{BB962C8B-B14F-4D97-AF65-F5344CB8AC3E}">
        <p14:creationId xmlns:p14="http://schemas.microsoft.com/office/powerpoint/2010/main" xmlns="" val="371328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25BC804-9AA8-45B4-AFE6-7E78E85FD6DC}"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BP # 1 </a:t>
            </a:r>
            <a:r>
              <a:rPr lang="en-GB" b="1" i="1" dirty="0" smtClean="0"/>
              <a:t>to be </a:t>
            </a:r>
            <a:r>
              <a:rPr lang="en-GB" sz="1200" b="1" i="1" dirty="0" smtClean="0"/>
              <a:t>worthy</a:t>
            </a:r>
            <a:r>
              <a:rPr lang="en-GB" sz="1200" b="1" i="1" baseline="0" dirty="0" smtClean="0"/>
              <a:t> of trust</a:t>
            </a:r>
            <a:endParaRPr lang="en-GB" sz="1200" b="1" i="1" kern="1200" baseline="0" dirty="0" smtClean="0">
              <a:solidFill>
                <a:schemeClr val="tx1"/>
              </a:solidFill>
              <a:latin typeface="+mn-lt"/>
              <a:ea typeface="+mn-ea"/>
              <a:cs typeface="+mn-cs"/>
            </a:endParaRPr>
          </a:p>
          <a:p>
            <a:pPr>
              <a:buFont typeface="Arial" pitchFamily="34" charset="0"/>
              <a:buChar char="•"/>
            </a:pPr>
            <a:r>
              <a:rPr lang="en-GB" sz="1200" i="1" kern="1200" baseline="0" dirty="0" smtClean="0">
                <a:solidFill>
                  <a:schemeClr val="tx1"/>
                </a:solidFill>
                <a:latin typeface="+mn-lt"/>
                <a:ea typeface="+mn-ea"/>
                <a:cs typeface="+mn-cs"/>
              </a:rPr>
              <a:t>leadership group convening regularly </a:t>
            </a:r>
          </a:p>
          <a:p>
            <a:pPr>
              <a:buFont typeface="Arial" pitchFamily="34" charset="0"/>
              <a:buChar char="•"/>
            </a:pPr>
            <a:r>
              <a:rPr lang="en-GB" sz="1200" i="1" kern="1200" baseline="0" dirty="0" smtClean="0">
                <a:solidFill>
                  <a:schemeClr val="tx1"/>
                </a:solidFill>
                <a:latin typeface="+mn-lt"/>
                <a:ea typeface="+mn-ea"/>
                <a:cs typeface="+mn-cs"/>
              </a:rPr>
              <a:t>working collaboratively to address the important issues of coherent and accessible statistics to support public understanding and accountability and insufficient opportunities to influence decision making. </a:t>
            </a:r>
          </a:p>
          <a:p>
            <a:pPr>
              <a:buFont typeface="Arial" pitchFamily="34" charset="0"/>
              <a:buChar char="•"/>
            </a:pPr>
            <a:r>
              <a:rPr lang="en-GB" sz="1200" i="1" kern="1200" baseline="0" dirty="0" smtClean="0">
                <a:solidFill>
                  <a:schemeClr val="tx1"/>
                </a:solidFill>
                <a:latin typeface="+mn-lt"/>
                <a:ea typeface="+mn-ea"/>
                <a:cs typeface="+mn-cs"/>
              </a:rPr>
              <a:t>engaging with a broader user community. </a:t>
            </a:r>
          </a:p>
          <a:p>
            <a:pPr>
              <a:buFont typeface="Arial" pitchFamily="34" charset="0"/>
              <a:buChar char="•"/>
            </a:pPr>
            <a:r>
              <a:rPr lang="en-GB" sz="1200" i="1" kern="1200" baseline="0" dirty="0" smtClean="0">
                <a:solidFill>
                  <a:schemeClr val="tx1"/>
                </a:solidFill>
                <a:latin typeface="+mn-lt"/>
                <a:ea typeface="+mn-ea"/>
                <a:cs typeface="+mn-cs"/>
              </a:rPr>
              <a:t>clarify the organisational responsibilities around the production of primary data and secondary analysis; agree steps to ensure that health and care statisticians have sufficient influence – a seat at the table – to enhance policy and operational decision making; and </a:t>
            </a:r>
          </a:p>
          <a:p>
            <a:r>
              <a:rPr lang="en-GB" sz="1200" i="1" kern="1200" baseline="0" dirty="0" smtClean="0">
                <a:solidFill>
                  <a:schemeClr val="tx1"/>
                </a:solidFill>
                <a:latin typeface="+mn-lt"/>
                <a:ea typeface="+mn-ea"/>
                <a:cs typeface="+mn-cs"/>
              </a:rPr>
              <a:t> consider the merits of commissioning an independent review of the state of health and care statistics</a:t>
            </a:r>
          </a:p>
          <a:p>
            <a:r>
              <a:rPr lang="en-GB" sz="1200" i="1" kern="1200" baseline="0" dirty="0" smtClean="0">
                <a:solidFill>
                  <a:schemeClr val="tx1"/>
                </a:solidFill>
                <a:latin typeface="+mn-lt"/>
                <a:ea typeface="+mn-ea"/>
                <a:cs typeface="+mn-cs"/>
              </a:rPr>
              <a:t>Orderly release – not un-announced MI, final say on statistical matters by the HoP, orderly release into the public domain, named and contactable statistician</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1" i="1" dirty="0" smtClean="0"/>
          </a:p>
          <a:p>
            <a:r>
              <a:rPr lang="en-GB" sz="1200" b="0" i="0" dirty="0" smtClean="0"/>
              <a:t>BP#</a:t>
            </a:r>
            <a:r>
              <a:rPr lang="en-GB" sz="1200" b="0" i="0" baseline="0" dirty="0" smtClean="0"/>
              <a:t> </a:t>
            </a:r>
            <a:r>
              <a:rPr lang="en-GB" sz="1200" b="1" i="1" baseline="0" dirty="0" smtClean="0"/>
              <a:t>2 </a:t>
            </a:r>
            <a:r>
              <a:rPr lang="en-GB" sz="1200" b="1" i="1" kern="1200" baseline="0" dirty="0" smtClean="0">
                <a:solidFill>
                  <a:schemeClr val="tx1"/>
                </a:solidFill>
                <a:latin typeface="+mn-lt"/>
                <a:ea typeface="+mn-ea"/>
                <a:cs typeface="+mn-cs"/>
              </a:rPr>
              <a:t> to be of high quality</a:t>
            </a:r>
          </a:p>
          <a:p>
            <a:r>
              <a:rPr lang="en-GB" sz="1200" kern="1200" baseline="0" dirty="0" smtClean="0">
                <a:solidFill>
                  <a:schemeClr val="tx1"/>
                </a:solidFill>
                <a:latin typeface="+mn-lt"/>
                <a:ea typeface="+mn-ea"/>
                <a:cs typeface="+mn-cs"/>
              </a:rPr>
              <a:t>Administrative data sources under-exploited -&gt; system is exceptionally rich in both administrative data, generated within the system through the course of a patient journey, and in survey data.-&gt;presents opportunities for data analysts to perform triangulation between different sources-&gt;enabling a more comprehensive understanding of the performance of the health and social care system. OS expect admin sources to be fully exploited</a:t>
            </a:r>
          </a:p>
          <a:p>
            <a:endParaRPr lang="en-GB" sz="1200" kern="1200" baseline="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In the absence of leadership, drivers for better data may be less pronounced and there is the risk that data are simply produced to feed a performance management machine. When data quality issues emerge, as they will  do on a sporadic basis (through, for example, NAO reports), they can damage public confidence. OS expect responsibilities for fixing data problems to be clear so opportunities to clarify this</a:t>
            </a:r>
          </a:p>
          <a:p>
            <a:endParaRPr lang="en-GB" sz="1200" kern="1200" baseline="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Opportunities to review the portfolio of National and Official Statistics within the context of the increasing availability of real time data and different types of management information </a:t>
            </a:r>
          </a:p>
          <a:p>
            <a:endParaRPr lang="en-GB" sz="1200" kern="1200" baseline="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BP # 3 </a:t>
            </a:r>
            <a:r>
              <a:rPr lang="en-GB" sz="1200" b="1" i="1" kern="1200" baseline="0" dirty="0" smtClean="0">
                <a:solidFill>
                  <a:schemeClr val="tx1"/>
                </a:solidFill>
                <a:latin typeface="+mn-lt"/>
                <a:ea typeface="+mn-ea"/>
                <a:cs typeface="+mn-cs"/>
              </a:rPr>
              <a:t>to enhance Public Value</a:t>
            </a:r>
          </a:p>
          <a:p>
            <a:endParaRPr lang="en-GB"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latin typeface="+mn-lt"/>
                <a:ea typeface="+mn-ea"/>
                <a:cs typeface="+mn-cs"/>
              </a:rPr>
              <a:t>Researchers find it hard to access </a:t>
            </a:r>
            <a:r>
              <a:rPr lang="en-GB" sz="1200" kern="1200" baseline="0" dirty="0" err="1" smtClean="0">
                <a:solidFill>
                  <a:schemeClr val="tx1"/>
                </a:solidFill>
                <a:latin typeface="+mn-lt"/>
                <a:ea typeface="+mn-ea"/>
                <a:cs typeface="+mn-cs"/>
              </a:rPr>
              <a:t>microdata</a:t>
            </a:r>
            <a:r>
              <a:rPr lang="en-GB" sz="1200" kern="1200" baseline="0" dirty="0" smtClean="0">
                <a:solidFill>
                  <a:schemeClr val="tx1"/>
                </a:solidFill>
                <a:latin typeface="+mn-lt"/>
                <a:ea typeface="+mn-ea"/>
                <a:cs typeface="+mn-cs"/>
              </a:rPr>
              <a:t> &amp; the implications (for access to data for research and subsequent statistical analysis) of the 2015 </a:t>
            </a:r>
            <a:r>
              <a:rPr lang="en-GB" sz="1200" kern="1200" baseline="0" dirty="0" err="1" smtClean="0">
                <a:solidFill>
                  <a:schemeClr val="tx1"/>
                </a:solidFill>
                <a:latin typeface="+mn-lt"/>
                <a:ea typeface="+mn-ea"/>
                <a:cs typeface="+mn-cs"/>
              </a:rPr>
              <a:t>Caldicott</a:t>
            </a:r>
            <a:r>
              <a:rPr lang="en-GB" sz="1200" kern="1200" baseline="0" dirty="0" smtClean="0">
                <a:solidFill>
                  <a:schemeClr val="tx1"/>
                </a:solidFill>
                <a:latin typeface="+mn-lt"/>
                <a:ea typeface="+mn-ea"/>
                <a:cs typeface="+mn-cs"/>
              </a:rPr>
              <a:t> Review remain a concern for some. OS ensures that statistics are made available in as much detail as is reliable and practicable and that users are able to identify and access easy to use entry points</a:t>
            </a:r>
          </a:p>
          <a:p>
            <a:endParaRPr lang="en-GB" sz="1200" kern="1200" baseline="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 there is a lack of clarity about the usefulness and relevance of the latest snapshot data and how it should be complemented by deeper analytical work: while both are needed, the value of each might be explored further in order to inform resourcing decisions. OS will protect the insight derived from </a:t>
            </a:r>
          </a:p>
          <a:p>
            <a:endParaRPr lang="en-GB" sz="1200" kern="1200" baseline="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Framework for health and care statistics  -an overview to help to clarify where statistics complement each other while also identifying the gaps, duplications, and scope for more coherent presentation (such as joint outputs, and regular analytical compendium publications). Help users unlock the latent transparency of the health and care system</a:t>
            </a:r>
          </a:p>
          <a:p>
            <a:endParaRPr lang="en-GB" sz="1200" b="1" kern="1200" baseline="0" dirty="0" smtClean="0">
              <a:solidFill>
                <a:schemeClr val="tx1"/>
              </a:solidFill>
              <a:latin typeface="+mn-lt"/>
              <a:ea typeface="+mn-ea"/>
              <a:cs typeface="+mn-cs"/>
            </a:endParaRPr>
          </a:p>
          <a:p>
            <a:endParaRPr lang="en-GB" sz="1200" kern="1200" baseline="0" dirty="0" smtClean="0">
              <a:solidFill>
                <a:schemeClr val="tx1"/>
              </a:solidFill>
              <a:latin typeface="+mn-lt"/>
              <a:ea typeface="+mn-ea"/>
              <a:cs typeface="+mn-cs"/>
            </a:endParaRPr>
          </a:p>
          <a:p>
            <a:endParaRPr lang="en-GB" sz="1200" b="1" kern="1200" baseline="0" dirty="0" smtClean="0">
              <a:solidFill>
                <a:schemeClr val="tx1"/>
              </a:solidFill>
              <a:latin typeface="+mn-lt"/>
              <a:ea typeface="+mn-ea"/>
              <a:cs typeface="+mn-cs"/>
            </a:endParaRPr>
          </a:p>
          <a:p>
            <a:endParaRPr lang="en-GB" sz="1200" kern="1200" baseline="0" dirty="0" smtClean="0">
              <a:solidFill>
                <a:schemeClr val="tx1"/>
              </a:solidFill>
              <a:latin typeface="+mn-lt"/>
              <a:ea typeface="+mn-ea"/>
              <a:cs typeface="+mn-cs"/>
            </a:endParaRPr>
          </a:p>
          <a:p>
            <a:endParaRPr lang="en-GB" sz="1200" kern="1200" baseline="0" dirty="0" smtClean="0">
              <a:solidFill>
                <a:schemeClr val="tx1"/>
              </a:solidFill>
              <a:latin typeface="+mn-lt"/>
              <a:ea typeface="+mn-ea"/>
              <a:cs typeface="+mn-cs"/>
            </a:endParaRPr>
          </a:p>
          <a:p>
            <a:endParaRPr lang="en-GB" sz="1200" b="1"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i="0" dirty="0" smtClean="0"/>
          </a:p>
          <a:p>
            <a:endParaRPr lang="en-GB" sz="1200" kern="1200" baseline="0" dirty="0" smtClean="0">
              <a:solidFill>
                <a:schemeClr val="tx1"/>
              </a:solidFill>
              <a:latin typeface="+mn-lt"/>
              <a:ea typeface="+mn-ea"/>
              <a:cs typeface="+mn-cs"/>
            </a:endParaRPr>
          </a:p>
          <a:p>
            <a:endParaRPr lang="en-GB"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24CD659-DA03-4B14-8958-2124E4544E0F}" type="slidenum">
              <a:rPr lang="en-GB" smtClean="0">
                <a:solidFill>
                  <a:prstClr val="black"/>
                </a:solidFill>
              </a:rPr>
              <a:pPr/>
              <a:t>2</a:t>
            </a:fld>
            <a:endParaRPr lang="en-GB">
              <a:solidFill>
                <a:prstClr val="black"/>
              </a:solidFill>
            </a:endParaRPr>
          </a:p>
        </p:txBody>
      </p:sp>
    </p:spTree>
    <p:extLst>
      <p:ext uri="{BB962C8B-B14F-4D97-AF65-F5344CB8AC3E}">
        <p14:creationId xmlns:p14="http://schemas.microsoft.com/office/powerpoint/2010/main" xmlns="" val="1869141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BP # 1 </a:t>
            </a:r>
            <a:r>
              <a:rPr lang="en-GB" b="1" i="1" dirty="0" smtClean="0"/>
              <a:t>to be </a:t>
            </a:r>
            <a:r>
              <a:rPr lang="en-GB" sz="1200" b="1" i="1" dirty="0" smtClean="0"/>
              <a:t>worthy</a:t>
            </a:r>
            <a:r>
              <a:rPr lang="en-GB" sz="1200" b="1" i="1" baseline="0" dirty="0" smtClean="0"/>
              <a:t> of trust</a:t>
            </a:r>
            <a:endParaRPr lang="en-GB" sz="1200" b="1" i="1" kern="1200" baseline="0" dirty="0" smtClean="0">
              <a:solidFill>
                <a:schemeClr val="tx1"/>
              </a:solidFill>
              <a:latin typeface="+mn-lt"/>
              <a:ea typeface="+mn-ea"/>
              <a:cs typeface="+mn-cs"/>
            </a:endParaRPr>
          </a:p>
          <a:p>
            <a:pPr>
              <a:buFont typeface="Arial" pitchFamily="34" charset="0"/>
              <a:buChar char="•"/>
            </a:pPr>
            <a:r>
              <a:rPr lang="en-GB" sz="1200" i="1" kern="1200" baseline="0" dirty="0" smtClean="0">
                <a:solidFill>
                  <a:schemeClr val="tx1"/>
                </a:solidFill>
                <a:latin typeface="+mn-lt"/>
                <a:ea typeface="+mn-ea"/>
                <a:cs typeface="+mn-cs"/>
              </a:rPr>
              <a:t>leadership group convening regularly </a:t>
            </a:r>
          </a:p>
          <a:p>
            <a:pPr>
              <a:buFont typeface="Arial" pitchFamily="34" charset="0"/>
              <a:buChar char="•"/>
            </a:pPr>
            <a:r>
              <a:rPr lang="en-GB" sz="1200" i="1" kern="1200" baseline="0" dirty="0" smtClean="0">
                <a:solidFill>
                  <a:schemeClr val="tx1"/>
                </a:solidFill>
                <a:latin typeface="+mn-lt"/>
                <a:ea typeface="+mn-ea"/>
                <a:cs typeface="+mn-cs"/>
              </a:rPr>
              <a:t>working collaboratively to address the important issues of coherent and accessible statistics to support public understanding and accountability and insufficient opportunities to influence decision making. </a:t>
            </a:r>
          </a:p>
          <a:p>
            <a:pPr>
              <a:buFont typeface="Arial" pitchFamily="34" charset="0"/>
              <a:buChar char="•"/>
            </a:pPr>
            <a:r>
              <a:rPr lang="en-GB" sz="1200" i="1" kern="1200" baseline="0" dirty="0" smtClean="0">
                <a:solidFill>
                  <a:schemeClr val="tx1"/>
                </a:solidFill>
                <a:latin typeface="+mn-lt"/>
                <a:ea typeface="+mn-ea"/>
                <a:cs typeface="+mn-cs"/>
              </a:rPr>
              <a:t>engaging with a broader user community. </a:t>
            </a:r>
          </a:p>
          <a:p>
            <a:pPr>
              <a:buFont typeface="Arial" pitchFamily="34" charset="0"/>
              <a:buChar char="•"/>
            </a:pPr>
            <a:r>
              <a:rPr lang="en-GB" sz="1200" i="1" kern="1200" baseline="0" dirty="0" smtClean="0">
                <a:solidFill>
                  <a:schemeClr val="tx1"/>
                </a:solidFill>
                <a:latin typeface="+mn-lt"/>
                <a:ea typeface="+mn-ea"/>
                <a:cs typeface="+mn-cs"/>
              </a:rPr>
              <a:t>clarify the organisational responsibilities around the production of primary data and secondary analysis; agree steps to ensure that health and care statisticians have sufficient influence – a seat at the table – to enhance policy and operational decision making; and </a:t>
            </a:r>
          </a:p>
          <a:p>
            <a:r>
              <a:rPr lang="en-GB" sz="1200" i="1" kern="1200" baseline="0" dirty="0" smtClean="0">
                <a:solidFill>
                  <a:schemeClr val="tx1"/>
                </a:solidFill>
                <a:latin typeface="+mn-lt"/>
                <a:ea typeface="+mn-ea"/>
                <a:cs typeface="+mn-cs"/>
              </a:rPr>
              <a:t> consider the merits of commissioning an independent review of the state of health and care statistics</a:t>
            </a:r>
          </a:p>
          <a:p>
            <a:r>
              <a:rPr lang="en-GB" sz="1200" i="1" kern="1200" baseline="0" dirty="0" smtClean="0">
                <a:solidFill>
                  <a:schemeClr val="tx1"/>
                </a:solidFill>
                <a:latin typeface="+mn-lt"/>
                <a:ea typeface="+mn-ea"/>
                <a:cs typeface="+mn-cs"/>
              </a:rPr>
              <a:t>Orderly release – not un-announced MI, final say on statistical matters by the HoP, orderly release into the public domain, named and contactable statistician</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1" i="1" dirty="0" smtClean="0"/>
          </a:p>
          <a:p>
            <a:r>
              <a:rPr lang="en-GB" sz="1200" b="0" i="0" dirty="0" smtClean="0"/>
              <a:t>BP#</a:t>
            </a:r>
            <a:r>
              <a:rPr lang="en-GB" sz="1200" b="0" i="0" baseline="0" dirty="0" smtClean="0"/>
              <a:t> </a:t>
            </a:r>
            <a:r>
              <a:rPr lang="en-GB" sz="1200" b="1" i="1" baseline="0" dirty="0" smtClean="0"/>
              <a:t>2 </a:t>
            </a:r>
            <a:r>
              <a:rPr lang="en-GB" sz="1200" b="1" i="1" kern="1200" baseline="0" dirty="0" smtClean="0">
                <a:solidFill>
                  <a:schemeClr val="tx1"/>
                </a:solidFill>
                <a:latin typeface="+mn-lt"/>
                <a:ea typeface="+mn-ea"/>
                <a:cs typeface="+mn-cs"/>
              </a:rPr>
              <a:t> to be of high quality</a:t>
            </a:r>
          </a:p>
          <a:p>
            <a:r>
              <a:rPr lang="en-GB" sz="1200" kern="1200" baseline="0" dirty="0" smtClean="0">
                <a:solidFill>
                  <a:schemeClr val="tx1"/>
                </a:solidFill>
                <a:latin typeface="+mn-lt"/>
                <a:ea typeface="+mn-ea"/>
                <a:cs typeface="+mn-cs"/>
              </a:rPr>
              <a:t>Administrative data sources under-exploited -&gt; system is exceptionally rich in both administrative data, generated within the system through the course of a patient journey, and in survey data.-&gt;presents opportunities for data analysts to perform triangulation between different sources-&gt;enabling a more comprehensive understanding of the performance of the health and social care system. OS expect admin sources to be fully exploited</a:t>
            </a:r>
          </a:p>
          <a:p>
            <a:endParaRPr lang="en-GB" sz="1200" kern="1200" baseline="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In the absence of leadership, drivers for better data may be less pronounced and there is the risk that data are simply produced to feed a performance management machine. When data quality issues emerge, as they will  do on a sporadic basis (through, for example, NAO reports), they can damage public confidence. OS expect responsibilities for fixing data problems to be clear so opportunities to clarify this</a:t>
            </a:r>
          </a:p>
          <a:p>
            <a:endParaRPr lang="en-GB" sz="1200" kern="1200" baseline="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Opportunities to review the portfolio of National and Official Statistics within the context of the increasing availability of real time data and different types of management information </a:t>
            </a:r>
          </a:p>
          <a:p>
            <a:endParaRPr lang="en-GB" sz="1200" kern="1200" baseline="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BP # 3 </a:t>
            </a:r>
            <a:r>
              <a:rPr lang="en-GB" sz="1200" b="1" i="1" kern="1200" baseline="0" dirty="0" smtClean="0">
                <a:solidFill>
                  <a:schemeClr val="tx1"/>
                </a:solidFill>
                <a:latin typeface="+mn-lt"/>
                <a:ea typeface="+mn-ea"/>
                <a:cs typeface="+mn-cs"/>
              </a:rPr>
              <a:t>to enhance Public Value</a:t>
            </a:r>
          </a:p>
          <a:p>
            <a:endParaRPr lang="en-GB"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latin typeface="+mn-lt"/>
                <a:ea typeface="+mn-ea"/>
                <a:cs typeface="+mn-cs"/>
              </a:rPr>
              <a:t>Researchers find it hard to access </a:t>
            </a:r>
            <a:r>
              <a:rPr lang="en-GB" sz="1200" kern="1200" baseline="0" dirty="0" err="1" smtClean="0">
                <a:solidFill>
                  <a:schemeClr val="tx1"/>
                </a:solidFill>
                <a:latin typeface="+mn-lt"/>
                <a:ea typeface="+mn-ea"/>
                <a:cs typeface="+mn-cs"/>
              </a:rPr>
              <a:t>microdata</a:t>
            </a:r>
            <a:r>
              <a:rPr lang="en-GB" sz="1200" kern="1200" baseline="0" dirty="0" smtClean="0">
                <a:solidFill>
                  <a:schemeClr val="tx1"/>
                </a:solidFill>
                <a:latin typeface="+mn-lt"/>
                <a:ea typeface="+mn-ea"/>
                <a:cs typeface="+mn-cs"/>
              </a:rPr>
              <a:t> &amp; the implications (for access to data for research and subsequent statistical analysis) of the 2015 </a:t>
            </a:r>
            <a:r>
              <a:rPr lang="en-GB" sz="1200" kern="1200" baseline="0" dirty="0" err="1" smtClean="0">
                <a:solidFill>
                  <a:schemeClr val="tx1"/>
                </a:solidFill>
                <a:latin typeface="+mn-lt"/>
                <a:ea typeface="+mn-ea"/>
                <a:cs typeface="+mn-cs"/>
              </a:rPr>
              <a:t>Caldicott</a:t>
            </a:r>
            <a:r>
              <a:rPr lang="en-GB" sz="1200" kern="1200" baseline="0" dirty="0" smtClean="0">
                <a:solidFill>
                  <a:schemeClr val="tx1"/>
                </a:solidFill>
                <a:latin typeface="+mn-lt"/>
                <a:ea typeface="+mn-ea"/>
                <a:cs typeface="+mn-cs"/>
              </a:rPr>
              <a:t> Review remain a concern for some. OS ensures that statistics are made available in as much detail as is reliable and practicable and that users are able to identify and access easy to use entry points</a:t>
            </a:r>
          </a:p>
          <a:p>
            <a:endParaRPr lang="en-GB" sz="1200" kern="1200" baseline="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 there is a lack of clarity about the usefulness and relevance of the latest snapshot data and how it should be complemented by deeper analytical work: while both are needed, the value of each might be explored further in order to inform resourcing decisions. OS will protect the insight derived from </a:t>
            </a:r>
          </a:p>
          <a:p>
            <a:endParaRPr lang="en-GB" sz="1200" kern="1200" baseline="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Framework for health and care statistics  -an overview to help to clarify where statistics complement each other while also identifying the gaps, duplications, and scope for more coherent presentation (such as joint outputs, and regular analytical compendium publications). Help users unlock the latent transparency of the health and care system</a:t>
            </a:r>
          </a:p>
          <a:p>
            <a:endParaRPr lang="en-GB" sz="1200" b="1" kern="1200" baseline="0" dirty="0" smtClean="0">
              <a:solidFill>
                <a:schemeClr val="tx1"/>
              </a:solidFill>
              <a:latin typeface="+mn-lt"/>
              <a:ea typeface="+mn-ea"/>
              <a:cs typeface="+mn-cs"/>
            </a:endParaRPr>
          </a:p>
          <a:p>
            <a:endParaRPr lang="en-GB" sz="1200" kern="1200" baseline="0" dirty="0" smtClean="0">
              <a:solidFill>
                <a:schemeClr val="tx1"/>
              </a:solidFill>
              <a:latin typeface="+mn-lt"/>
              <a:ea typeface="+mn-ea"/>
              <a:cs typeface="+mn-cs"/>
            </a:endParaRPr>
          </a:p>
          <a:p>
            <a:endParaRPr lang="en-GB" sz="1200" b="1" kern="1200" baseline="0" dirty="0" smtClean="0">
              <a:solidFill>
                <a:schemeClr val="tx1"/>
              </a:solidFill>
              <a:latin typeface="+mn-lt"/>
              <a:ea typeface="+mn-ea"/>
              <a:cs typeface="+mn-cs"/>
            </a:endParaRPr>
          </a:p>
          <a:p>
            <a:endParaRPr lang="en-GB" sz="1200" kern="1200" baseline="0" dirty="0" smtClean="0">
              <a:solidFill>
                <a:schemeClr val="tx1"/>
              </a:solidFill>
              <a:latin typeface="+mn-lt"/>
              <a:ea typeface="+mn-ea"/>
              <a:cs typeface="+mn-cs"/>
            </a:endParaRPr>
          </a:p>
          <a:p>
            <a:endParaRPr lang="en-GB" sz="1200" kern="1200" baseline="0" dirty="0" smtClean="0">
              <a:solidFill>
                <a:schemeClr val="tx1"/>
              </a:solidFill>
              <a:latin typeface="+mn-lt"/>
              <a:ea typeface="+mn-ea"/>
              <a:cs typeface="+mn-cs"/>
            </a:endParaRPr>
          </a:p>
          <a:p>
            <a:endParaRPr lang="en-GB" sz="1200" b="1"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i="0" dirty="0" smtClean="0"/>
          </a:p>
          <a:p>
            <a:endParaRPr lang="en-GB" sz="1200" kern="1200" baseline="0" dirty="0" smtClean="0">
              <a:solidFill>
                <a:schemeClr val="tx1"/>
              </a:solidFill>
              <a:latin typeface="+mn-lt"/>
              <a:ea typeface="+mn-ea"/>
              <a:cs typeface="+mn-cs"/>
            </a:endParaRPr>
          </a:p>
          <a:p>
            <a:endParaRPr lang="en-GB"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24CD659-DA03-4B14-8958-2124E4544E0F}" type="slidenum">
              <a:rPr lang="en-GB" smtClean="0">
                <a:solidFill>
                  <a:prstClr val="black"/>
                </a:solidFill>
              </a:rPr>
              <a:pPr/>
              <a:t>3</a:t>
            </a:fld>
            <a:endParaRPr lang="en-GB">
              <a:solidFill>
                <a:prstClr val="black"/>
              </a:solidFill>
            </a:endParaRPr>
          </a:p>
        </p:txBody>
      </p:sp>
    </p:spTree>
    <p:extLst>
      <p:ext uri="{BB962C8B-B14F-4D97-AF65-F5344CB8AC3E}">
        <p14:creationId xmlns:p14="http://schemas.microsoft.com/office/powerpoint/2010/main" xmlns="" val="18691419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BP # 1 </a:t>
            </a:r>
            <a:r>
              <a:rPr lang="en-GB" b="1" i="1" dirty="0" smtClean="0"/>
              <a:t>to be </a:t>
            </a:r>
            <a:r>
              <a:rPr lang="en-GB" sz="1200" b="1" i="1" dirty="0" smtClean="0"/>
              <a:t>worthy</a:t>
            </a:r>
            <a:r>
              <a:rPr lang="en-GB" sz="1200" b="1" i="1" baseline="0" dirty="0" smtClean="0"/>
              <a:t> of trust</a:t>
            </a:r>
            <a:endParaRPr lang="en-GB" sz="1200" b="1" i="1" kern="1200" baseline="0" dirty="0" smtClean="0">
              <a:solidFill>
                <a:schemeClr val="tx1"/>
              </a:solidFill>
              <a:latin typeface="+mn-lt"/>
              <a:ea typeface="+mn-ea"/>
              <a:cs typeface="+mn-cs"/>
            </a:endParaRPr>
          </a:p>
          <a:p>
            <a:pPr>
              <a:buFont typeface="Arial" pitchFamily="34" charset="0"/>
              <a:buChar char="•"/>
            </a:pPr>
            <a:r>
              <a:rPr lang="en-GB" sz="1200" i="1" kern="1200" baseline="0" dirty="0" smtClean="0">
                <a:solidFill>
                  <a:schemeClr val="tx1"/>
                </a:solidFill>
                <a:latin typeface="+mn-lt"/>
                <a:ea typeface="+mn-ea"/>
                <a:cs typeface="+mn-cs"/>
              </a:rPr>
              <a:t>leadership group convening regularly </a:t>
            </a:r>
          </a:p>
          <a:p>
            <a:pPr>
              <a:buFont typeface="Arial" pitchFamily="34" charset="0"/>
              <a:buChar char="•"/>
            </a:pPr>
            <a:r>
              <a:rPr lang="en-GB" sz="1200" i="1" kern="1200" baseline="0" dirty="0" smtClean="0">
                <a:solidFill>
                  <a:schemeClr val="tx1"/>
                </a:solidFill>
                <a:latin typeface="+mn-lt"/>
                <a:ea typeface="+mn-ea"/>
                <a:cs typeface="+mn-cs"/>
              </a:rPr>
              <a:t>working collaboratively to address the important issues of coherent and accessible statistics to support public understanding and accountability and insufficient opportunities to influence decision making. </a:t>
            </a:r>
          </a:p>
          <a:p>
            <a:pPr>
              <a:buFont typeface="Arial" pitchFamily="34" charset="0"/>
              <a:buChar char="•"/>
            </a:pPr>
            <a:r>
              <a:rPr lang="en-GB" sz="1200" i="1" kern="1200" baseline="0" dirty="0" smtClean="0">
                <a:solidFill>
                  <a:schemeClr val="tx1"/>
                </a:solidFill>
                <a:latin typeface="+mn-lt"/>
                <a:ea typeface="+mn-ea"/>
                <a:cs typeface="+mn-cs"/>
              </a:rPr>
              <a:t>engaging with a broader user community. </a:t>
            </a:r>
          </a:p>
          <a:p>
            <a:pPr>
              <a:buFont typeface="Arial" pitchFamily="34" charset="0"/>
              <a:buChar char="•"/>
            </a:pPr>
            <a:r>
              <a:rPr lang="en-GB" sz="1200" i="1" kern="1200" baseline="0" dirty="0" smtClean="0">
                <a:solidFill>
                  <a:schemeClr val="tx1"/>
                </a:solidFill>
                <a:latin typeface="+mn-lt"/>
                <a:ea typeface="+mn-ea"/>
                <a:cs typeface="+mn-cs"/>
              </a:rPr>
              <a:t>clarify the organisational responsibilities around the production of primary data and secondary analysis; agree steps to ensure that health and care statisticians have sufficient influence – a seat at the table – to enhance policy and operational decision making; and </a:t>
            </a:r>
          </a:p>
          <a:p>
            <a:r>
              <a:rPr lang="en-GB" sz="1200" i="1" kern="1200" baseline="0" dirty="0" smtClean="0">
                <a:solidFill>
                  <a:schemeClr val="tx1"/>
                </a:solidFill>
                <a:latin typeface="+mn-lt"/>
                <a:ea typeface="+mn-ea"/>
                <a:cs typeface="+mn-cs"/>
              </a:rPr>
              <a:t> consider the merits of commissioning an independent review of the state of health and care statistics</a:t>
            </a:r>
          </a:p>
          <a:p>
            <a:r>
              <a:rPr lang="en-GB" sz="1200" i="1" kern="1200" baseline="0" dirty="0" smtClean="0">
                <a:solidFill>
                  <a:schemeClr val="tx1"/>
                </a:solidFill>
                <a:latin typeface="+mn-lt"/>
                <a:ea typeface="+mn-ea"/>
                <a:cs typeface="+mn-cs"/>
              </a:rPr>
              <a:t>Orderly release – not un-announced MI, final say on statistical matters by the HoP, orderly release into the public domain, named and contactable statistician</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1" i="1" dirty="0" smtClean="0"/>
          </a:p>
          <a:p>
            <a:r>
              <a:rPr lang="en-GB" sz="1200" b="0" i="0" dirty="0" smtClean="0"/>
              <a:t>BP#</a:t>
            </a:r>
            <a:r>
              <a:rPr lang="en-GB" sz="1200" b="0" i="0" baseline="0" dirty="0" smtClean="0"/>
              <a:t> </a:t>
            </a:r>
            <a:r>
              <a:rPr lang="en-GB" sz="1200" b="1" i="1" baseline="0" dirty="0" smtClean="0"/>
              <a:t>2 </a:t>
            </a:r>
            <a:r>
              <a:rPr lang="en-GB" sz="1200" b="1" i="1" kern="1200" baseline="0" dirty="0" smtClean="0">
                <a:solidFill>
                  <a:schemeClr val="tx1"/>
                </a:solidFill>
                <a:latin typeface="+mn-lt"/>
                <a:ea typeface="+mn-ea"/>
                <a:cs typeface="+mn-cs"/>
              </a:rPr>
              <a:t> to be of high quality</a:t>
            </a:r>
          </a:p>
          <a:p>
            <a:r>
              <a:rPr lang="en-GB" sz="1200" kern="1200" baseline="0" dirty="0" smtClean="0">
                <a:solidFill>
                  <a:schemeClr val="tx1"/>
                </a:solidFill>
                <a:latin typeface="+mn-lt"/>
                <a:ea typeface="+mn-ea"/>
                <a:cs typeface="+mn-cs"/>
              </a:rPr>
              <a:t>Administrative data sources under-exploited -&gt; system is exceptionally rich in both administrative data, generated within the system through the course of a patient journey, and in survey data.-&gt;presents opportunities for data analysts to perform triangulation between different sources-&gt;enabling a more comprehensive understanding of the performance of the health and social care system. OS expect admin sources to be fully exploited</a:t>
            </a:r>
          </a:p>
          <a:p>
            <a:endParaRPr lang="en-GB" sz="1200" kern="1200" baseline="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In the absence of leadership, drivers for better data may be less pronounced and there is the risk that data are simply produced to feed a performance management machine. When data quality issues emerge, as they will  do on a sporadic basis (through, for example, NAO reports), they can damage public confidence. OS expect responsibilities for fixing data problems to be clear so opportunities to clarify this</a:t>
            </a:r>
          </a:p>
          <a:p>
            <a:endParaRPr lang="en-GB" sz="1200" kern="1200" baseline="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Opportunities to review the portfolio of National and Official Statistics within the context of the increasing availability of real time data and different types of management information </a:t>
            </a:r>
          </a:p>
          <a:p>
            <a:endParaRPr lang="en-GB" sz="1200" kern="1200" baseline="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BP # 3 </a:t>
            </a:r>
            <a:r>
              <a:rPr lang="en-GB" sz="1200" b="1" i="1" kern="1200" baseline="0" dirty="0" smtClean="0">
                <a:solidFill>
                  <a:schemeClr val="tx1"/>
                </a:solidFill>
                <a:latin typeface="+mn-lt"/>
                <a:ea typeface="+mn-ea"/>
                <a:cs typeface="+mn-cs"/>
              </a:rPr>
              <a:t>to enhance Public Value</a:t>
            </a:r>
          </a:p>
          <a:p>
            <a:endParaRPr lang="en-GB"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latin typeface="+mn-lt"/>
                <a:ea typeface="+mn-ea"/>
                <a:cs typeface="+mn-cs"/>
              </a:rPr>
              <a:t>Researchers find it hard to access </a:t>
            </a:r>
            <a:r>
              <a:rPr lang="en-GB" sz="1200" kern="1200" baseline="0" dirty="0" err="1" smtClean="0">
                <a:solidFill>
                  <a:schemeClr val="tx1"/>
                </a:solidFill>
                <a:latin typeface="+mn-lt"/>
                <a:ea typeface="+mn-ea"/>
                <a:cs typeface="+mn-cs"/>
              </a:rPr>
              <a:t>microdata</a:t>
            </a:r>
            <a:r>
              <a:rPr lang="en-GB" sz="1200" kern="1200" baseline="0" dirty="0" smtClean="0">
                <a:solidFill>
                  <a:schemeClr val="tx1"/>
                </a:solidFill>
                <a:latin typeface="+mn-lt"/>
                <a:ea typeface="+mn-ea"/>
                <a:cs typeface="+mn-cs"/>
              </a:rPr>
              <a:t> &amp; the implications (for access to data for research and subsequent statistical analysis) of the 2015 </a:t>
            </a:r>
            <a:r>
              <a:rPr lang="en-GB" sz="1200" kern="1200" baseline="0" dirty="0" err="1" smtClean="0">
                <a:solidFill>
                  <a:schemeClr val="tx1"/>
                </a:solidFill>
                <a:latin typeface="+mn-lt"/>
                <a:ea typeface="+mn-ea"/>
                <a:cs typeface="+mn-cs"/>
              </a:rPr>
              <a:t>Caldicott</a:t>
            </a:r>
            <a:r>
              <a:rPr lang="en-GB" sz="1200" kern="1200" baseline="0" dirty="0" smtClean="0">
                <a:solidFill>
                  <a:schemeClr val="tx1"/>
                </a:solidFill>
                <a:latin typeface="+mn-lt"/>
                <a:ea typeface="+mn-ea"/>
                <a:cs typeface="+mn-cs"/>
              </a:rPr>
              <a:t> Review remain a concern for some. OS ensures that statistics are made available in as much detail as is reliable and practicable and that users are able to identify and access easy to use entry points</a:t>
            </a:r>
          </a:p>
          <a:p>
            <a:endParaRPr lang="en-GB" sz="1200" kern="1200" baseline="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 there is a lack of clarity about the usefulness and relevance of the latest snapshot data and how it should be complemented by deeper analytical work: while both are needed, the value of each might be explored further in order to inform resourcing decisions. OS will protect the insight derived from </a:t>
            </a:r>
          </a:p>
          <a:p>
            <a:endParaRPr lang="en-GB" sz="1200" kern="1200" baseline="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Framework for health and care statistics  -an overview to help to clarify where statistics complement each other while also identifying the gaps, duplications, and scope for more coherent presentation (such as joint outputs, and regular analytical compendium publications). Help users unlock the latent transparency of the health and care system</a:t>
            </a:r>
          </a:p>
          <a:p>
            <a:endParaRPr lang="en-GB" sz="1200" b="1" kern="1200" baseline="0" dirty="0" smtClean="0">
              <a:solidFill>
                <a:schemeClr val="tx1"/>
              </a:solidFill>
              <a:latin typeface="+mn-lt"/>
              <a:ea typeface="+mn-ea"/>
              <a:cs typeface="+mn-cs"/>
            </a:endParaRPr>
          </a:p>
          <a:p>
            <a:endParaRPr lang="en-GB" sz="1200" kern="1200" baseline="0" dirty="0" smtClean="0">
              <a:solidFill>
                <a:schemeClr val="tx1"/>
              </a:solidFill>
              <a:latin typeface="+mn-lt"/>
              <a:ea typeface="+mn-ea"/>
              <a:cs typeface="+mn-cs"/>
            </a:endParaRPr>
          </a:p>
          <a:p>
            <a:endParaRPr lang="en-GB" sz="1200" b="1" kern="1200" baseline="0" dirty="0" smtClean="0">
              <a:solidFill>
                <a:schemeClr val="tx1"/>
              </a:solidFill>
              <a:latin typeface="+mn-lt"/>
              <a:ea typeface="+mn-ea"/>
              <a:cs typeface="+mn-cs"/>
            </a:endParaRPr>
          </a:p>
          <a:p>
            <a:endParaRPr lang="en-GB" sz="1200" kern="1200" baseline="0" dirty="0" smtClean="0">
              <a:solidFill>
                <a:schemeClr val="tx1"/>
              </a:solidFill>
              <a:latin typeface="+mn-lt"/>
              <a:ea typeface="+mn-ea"/>
              <a:cs typeface="+mn-cs"/>
            </a:endParaRPr>
          </a:p>
          <a:p>
            <a:endParaRPr lang="en-GB" sz="1200" kern="1200" baseline="0" dirty="0" smtClean="0">
              <a:solidFill>
                <a:schemeClr val="tx1"/>
              </a:solidFill>
              <a:latin typeface="+mn-lt"/>
              <a:ea typeface="+mn-ea"/>
              <a:cs typeface="+mn-cs"/>
            </a:endParaRPr>
          </a:p>
          <a:p>
            <a:endParaRPr lang="en-GB" sz="1200" b="1"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i="0" dirty="0" smtClean="0"/>
          </a:p>
          <a:p>
            <a:endParaRPr lang="en-GB" sz="1200" kern="1200" baseline="0" dirty="0" smtClean="0">
              <a:solidFill>
                <a:schemeClr val="tx1"/>
              </a:solidFill>
              <a:latin typeface="+mn-lt"/>
              <a:ea typeface="+mn-ea"/>
              <a:cs typeface="+mn-cs"/>
            </a:endParaRPr>
          </a:p>
          <a:p>
            <a:endParaRPr lang="en-GB"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24CD659-DA03-4B14-8958-2124E4544E0F}" type="slidenum">
              <a:rPr lang="en-GB" smtClean="0">
                <a:solidFill>
                  <a:prstClr val="black"/>
                </a:solidFill>
              </a:rPr>
              <a:pPr/>
              <a:t>4</a:t>
            </a:fld>
            <a:endParaRPr lang="en-GB">
              <a:solidFill>
                <a:prstClr val="black"/>
              </a:solidFill>
            </a:endParaRPr>
          </a:p>
        </p:txBody>
      </p:sp>
    </p:spTree>
    <p:extLst>
      <p:ext uri="{BB962C8B-B14F-4D97-AF65-F5344CB8AC3E}">
        <p14:creationId xmlns:p14="http://schemas.microsoft.com/office/powerpoint/2010/main" xmlns="" val="18691419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BP # 1 </a:t>
            </a:r>
            <a:r>
              <a:rPr lang="en-GB" b="1" i="1" dirty="0" smtClean="0"/>
              <a:t>to be </a:t>
            </a:r>
            <a:r>
              <a:rPr lang="en-GB" sz="1200" b="1" i="1" dirty="0" smtClean="0"/>
              <a:t>worthy</a:t>
            </a:r>
            <a:r>
              <a:rPr lang="en-GB" sz="1200" b="1" i="1" baseline="0" dirty="0" smtClean="0"/>
              <a:t> of trust</a:t>
            </a:r>
            <a:endParaRPr lang="en-GB" sz="1200" b="1" i="1" kern="1200" baseline="0" dirty="0" smtClean="0">
              <a:solidFill>
                <a:schemeClr val="tx1"/>
              </a:solidFill>
              <a:latin typeface="+mn-lt"/>
              <a:ea typeface="+mn-ea"/>
              <a:cs typeface="+mn-cs"/>
            </a:endParaRPr>
          </a:p>
          <a:p>
            <a:pPr>
              <a:buFont typeface="Arial" pitchFamily="34" charset="0"/>
              <a:buChar char="•"/>
            </a:pPr>
            <a:r>
              <a:rPr lang="en-GB" sz="1200" i="1" kern="1200" baseline="0" dirty="0" smtClean="0">
                <a:solidFill>
                  <a:schemeClr val="tx1"/>
                </a:solidFill>
                <a:latin typeface="+mn-lt"/>
                <a:ea typeface="+mn-ea"/>
                <a:cs typeface="+mn-cs"/>
              </a:rPr>
              <a:t>leadership group convening regularly </a:t>
            </a:r>
          </a:p>
          <a:p>
            <a:pPr>
              <a:buFont typeface="Arial" pitchFamily="34" charset="0"/>
              <a:buChar char="•"/>
            </a:pPr>
            <a:r>
              <a:rPr lang="en-GB" sz="1200" i="1" kern="1200" baseline="0" dirty="0" smtClean="0">
                <a:solidFill>
                  <a:schemeClr val="tx1"/>
                </a:solidFill>
                <a:latin typeface="+mn-lt"/>
                <a:ea typeface="+mn-ea"/>
                <a:cs typeface="+mn-cs"/>
              </a:rPr>
              <a:t>working collaboratively to address the important issues of coherent and accessible statistics to support public understanding and accountability and insufficient opportunities to influence decision making. </a:t>
            </a:r>
          </a:p>
          <a:p>
            <a:pPr>
              <a:buFont typeface="Arial" pitchFamily="34" charset="0"/>
              <a:buChar char="•"/>
            </a:pPr>
            <a:r>
              <a:rPr lang="en-GB" sz="1200" i="1" kern="1200" baseline="0" dirty="0" smtClean="0">
                <a:solidFill>
                  <a:schemeClr val="tx1"/>
                </a:solidFill>
                <a:latin typeface="+mn-lt"/>
                <a:ea typeface="+mn-ea"/>
                <a:cs typeface="+mn-cs"/>
              </a:rPr>
              <a:t>engaging with a broader user community. </a:t>
            </a:r>
          </a:p>
          <a:p>
            <a:pPr>
              <a:buFont typeface="Arial" pitchFamily="34" charset="0"/>
              <a:buChar char="•"/>
            </a:pPr>
            <a:r>
              <a:rPr lang="en-GB" sz="1200" i="1" kern="1200" baseline="0" dirty="0" smtClean="0">
                <a:solidFill>
                  <a:schemeClr val="tx1"/>
                </a:solidFill>
                <a:latin typeface="+mn-lt"/>
                <a:ea typeface="+mn-ea"/>
                <a:cs typeface="+mn-cs"/>
              </a:rPr>
              <a:t>clarify the organisational responsibilities around the production of primary data and secondary analysis; agree steps to ensure that health and care statisticians have sufficient influence – a seat at the table – to enhance policy and operational decision making; and </a:t>
            </a:r>
          </a:p>
          <a:p>
            <a:r>
              <a:rPr lang="en-GB" sz="1200" i="1" kern="1200" baseline="0" dirty="0" smtClean="0">
                <a:solidFill>
                  <a:schemeClr val="tx1"/>
                </a:solidFill>
                <a:latin typeface="+mn-lt"/>
                <a:ea typeface="+mn-ea"/>
                <a:cs typeface="+mn-cs"/>
              </a:rPr>
              <a:t> consider the merits of commissioning an independent review of the state of health and care statistics</a:t>
            </a:r>
          </a:p>
          <a:p>
            <a:r>
              <a:rPr lang="en-GB" sz="1200" i="1" kern="1200" baseline="0" dirty="0" smtClean="0">
                <a:solidFill>
                  <a:schemeClr val="tx1"/>
                </a:solidFill>
                <a:latin typeface="+mn-lt"/>
                <a:ea typeface="+mn-ea"/>
                <a:cs typeface="+mn-cs"/>
              </a:rPr>
              <a:t>Orderly release – not un-announced MI, final say on statistical matters by the HoP, orderly release into the public domain, named and contactable statistician</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1" i="1" dirty="0" smtClean="0"/>
          </a:p>
          <a:p>
            <a:r>
              <a:rPr lang="en-GB" sz="1200" b="0" i="0" dirty="0" smtClean="0"/>
              <a:t>BP#</a:t>
            </a:r>
            <a:r>
              <a:rPr lang="en-GB" sz="1200" b="0" i="0" baseline="0" dirty="0" smtClean="0"/>
              <a:t> </a:t>
            </a:r>
            <a:r>
              <a:rPr lang="en-GB" sz="1200" b="1" i="1" baseline="0" dirty="0" smtClean="0"/>
              <a:t>2 </a:t>
            </a:r>
            <a:r>
              <a:rPr lang="en-GB" sz="1200" b="1" i="1" kern="1200" baseline="0" dirty="0" smtClean="0">
                <a:solidFill>
                  <a:schemeClr val="tx1"/>
                </a:solidFill>
                <a:latin typeface="+mn-lt"/>
                <a:ea typeface="+mn-ea"/>
                <a:cs typeface="+mn-cs"/>
              </a:rPr>
              <a:t> to be of high quality</a:t>
            </a:r>
          </a:p>
          <a:p>
            <a:r>
              <a:rPr lang="en-GB" sz="1200" kern="1200" baseline="0" dirty="0" smtClean="0">
                <a:solidFill>
                  <a:schemeClr val="tx1"/>
                </a:solidFill>
                <a:latin typeface="+mn-lt"/>
                <a:ea typeface="+mn-ea"/>
                <a:cs typeface="+mn-cs"/>
              </a:rPr>
              <a:t>Administrative data sources under-exploited -&gt; system is exceptionally rich in both administrative data, generated within the system through the course of a patient journey, and in survey data.-&gt;presents opportunities for data analysts to perform triangulation between different sources-&gt;enabling a more comprehensive understanding of the performance of the health and social care system. OS expect admin sources to be fully exploited</a:t>
            </a:r>
          </a:p>
          <a:p>
            <a:endParaRPr lang="en-GB" sz="1200" kern="1200" baseline="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In the absence of leadership, drivers for better data may be less pronounced and there is the risk that data are simply produced to feed a performance management machine. When data quality issues emerge, as they will  do on a sporadic basis (through, for example, NAO reports), they can damage public confidence. OS expect responsibilities for fixing data problems to be clear so opportunities to clarify this</a:t>
            </a:r>
          </a:p>
          <a:p>
            <a:endParaRPr lang="en-GB" sz="1200" kern="1200" baseline="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Opportunities to review the portfolio of National and Official Statistics within the context of the increasing availability of real time data and different types of management information </a:t>
            </a:r>
          </a:p>
          <a:p>
            <a:endParaRPr lang="en-GB" sz="1200" kern="1200" baseline="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BP # 3 </a:t>
            </a:r>
            <a:r>
              <a:rPr lang="en-GB" sz="1200" b="1" i="1" kern="1200" baseline="0" dirty="0" smtClean="0">
                <a:solidFill>
                  <a:schemeClr val="tx1"/>
                </a:solidFill>
                <a:latin typeface="+mn-lt"/>
                <a:ea typeface="+mn-ea"/>
                <a:cs typeface="+mn-cs"/>
              </a:rPr>
              <a:t>to enhance Public Value</a:t>
            </a:r>
          </a:p>
          <a:p>
            <a:endParaRPr lang="en-GB"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latin typeface="+mn-lt"/>
                <a:ea typeface="+mn-ea"/>
                <a:cs typeface="+mn-cs"/>
              </a:rPr>
              <a:t>Researchers find it hard to access </a:t>
            </a:r>
            <a:r>
              <a:rPr lang="en-GB" sz="1200" kern="1200" baseline="0" dirty="0" err="1" smtClean="0">
                <a:solidFill>
                  <a:schemeClr val="tx1"/>
                </a:solidFill>
                <a:latin typeface="+mn-lt"/>
                <a:ea typeface="+mn-ea"/>
                <a:cs typeface="+mn-cs"/>
              </a:rPr>
              <a:t>microdata</a:t>
            </a:r>
            <a:r>
              <a:rPr lang="en-GB" sz="1200" kern="1200" baseline="0" dirty="0" smtClean="0">
                <a:solidFill>
                  <a:schemeClr val="tx1"/>
                </a:solidFill>
                <a:latin typeface="+mn-lt"/>
                <a:ea typeface="+mn-ea"/>
                <a:cs typeface="+mn-cs"/>
              </a:rPr>
              <a:t> &amp; the implications (for access to data for research and subsequent statistical analysis) of the 2015 </a:t>
            </a:r>
            <a:r>
              <a:rPr lang="en-GB" sz="1200" kern="1200" baseline="0" dirty="0" err="1" smtClean="0">
                <a:solidFill>
                  <a:schemeClr val="tx1"/>
                </a:solidFill>
                <a:latin typeface="+mn-lt"/>
                <a:ea typeface="+mn-ea"/>
                <a:cs typeface="+mn-cs"/>
              </a:rPr>
              <a:t>Caldicott</a:t>
            </a:r>
            <a:r>
              <a:rPr lang="en-GB" sz="1200" kern="1200" baseline="0" dirty="0" smtClean="0">
                <a:solidFill>
                  <a:schemeClr val="tx1"/>
                </a:solidFill>
                <a:latin typeface="+mn-lt"/>
                <a:ea typeface="+mn-ea"/>
                <a:cs typeface="+mn-cs"/>
              </a:rPr>
              <a:t> Review remain a concern for some. OS ensures that statistics are made available in as much detail as is reliable and practicable and that users are able to identify and access easy to use entry points</a:t>
            </a:r>
          </a:p>
          <a:p>
            <a:endParaRPr lang="en-GB" sz="1200" kern="1200" baseline="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 there is a lack of clarity about the usefulness and relevance of the latest snapshot data and how it should be complemented by deeper analytical work: while both are needed, the value of each might be explored further in order to inform resourcing decisions. OS will protect the insight derived from </a:t>
            </a:r>
          </a:p>
          <a:p>
            <a:endParaRPr lang="en-GB" sz="1200" kern="1200" baseline="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Framework for health and care statistics  -an overview to help to clarify where statistics complement each other while also identifying the gaps, duplications, and scope for more coherent presentation (such as joint outputs, and regular analytical compendium publications). Help users unlock the latent transparency of the health and care system</a:t>
            </a:r>
          </a:p>
          <a:p>
            <a:endParaRPr lang="en-GB" sz="1200" b="1" kern="1200" baseline="0" dirty="0" smtClean="0">
              <a:solidFill>
                <a:schemeClr val="tx1"/>
              </a:solidFill>
              <a:latin typeface="+mn-lt"/>
              <a:ea typeface="+mn-ea"/>
              <a:cs typeface="+mn-cs"/>
            </a:endParaRPr>
          </a:p>
          <a:p>
            <a:endParaRPr lang="en-GB" sz="1200" kern="1200" baseline="0" dirty="0" smtClean="0">
              <a:solidFill>
                <a:schemeClr val="tx1"/>
              </a:solidFill>
              <a:latin typeface="+mn-lt"/>
              <a:ea typeface="+mn-ea"/>
              <a:cs typeface="+mn-cs"/>
            </a:endParaRPr>
          </a:p>
          <a:p>
            <a:endParaRPr lang="en-GB" sz="1200" b="1" kern="1200" baseline="0" dirty="0" smtClean="0">
              <a:solidFill>
                <a:schemeClr val="tx1"/>
              </a:solidFill>
              <a:latin typeface="+mn-lt"/>
              <a:ea typeface="+mn-ea"/>
              <a:cs typeface="+mn-cs"/>
            </a:endParaRPr>
          </a:p>
          <a:p>
            <a:endParaRPr lang="en-GB" sz="1200" kern="1200" baseline="0" dirty="0" smtClean="0">
              <a:solidFill>
                <a:schemeClr val="tx1"/>
              </a:solidFill>
              <a:latin typeface="+mn-lt"/>
              <a:ea typeface="+mn-ea"/>
              <a:cs typeface="+mn-cs"/>
            </a:endParaRPr>
          </a:p>
          <a:p>
            <a:endParaRPr lang="en-GB" sz="1200" kern="1200" baseline="0" dirty="0" smtClean="0">
              <a:solidFill>
                <a:schemeClr val="tx1"/>
              </a:solidFill>
              <a:latin typeface="+mn-lt"/>
              <a:ea typeface="+mn-ea"/>
              <a:cs typeface="+mn-cs"/>
            </a:endParaRPr>
          </a:p>
          <a:p>
            <a:endParaRPr lang="en-GB" sz="1200" b="1"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i="0" dirty="0" smtClean="0"/>
          </a:p>
          <a:p>
            <a:endParaRPr lang="en-GB" sz="1200" kern="1200" baseline="0" dirty="0" smtClean="0">
              <a:solidFill>
                <a:schemeClr val="tx1"/>
              </a:solidFill>
              <a:latin typeface="+mn-lt"/>
              <a:ea typeface="+mn-ea"/>
              <a:cs typeface="+mn-cs"/>
            </a:endParaRPr>
          </a:p>
          <a:p>
            <a:endParaRPr lang="en-GB"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24CD659-DA03-4B14-8958-2124E4544E0F}" type="slidenum">
              <a:rPr lang="en-GB" smtClean="0">
                <a:solidFill>
                  <a:prstClr val="black"/>
                </a:solidFill>
              </a:rPr>
              <a:pPr/>
              <a:t>5</a:t>
            </a:fld>
            <a:endParaRPr lang="en-GB">
              <a:solidFill>
                <a:prstClr val="black"/>
              </a:solidFill>
            </a:endParaRPr>
          </a:p>
        </p:txBody>
      </p:sp>
    </p:spTree>
    <p:extLst>
      <p:ext uri="{BB962C8B-B14F-4D97-AF65-F5344CB8AC3E}">
        <p14:creationId xmlns:p14="http://schemas.microsoft.com/office/powerpoint/2010/main" xmlns="" val="18691419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latin typeface="+mn-lt"/>
                <a:ea typeface="+mn-ea"/>
                <a:cs typeface="+mn-cs"/>
              </a:rPr>
              <a:t>B/P # 1The </a:t>
            </a:r>
            <a:r>
              <a:rPr lang="en-GB" sz="1200" kern="1200" dirty="0" err="1" smtClean="0">
                <a:solidFill>
                  <a:schemeClr val="tx1"/>
                </a:solidFill>
                <a:latin typeface="+mn-lt"/>
                <a:ea typeface="+mn-ea"/>
                <a:cs typeface="+mn-cs"/>
              </a:rPr>
              <a:t>Int</a:t>
            </a:r>
            <a:r>
              <a:rPr lang="en-GB" sz="1200" kern="1200" dirty="0" smtClean="0">
                <a:solidFill>
                  <a:schemeClr val="tx1"/>
                </a:solidFill>
                <a:latin typeface="+mn-lt"/>
                <a:ea typeface="+mn-ea"/>
                <a:cs typeface="+mn-cs"/>
              </a:rPr>
              <a:t> Trans agenda is one that seems to be recognised and supported both by the health family (DH, NIB etc) and by ourselves - but, viewed thru different lenses. </a:t>
            </a:r>
          </a:p>
          <a:p>
            <a:r>
              <a:rPr lang="en-GB" sz="1200" kern="1200" dirty="0" smtClean="0">
                <a:solidFill>
                  <a:schemeClr val="tx1"/>
                </a:solidFill>
                <a:latin typeface="+mn-lt"/>
                <a:ea typeface="+mn-ea"/>
                <a:cs typeface="+mn-cs"/>
              </a:rPr>
              <a:t>B/P # 2 So, the health family's focus is on data</a:t>
            </a:r>
            <a:r>
              <a:rPr lang="en-GB" sz="1200" kern="1200" baseline="0" dirty="0" smtClean="0">
                <a:solidFill>
                  <a:schemeClr val="tx1"/>
                </a:solidFill>
                <a:latin typeface="+mn-lt"/>
                <a:ea typeface="+mn-ea"/>
                <a:cs typeface="+mn-cs"/>
              </a:rPr>
              <a:t> - </a:t>
            </a:r>
            <a:r>
              <a:rPr lang="en-GB" sz="1200" kern="1200" dirty="0" smtClean="0">
                <a:solidFill>
                  <a:schemeClr val="tx1"/>
                </a:solidFill>
                <a:latin typeface="+mn-lt"/>
                <a:ea typeface="+mn-ea"/>
                <a:cs typeface="+mn-cs"/>
              </a:rPr>
              <a:t>to make the system run efficiently, to have resources in the right places, to identify/share best practice etc. Our focus is on</a:t>
            </a:r>
            <a:r>
              <a:rPr lang="en-GB" sz="1200" kern="1200" baseline="0" dirty="0" smtClean="0">
                <a:solidFill>
                  <a:schemeClr val="tx1"/>
                </a:solidFill>
                <a:latin typeface="+mn-lt"/>
                <a:ea typeface="+mn-ea"/>
                <a:cs typeface="+mn-cs"/>
              </a:rPr>
              <a:t> official</a:t>
            </a:r>
            <a:r>
              <a:rPr lang="en-GB" sz="1200" kern="1200" dirty="0" smtClean="0">
                <a:solidFill>
                  <a:schemeClr val="tx1"/>
                </a:solidFill>
                <a:latin typeface="+mn-lt"/>
                <a:ea typeface="+mn-ea"/>
                <a:cs typeface="+mn-cs"/>
              </a:rPr>
              <a:t> statistics - aggregated data - in order to support choice, to enhance organisational and political accountability, and to shine a light on the nation's health and to compare ourselves within the UK and internationally.</a:t>
            </a:r>
          </a:p>
          <a:p>
            <a:r>
              <a:rPr lang="en-GB" sz="1200" kern="1200" dirty="0" smtClean="0">
                <a:solidFill>
                  <a:schemeClr val="tx1"/>
                </a:solidFill>
                <a:latin typeface="+mn-lt"/>
                <a:ea typeface="+mn-ea"/>
                <a:cs typeface="+mn-cs"/>
              </a:rPr>
              <a:t>B/P #3</a:t>
            </a:r>
            <a:r>
              <a:rPr lang="en-GB" sz="1200" kern="1200" baseline="0" dirty="0" smtClean="0">
                <a:solidFill>
                  <a:schemeClr val="tx1"/>
                </a:solidFill>
                <a:latin typeface="+mn-lt"/>
                <a:ea typeface="+mn-ea"/>
                <a:cs typeface="+mn-cs"/>
              </a:rPr>
              <a:t> Danger of data overload –the truth drowned in a sea of irrelevance (</a:t>
            </a:r>
            <a:r>
              <a:rPr lang="en-GB" sz="1200" kern="1200" baseline="0" dirty="0" err="1" smtClean="0">
                <a:solidFill>
                  <a:schemeClr val="tx1"/>
                </a:solidFill>
                <a:latin typeface="+mn-lt"/>
                <a:ea typeface="+mn-ea"/>
                <a:cs typeface="+mn-cs"/>
              </a:rPr>
              <a:t>Aldous</a:t>
            </a:r>
            <a:r>
              <a:rPr lang="en-GB" sz="1200" kern="1200" baseline="0" dirty="0" smtClean="0">
                <a:solidFill>
                  <a:schemeClr val="tx1"/>
                </a:solidFill>
                <a:latin typeface="+mn-lt"/>
                <a:ea typeface="+mn-ea"/>
                <a:cs typeface="+mn-cs"/>
              </a:rPr>
              <a:t> Huxley Brave New World)-people given so much information they are reduced to passivity</a:t>
            </a:r>
          </a:p>
          <a:p>
            <a:r>
              <a:rPr lang="en-GB" sz="1200" kern="1200" baseline="0" dirty="0" smtClean="0">
                <a:solidFill>
                  <a:schemeClr val="tx1"/>
                </a:solidFill>
                <a:latin typeface="+mn-lt"/>
                <a:ea typeface="+mn-ea"/>
                <a:cs typeface="+mn-cs"/>
              </a:rPr>
              <a:t>B/P # 4 </a:t>
            </a:r>
            <a:r>
              <a:rPr lang="en-GB" sz="1200" kern="1200" dirty="0" smtClean="0">
                <a:solidFill>
                  <a:schemeClr val="tx1"/>
                </a:solidFill>
                <a:latin typeface="+mn-lt"/>
                <a:ea typeface="+mn-ea"/>
                <a:cs typeface="+mn-cs"/>
              </a:rPr>
              <a:t>patient groups tell us that to change the behaviour of citizens requires INFORMATION + RELATIONSHIPS.  In aggregate it is determining how we use the transparent data to focus on the right patient cohorts and who is most</a:t>
            </a:r>
            <a:r>
              <a:rPr lang="en-GB" sz="1200" kern="1200" baseline="0" dirty="0" smtClean="0">
                <a:solidFill>
                  <a:schemeClr val="tx1"/>
                </a:solidFill>
                <a:latin typeface="+mn-lt"/>
                <a:ea typeface="+mn-ea"/>
                <a:cs typeface="+mn-cs"/>
              </a:rPr>
              <a:t> likely to benefit from</a:t>
            </a:r>
            <a:r>
              <a:rPr lang="en-GB" sz="1200" kern="1200" dirty="0" smtClean="0">
                <a:solidFill>
                  <a:schemeClr val="tx1"/>
                </a:solidFill>
                <a:latin typeface="+mn-lt"/>
                <a:ea typeface="+mn-ea"/>
                <a:cs typeface="+mn-cs"/>
              </a:rPr>
              <a:t> focusing precious care resources on. </a:t>
            </a:r>
            <a:r>
              <a:rPr lang="en-GB" sz="1200" kern="1200" baseline="0" dirty="0" smtClean="0">
                <a:solidFill>
                  <a:schemeClr val="tx1"/>
                </a:solidFill>
                <a:latin typeface="+mn-lt"/>
                <a:ea typeface="+mn-ea"/>
                <a:cs typeface="+mn-cs"/>
              </a:rPr>
              <a:t> Both for clinicians and statisticians data divorced from relationships in which the data is used diminishes their value</a:t>
            </a:r>
          </a:p>
          <a:p>
            <a:r>
              <a:rPr lang="en-GB" sz="1200" kern="1200" baseline="0" dirty="0" smtClean="0">
                <a:solidFill>
                  <a:schemeClr val="tx1"/>
                </a:solidFill>
                <a:latin typeface="+mn-lt"/>
                <a:ea typeface="+mn-ea"/>
                <a:cs typeface="+mn-cs"/>
              </a:rPr>
              <a:t>B/P # 5 Intelligent transparency like official statistics needs a clear path to its impact on public value- we </a:t>
            </a:r>
            <a:endParaRPr lang="en-GB" dirty="0" smtClean="0"/>
          </a:p>
        </p:txBody>
      </p:sp>
      <p:sp>
        <p:nvSpPr>
          <p:cNvPr id="4" name="Slide Number Placeholder 3"/>
          <p:cNvSpPr>
            <a:spLocks noGrp="1"/>
          </p:cNvSpPr>
          <p:nvPr>
            <p:ph type="sldNum" sz="quarter" idx="10"/>
          </p:nvPr>
        </p:nvSpPr>
        <p:spPr/>
        <p:txBody>
          <a:bodyPr/>
          <a:lstStyle/>
          <a:p>
            <a:fld id="{E24CD659-DA03-4B14-8958-2124E4544E0F}" type="slidenum">
              <a:rPr lang="en-GB" smtClean="0">
                <a:solidFill>
                  <a:prstClr val="black"/>
                </a:solidFill>
              </a:rPr>
              <a:pPr/>
              <a:t>6</a:t>
            </a:fld>
            <a:endParaRPr lang="en-GB">
              <a:solidFill>
                <a:prstClr val="black"/>
              </a:solidFill>
            </a:endParaRPr>
          </a:p>
        </p:txBody>
      </p:sp>
    </p:spTree>
    <p:extLst>
      <p:ext uri="{BB962C8B-B14F-4D97-AF65-F5344CB8AC3E}">
        <p14:creationId xmlns:p14="http://schemas.microsoft.com/office/powerpoint/2010/main" xmlns="" val="1869141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baseline="0" dirty="0" smtClean="0">
              <a:solidFill>
                <a:schemeClr val="tx1"/>
              </a:solidFill>
              <a:latin typeface="+mn-lt"/>
              <a:ea typeface="+mn-ea"/>
              <a:cs typeface="+mn-cs"/>
            </a:endParaRPr>
          </a:p>
          <a:p>
            <a:endParaRPr lang="en-GB" sz="1200" b="1" i="1" kern="1200" baseline="0" dirty="0" smtClean="0">
              <a:solidFill>
                <a:schemeClr val="tx1"/>
              </a:solidFill>
              <a:latin typeface="+mn-lt"/>
              <a:ea typeface="+mn-ea"/>
              <a:cs typeface="+mn-cs"/>
            </a:endParaRPr>
          </a:p>
          <a:p>
            <a:pPr rtl="0"/>
            <a:r>
              <a:rPr lang="en-GB" i="1" dirty="0" smtClean="0"/>
              <a:t>DISCOVER:</a:t>
            </a:r>
            <a:r>
              <a:rPr lang="en-GB" dirty="0" smtClean="0"/>
              <a:t> The identification of organizational processes that work well.</a:t>
            </a:r>
          </a:p>
          <a:p>
            <a:pPr rtl="0"/>
            <a:r>
              <a:rPr lang="en-GB" i="1" dirty="0" smtClean="0"/>
              <a:t>DREAM:</a:t>
            </a:r>
            <a:r>
              <a:rPr lang="en-GB" dirty="0" smtClean="0"/>
              <a:t> The envisioning of processes that would work well in the future.</a:t>
            </a:r>
          </a:p>
          <a:p>
            <a:pPr rtl="0"/>
            <a:r>
              <a:rPr lang="en-GB" i="1" dirty="0" smtClean="0"/>
              <a:t>DESIGN:</a:t>
            </a:r>
            <a:r>
              <a:rPr lang="en-GB" dirty="0" smtClean="0"/>
              <a:t> Planning and prioritizing processes that would work well.</a:t>
            </a:r>
          </a:p>
          <a:p>
            <a:pPr rtl="0"/>
            <a:r>
              <a:rPr lang="en-GB" i="1" dirty="0" smtClean="0"/>
              <a:t>DESTINY</a:t>
            </a:r>
            <a:r>
              <a:rPr lang="en-GB" dirty="0" smtClean="0"/>
              <a:t> (or </a:t>
            </a:r>
            <a:r>
              <a:rPr lang="en-GB" i="1" dirty="0" smtClean="0"/>
              <a:t>DEPLOY</a:t>
            </a:r>
            <a:r>
              <a:rPr lang="en-GB" dirty="0" smtClean="0"/>
              <a:t>): The implementation (execution) of the proposed design</a:t>
            </a:r>
          </a:p>
          <a:p>
            <a:endParaRPr lang="en-GB" sz="1200" b="1" i="1"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24CD659-DA03-4B14-8958-2124E4544E0F}" type="slidenum">
              <a:rPr lang="en-GB" smtClean="0">
                <a:solidFill>
                  <a:prstClr val="black"/>
                </a:solidFill>
              </a:rPr>
              <a:pPr/>
              <a:t>7</a:t>
            </a:fld>
            <a:endParaRPr lang="en-GB">
              <a:solidFill>
                <a:prstClr val="black"/>
              </a:solidFill>
            </a:endParaRPr>
          </a:p>
        </p:txBody>
      </p:sp>
    </p:spTree>
    <p:extLst>
      <p:ext uri="{BB962C8B-B14F-4D97-AF65-F5344CB8AC3E}">
        <p14:creationId xmlns:p14="http://schemas.microsoft.com/office/powerpoint/2010/main" xmlns="" val="18691419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baseline="0" dirty="0" smtClean="0">
              <a:solidFill>
                <a:schemeClr val="tx1"/>
              </a:solidFill>
              <a:latin typeface="+mn-lt"/>
              <a:ea typeface="+mn-ea"/>
              <a:cs typeface="+mn-cs"/>
            </a:endParaRPr>
          </a:p>
          <a:p>
            <a:endParaRPr lang="en-GB" sz="1200" b="1" i="1"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24CD659-DA03-4B14-8958-2124E4544E0F}" type="slidenum">
              <a:rPr lang="en-GB" smtClean="0">
                <a:solidFill>
                  <a:prstClr val="black"/>
                </a:solidFill>
              </a:rPr>
              <a:pPr/>
              <a:t>8</a:t>
            </a:fld>
            <a:endParaRPr lang="en-GB">
              <a:solidFill>
                <a:prstClr val="black"/>
              </a:solidFill>
            </a:endParaRPr>
          </a:p>
        </p:txBody>
      </p:sp>
    </p:spTree>
    <p:extLst>
      <p:ext uri="{BB962C8B-B14F-4D97-AF65-F5344CB8AC3E}">
        <p14:creationId xmlns:p14="http://schemas.microsoft.com/office/powerpoint/2010/main" xmlns="" val="18691419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25BC804-9AA8-45B4-AFE6-7E78E85FD6DC}"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579A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0" y="2037348"/>
            <a:ext cx="12192000" cy="254590"/>
          </a:xfrm>
          <a:prstGeom prst="rect">
            <a:avLst/>
          </a:prstGeom>
          <a:solidFill>
            <a:srgbClr val="866C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Rectangle 8"/>
          <p:cNvSpPr/>
          <p:nvPr/>
        </p:nvSpPr>
        <p:spPr>
          <a:xfrm>
            <a:off x="0" y="2291937"/>
            <a:ext cx="12192000" cy="30882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itle 1"/>
          <p:cNvSpPr>
            <a:spLocks noGrp="1"/>
          </p:cNvSpPr>
          <p:nvPr>
            <p:ph type="ctrTitle" hasCustomPrompt="1"/>
          </p:nvPr>
        </p:nvSpPr>
        <p:spPr>
          <a:xfrm>
            <a:off x="401053" y="2456987"/>
            <a:ext cx="11644981" cy="1548077"/>
          </a:xfrm>
          <a:prstGeom prst="rect">
            <a:avLst/>
          </a:prstGeom>
          <a:ln>
            <a:noFill/>
          </a:ln>
        </p:spPr>
        <p:txBody>
          <a:bodyPr>
            <a:noAutofit/>
          </a:bodyPr>
          <a:lstStyle>
            <a:lvl1pPr>
              <a:defRPr/>
            </a:lvl1pPr>
          </a:lstStyle>
          <a:p>
            <a:pPr algn="l"/>
            <a:r>
              <a:rPr lang="en-GB" sz="4000" dirty="0" smtClean="0">
                <a:solidFill>
                  <a:srgbClr val="579A57"/>
                </a:solidFill>
                <a:latin typeface="Franklin Gothic Medium" panose="020B0603020102020204" pitchFamily="34" charset="0"/>
                <a:cs typeface="Iskoola Pota" panose="020B0502040204020203" pitchFamily="34" charset="0"/>
              </a:rPr>
              <a:t>TITLE</a:t>
            </a:r>
            <a:r>
              <a:rPr lang="en-GB" sz="4000" b="1" dirty="0" smtClean="0">
                <a:solidFill>
                  <a:srgbClr val="579A57"/>
                </a:solidFill>
                <a:latin typeface="Franklin Gothic Medium" panose="020B0603020102020204" pitchFamily="34" charset="0"/>
                <a:cs typeface="Iskoola Pota" panose="020B0502040204020203" pitchFamily="34" charset="0"/>
              </a:rPr>
              <a:t/>
            </a:r>
            <a:br>
              <a:rPr lang="en-GB" sz="4000" b="1" dirty="0" smtClean="0">
                <a:solidFill>
                  <a:srgbClr val="579A57"/>
                </a:solidFill>
                <a:latin typeface="Franklin Gothic Medium" panose="020B0603020102020204" pitchFamily="34" charset="0"/>
                <a:cs typeface="Iskoola Pota" panose="020B0502040204020203" pitchFamily="34" charset="0"/>
              </a:rPr>
            </a:br>
            <a:r>
              <a:rPr lang="en-GB" sz="2800" dirty="0" smtClean="0">
                <a:solidFill>
                  <a:srgbClr val="579A57"/>
                </a:solidFill>
                <a:latin typeface="Franklin Gothic Medium" panose="020B0603020102020204" pitchFamily="34" charset="0"/>
                <a:cs typeface="Iskoola Pota" panose="020B0502040204020203" pitchFamily="34" charset="0"/>
              </a:rPr>
              <a:t>Subtitle</a:t>
            </a:r>
            <a:endParaRPr lang="en-GB" sz="2800" dirty="0">
              <a:solidFill>
                <a:srgbClr val="579A57"/>
              </a:solidFill>
              <a:latin typeface="Franklin Gothic Medium" panose="020B0603020102020204" pitchFamily="34" charset="0"/>
              <a:cs typeface="Iskoola Pota" panose="020B0502040204020203" pitchFamily="34" charset="0"/>
            </a:endParaRPr>
          </a:p>
        </p:txBody>
      </p:sp>
      <p:sp>
        <p:nvSpPr>
          <p:cNvPr id="12" name="Rectangle 11"/>
          <p:cNvSpPr/>
          <p:nvPr/>
        </p:nvSpPr>
        <p:spPr>
          <a:xfrm>
            <a:off x="0" y="1768855"/>
            <a:ext cx="12192000" cy="2684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 name="Rectangle 12"/>
          <p:cNvSpPr/>
          <p:nvPr/>
        </p:nvSpPr>
        <p:spPr>
          <a:xfrm>
            <a:off x="0" y="5627120"/>
            <a:ext cx="12192000" cy="268492"/>
          </a:xfrm>
          <a:prstGeom prst="rect">
            <a:avLst/>
          </a:prstGeom>
          <a:solidFill>
            <a:srgbClr val="EBEB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14" name="Group 13"/>
          <p:cNvGrpSpPr/>
          <p:nvPr/>
        </p:nvGrpSpPr>
        <p:grpSpPr>
          <a:xfrm>
            <a:off x="401053" y="702774"/>
            <a:ext cx="2731323" cy="706857"/>
            <a:chOff x="401053" y="805412"/>
            <a:chExt cx="2731323" cy="706857"/>
          </a:xfrm>
        </p:grpSpPr>
        <p:sp>
          <p:nvSpPr>
            <p:cNvPr id="15" name="Chevron 14"/>
            <p:cNvSpPr/>
            <p:nvPr/>
          </p:nvSpPr>
          <p:spPr>
            <a:xfrm>
              <a:off x="401053" y="807522"/>
              <a:ext cx="964609" cy="704747"/>
            </a:xfrm>
            <a:prstGeom prst="chevron">
              <a:avLst/>
            </a:prstGeom>
            <a:solidFill>
              <a:srgbClr val="ADD1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 name="Chevron 15"/>
            <p:cNvSpPr/>
            <p:nvPr/>
          </p:nvSpPr>
          <p:spPr>
            <a:xfrm>
              <a:off x="2167767" y="805412"/>
              <a:ext cx="964609" cy="704747"/>
            </a:xfrm>
            <a:prstGeom prst="chevron">
              <a:avLst/>
            </a:prstGeom>
            <a:solidFill>
              <a:srgbClr val="EBEB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Chevron 16"/>
            <p:cNvSpPr/>
            <p:nvPr/>
          </p:nvSpPr>
          <p:spPr>
            <a:xfrm>
              <a:off x="1284410" y="806467"/>
              <a:ext cx="964609" cy="704747"/>
            </a:xfrm>
            <a:prstGeom prst="chevron">
              <a:avLst/>
            </a:prstGeom>
            <a:solidFill>
              <a:srgbClr val="866C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pic>
        <p:nvPicPr>
          <p:cNvPr id="18" name="Picture 1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062159" y="228681"/>
            <a:ext cx="1896293" cy="1100868"/>
          </a:xfrm>
          <a:prstGeom prst="rect">
            <a:avLst/>
          </a:prstGeom>
        </p:spPr>
      </p:pic>
    </p:spTree>
    <p:extLst>
      <p:ext uri="{BB962C8B-B14F-4D97-AF65-F5344CB8AC3E}">
        <p14:creationId xmlns:p14="http://schemas.microsoft.com/office/powerpoint/2010/main" xmlns="" val="1826795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91E6DF-0607-4E84-BCC7-56CC06130E4A}" type="datetimeFigureOut">
              <a:rPr lang="en-GB" smtClean="0">
                <a:solidFill>
                  <a:prstClr val="black">
                    <a:tint val="75000"/>
                  </a:prstClr>
                </a:solidFill>
              </a:rPr>
              <a:pPr/>
              <a:t>08/07/2016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DF7DC50C-D792-4FD0-8835-73988FABBCC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xmlns="" val="206568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B91E6DF-0607-4E84-BCC7-56CC06130E4A}" type="datetimeFigureOut">
              <a:rPr lang="en-GB" smtClean="0">
                <a:solidFill>
                  <a:prstClr val="black">
                    <a:tint val="75000"/>
                  </a:prstClr>
                </a:solidFill>
              </a:rPr>
              <a:pPr/>
              <a:t>08/07/2016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F7DC50C-D792-4FD0-8835-73988FABBCC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xmlns="" val="5252619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B91E6DF-0607-4E84-BCC7-56CC06130E4A}" type="datetimeFigureOut">
              <a:rPr lang="en-GB" smtClean="0">
                <a:solidFill>
                  <a:prstClr val="black">
                    <a:tint val="75000"/>
                  </a:prstClr>
                </a:solidFill>
              </a:rPr>
              <a:pPr/>
              <a:t>08/07/2016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F7DC50C-D792-4FD0-8835-73988FABBCC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xmlns="" val="42785310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
        <p:nvSpPr>
          <p:cNvPr id="10" name="Title 1"/>
          <p:cNvSpPr>
            <a:spLocks noGrp="1"/>
          </p:cNvSpPr>
          <p:nvPr>
            <p:ph type="ctrTitle" hasCustomPrompt="1"/>
          </p:nvPr>
        </p:nvSpPr>
        <p:spPr>
          <a:xfrm>
            <a:off x="401053" y="2456987"/>
            <a:ext cx="11644981" cy="1548077"/>
          </a:xfrm>
          <a:prstGeom prst="rect">
            <a:avLst/>
          </a:prstGeom>
          <a:ln>
            <a:noFill/>
          </a:ln>
        </p:spPr>
        <p:txBody>
          <a:bodyPr>
            <a:noAutofit/>
          </a:bodyPr>
          <a:lstStyle>
            <a:lvl1pPr>
              <a:defRPr/>
            </a:lvl1pPr>
          </a:lstStyle>
          <a:p>
            <a:pPr algn="l"/>
            <a:r>
              <a:rPr lang="en-GB" sz="4000" dirty="0" smtClean="0">
                <a:solidFill>
                  <a:srgbClr val="579A57"/>
                </a:solidFill>
                <a:latin typeface="Franklin Gothic Medium" panose="020B0603020102020204" pitchFamily="34" charset="0"/>
                <a:cs typeface="Iskoola Pota" panose="020B0502040204020203" pitchFamily="34" charset="0"/>
              </a:rPr>
              <a:t>TITLE</a:t>
            </a:r>
            <a:r>
              <a:rPr lang="en-GB" sz="4000" b="1" dirty="0" smtClean="0">
                <a:solidFill>
                  <a:srgbClr val="579A57"/>
                </a:solidFill>
                <a:latin typeface="Franklin Gothic Medium" panose="020B0603020102020204" pitchFamily="34" charset="0"/>
                <a:cs typeface="Iskoola Pota" panose="020B0502040204020203" pitchFamily="34" charset="0"/>
              </a:rPr>
              <a:t/>
            </a:r>
            <a:br>
              <a:rPr lang="en-GB" sz="4000" b="1" dirty="0" smtClean="0">
                <a:solidFill>
                  <a:srgbClr val="579A57"/>
                </a:solidFill>
                <a:latin typeface="Franklin Gothic Medium" panose="020B0603020102020204" pitchFamily="34" charset="0"/>
                <a:cs typeface="Iskoola Pota" panose="020B0502040204020203" pitchFamily="34" charset="0"/>
              </a:rPr>
            </a:br>
            <a:r>
              <a:rPr lang="en-GB" sz="2800" dirty="0" smtClean="0">
                <a:solidFill>
                  <a:srgbClr val="579A57"/>
                </a:solidFill>
                <a:latin typeface="Franklin Gothic Medium" panose="020B0603020102020204" pitchFamily="34" charset="0"/>
                <a:cs typeface="Iskoola Pota" panose="020B0502040204020203" pitchFamily="34" charset="0"/>
              </a:rPr>
              <a:t>Subtitle</a:t>
            </a:r>
            <a:endParaRPr lang="en-GB" sz="2800" dirty="0">
              <a:solidFill>
                <a:srgbClr val="579A57"/>
              </a:solidFill>
              <a:latin typeface="Franklin Gothic Medium" panose="020B0603020102020204" pitchFamily="34" charset="0"/>
              <a:cs typeface="Iskoola Pota" panose="020B0502040204020203" pitchFamily="34" charset="0"/>
            </a:endParaRPr>
          </a:p>
        </p:txBody>
      </p:sp>
    </p:spTree>
    <p:extLst>
      <p:ext uri="{BB962C8B-B14F-4D97-AF65-F5344CB8AC3E}">
        <p14:creationId xmlns:p14="http://schemas.microsoft.com/office/powerpoint/2010/main" xmlns="" val="182679571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94D233B-7B57-47D7-8002-6CEF33D7D2A8}" type="datetimeFigureOut">
              <a:rPr lang="en-GB" smtClean="0"/>
              <a:pPr/>
              <a:t>08/07/2016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F75799-A944-4611-B8F1-8CA129E7F3BD}" type="slidenum">
              <a:rPr lang="en-GB" smtClean="0"/>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94D233B-7B57-47D7-8002-6CEF33D7D2A8}" type="datetimeFigureOut">
              <a:rPr lang="en-GB" smtClean="0"/>
              <a:pPr/>
              <a:t>08/07/2016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F75799-A944-4611-B8F1-8CA129E7F3BD}" type="slidenum">
              <a:rPr lang="en-GB" smtClean="0"/>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4D233B-7B57-47D7-8002-6CEF33D7D2A8}" type="datetimeFigureOut">
              <a:rPr lang="en-GB" smtClean="0"/>
              <a:pPr/>
              <a:t>08/07/2016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F75799-A944-4611-B8F1-8CA129E7F3BD}" type="slidenum">
              <a:rPr lang="en-GB" smtClean="0"/>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94D233B-7B57-47D7-8002-6CEF33D7D2A8}" type="datetimeFigureOut">
              <a:rPr lang="en-GB" smtClean="0"/>
              <a:pPr/>
              <a:t>08/07/2016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F75799-A944-4611-B8F1-8CA129E7F3BD}" type="slidenum">
              <a:rPr lang="en-GB" smtClean="0"/>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94D233B-7B57-47D7-8002-6CEF33D7D2A8}" type="datetimeFigureOut">
              <a:rPr lang="en-GB" smtClean="0"/>
              <a:pPr/>
              <a:t>08/07/2016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CF75799-A944-4611-B8F1-8CA129E7F3BD}" type="slidenum">
              <a:rPr lang="en-GB" smtClean="0"/>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94D233B-7B57-47D7-8002-6CEF33D7D2A8}" type="datetimeFigureOut">
              <a:rPr lang="en-GB" smtClean="0"/>
              <a:pPr/>
              <a:t>08/07/2016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CF75799-A944-4611-B8F1-8CA129E7F3B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B91E6DF-0607-4E84-BCC7-56CC06130E4A}" type="datetimeFigureOut">
              <a:rPr lang="en-GB" smtClean="0">
                <a:solidFill>
                  <a:prstClr val="black">
                    <a:tint val="75000"/>
                  </a:prstClr>
                </a:solidFill>
              </a:rPr>
              <a:pPr/>
              <a:t>08/07/2016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F7DC50C-D792-4FD0-8835-73988FABBCC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xmlns="" val="29515872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4D233B-7B57-47D7-8002-6CEF33D7D2A8}" type="datetimeFigureOut">
              <a:rPr lang="en-GB" smtClean="0"/>
              <a:pPr/>
              <a:t>08/07/2016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CF75799-A944-4611-B8F1-8CA129E7F3BD}" type="slidenum">
              <a:rPr lang="en-GB" smtClean="0"/>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4D233B-7B57-47D7-8002-6CEF33D7D2A8}" type="datetimeFigureOut">
              <a:rPr lang="en-GB" smtClean="0"/>
              <a:pPr/>
              <a:t>08/07/2016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F75799-A944-4611-B8F1-8CA129E7F3BD}" type="slidenum">
              <a:rPr lang="en-GB" smtClean="0"/>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4D233B-7B57-47D7-8002-6CEF33D7D2A8}" type="datetimeFigureOut">
              <a:rPr lang="en-GB" smtClean="0"/>
              <a:pPr/>
              <a:t>08/07/2016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F75799-A944-4611-B8F1-8CA129E7F3BD}" type="slidenum">
              <a:rPr lang="en-GB" smtClean="0"/>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94D233B-7B57-47D7-8002-6CEF33D7D2A8}" type="datetimeFigureOut">
              <a:rPr lang="en-GB" smtClean="0"/>
              <a:pPr/>
              <a:t>08/07/2016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F75799-A944-4611-B8F1-8CA129E7F3BD}" type="slidenum">
              <a:rPr lang="en-GB" smtClean="0"/>
              <a:pPr/>
              <a:t>‹#›</a:t>
            </a:fld>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94D233B-7B57-47D7-8002-6CEF33D7D2A8}" type="datetimeFigureOut">
              <a:rPr lang="en-GB" smtClean="0"/>
              <a:pPr/>
              <a:t>08/07/2016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F75799-A944-4611-B8F1-8CA129E7F3BD}" type="slidenum">
              <a:rPr lang="en-GB" smtClean="0"/>
              <a:pPr/>
              <a:t>‹#›</a:t>
            </a:fld>
            <a:endParaRPr lang="en-GB"/>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
        <p:nvSpPr>
          <p:cNvPr id="10" name="Title 1"/>
          <p:cNvSpPr>
            <a:spLocks noGrp="1"/>
          </p:cNvSpPr>
          <p:nvPr>
            <p:ph type="ctrTitle" hasCustomPrompt="1"/>
          </p:nvPr>
        </p:nvSpPr>
        <p:spPr>
          <a:xfrm>
            <a:off x="401053" y="2456987"/>
            <a:ext cx="11644981" cy="1548077"/>
          </a:xfrm>
          <a:prstGeom prst="rect">
            <a:avLst/>
          </a:prstGeom>
          <a:ln>
            <a:noFill/>
          </a:ln>
        </p:spPr>
        <p:txBody>
          <a:bodyPr>
            <a:noAutofit/>
          </a:bodyPr>
          <a:lstStyle>
            <a:lvl1pPr>
              <a:defRPr/>
            </a:lvl1pPr>
          </a:lstStyle>
          <a:p>
            <a:pPr algn="l"/>
            <a:r>
              <a:rPr lang="en-GB" sz="4000" dirty="0" smtClean="0">
                <a:solidFill>
                  <a:srgbClr val="579A57"/>
                </a:solidFill>
                <a:latin typeface="Franklin Gothic Medium" panose="020B0603020102020204" pitchFamily="34" charset="0"/>
                <a:cs typeface="Iskoola Pota" panose="020B0502040204020203" pitchFamily="34" charset="0"/>
              </a:rPr>
              <a:t>TITLE</a:t>
            </a:r>
            <a:r>
              <a:rPr lang="en-GB" sz="4000" b="1" dirty="0" smtClean="0">
                <a:solidFill>
                  <a:srgbClr val="579A57"/>
                </a:solidFill>
                <a:latin typeface="Franklin Gothic Medium" panose="020B0603020102020204" pitchFamily="34" charset="0"/>
                <a:cs typeface="Iskoola Pota" panose="020B0502040204020203" pitchFamily="34" charset="0"/>
              </a:rPr>
              <a:t/>
            </a:r>
            <a:br>
              <a:rPr lang="en-GB" sz="4000" b="1" dirty="0" smtClean="0">
                <a:solidFill>
                  <a:srgbClr val="579A57"/>
                </a:solidFill>
                <a:latin typeface="Franklin Gothic Medium" panose="020B0603020102020204" pitchFamily="34" charset="0"/>
                <a:cs typeface="Iskoola Pota" panose="020B0502040204020203" pitchFamily="34" charset="0"/>
              </a:rPr>
            </a:br>
            <a:r>
              <a:rPr lang="en-GB" sz="2800" dirty="0" smtClean="0">
                <a:solidFill>
                  <a:srgbClr val="579A57"/>
                </a:solidFill>
                <a:latin typeface="Franklin Gothic Medium" panose="020B0603020102020204" pitchFamily="34" charset="0"/>
                <a:cs typeface="Iskoola Pota" panose="020B0502040204020203" pitchFamily="34" charset="0"/>
              </a:rPr>
              <a:t>Subtitle</a:t>
            </a:r>
            <a:endParaRPr lang="en-GB" sz="2800" dirty="0">
              <a:solidFill>
                <a:srgbClr val="579A57"/>
              </a:solidFill>
              <a:latin typeface="Franklin Gothic Medium" panose="020B0603020102020204" pitchFamily="34" charset="0"/>
              <a:cs typeface="Iskoola Pota" panose="020B0502040204020203" pitchFamily="34" charset="0"/>
            </a:endParaRPr>
          </a:p>
        </p:txBody>
      </p:sp>
    </p:spTree>
    <p:extLst>
      <p:ext uri="{BB962C8B-B14F-4D97-AF65-F5344CB8AC3E}">
        <p14:creationId xmlns:p14="http://schemas.microsoft.com/office/powerpoint/2010/main" xmlns="" val="182679571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B91E6DF-0607-4E84-BCC7-56CC06130E4A}" type="datetimeFigureOut">
              <a:rPr lang="en-GB" smtClean="0">
                <a:solidFill>
                  <a:prstClr val="black">
                    <a:tint val="75000"/>
                  </a:prstClr>
                </a:solidFill>
              </a:rPr>
              <a:pPr/>
              <a:t>08/07/2016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F7DC50C-D792-4FD0-8835-73988FABBCC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xmlns="" val="950630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91E6DF-0607-4E84-BCC7-56CC06130E4A}" type="datetimeFigureOut">
              <a:rPr lang="en-GB" smtClean="0">
                <a:solidFill>
                  <a:prstClr val="black">
                    <a:tint val="75000"/>
                  </a:prstClr>
                </a:solidFill>
              </a:rPr>
              <a:pPr/>
              <a:t>08/07/2016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F7DC50C-D792-4FD0-8835-73988FABBCC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xmlns="" val="1308845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B91E6DF-0607-4E84-BCC7-56CC06130E4A}" type="datetimeFigureOut">
              <a:rPr lang="en-GB" smtClean="0">
                <a:solidFill>
                  <a:prstClr val="black">
                    <a:tint val="75000"/>
                  </a:prstClr>
                </a:solidFill>
              </a:rPr>
              <a:pPr/>
              <a:t>08/07/2016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DF7DC50C-D792-4FD0-8835-73988FABBCC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xmlns="" val="4268572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B91E6DF-0607-4E84-BCC7-56CC06130E4A}" type="datetimeFigureOut">
              <a:rPr lang="en-GB" smtClean="0">
                <a:solidFill>
                  <a:prstClr val="black">
                    <a:tint val="75000"/>
                  </a:prstClr>
                </a:solidFill>
              </a:rPr>
              <a:pPr/>
              <a:t>08/07/2016</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DF7DC50C-D792-4FD0-8835-73988FABBCC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xmlns="" val="2462931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B91E6DF-0607-4E84-BCC7-56CC06130E4A}" type="datetimeFigureOut">
              <a:rPr lang="en-GB" smtClean="0">
                <a:solidFill>
                  <a:prstClr val="black">
                    <a:tint val="75000"/>
                  </a:prstClr>
                </a:solidFill>
              </a:rPr>
              <a:pPr/>
              <a:t>08/07/2016</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DF7DC50C-D792-4FD0-8835-73988FABBCC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xmlns="" val="3420555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91E6DF-0607-4E84-BCC7-56CC06130E4A}" type="datetimeFigureOut">
              <a:rPr lang="en-GB" smtClean="0">
                <a:solidFill>
                  <a:prstClr val="black">
                    <a:tint val="75000"/>
                  </a:prstClr>
                </a:solidFill>
              </a:rPr>
              <a:pPr/>
              <a:t>08/07/2016</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DF7DC50C-D792-4FD0-8835-73988FABBCC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xmlns="" val="2369738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91E6DF-0607-4E84-BCC7-56CC06130E4A}" type="datetimeFigureOut">
              <a:rPr lang="en-GB" smtClean="0">
                <a:solidFill>
                  <a:prstClr val="black">
                    <a:tint val="75000"/>
                  </a:prstClr>
                </a:solidFill>
              </a:rPr>
              <a:pPr/>
              <a:t>08/07/2016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DF7DC50C-D792-4FD0-8835-73988FABBCC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xmlns="" val="32780010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3.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579A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0" y="2037348"/>
            <a:ext cx="12192000" cy="254590"/>
          </a:xfrm>
          <a:prstGeom prst="rect">
            <a:avLst/>
          </a:prstGeom>
          <a:solidFill>
            <a:srgbClr val="866C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Rectangle 8"/>
          <p:cNvSpPr/>
          <p:nvPr/>
        </p:nvSpPr>
        <p:spPr>
          <a:xfrm>
            <a:off x="0" y="2291937"/>
            <a:ext cx="12192000" cy="30882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itle 1"/>
          <p:cNvSpPr txBox="1">
            <a:spLocks/>
          </p:cNvSpPr>
          <p:nvPr/>
        </p:nvSpPr>
        <p:spPr>
          <a:xfrm>
            <a:off x="401053" y="2150032"/>
            <a:ext cx="11644981" cy="1548077"/>
          </a:xfrm>
          <a:prstGeom prst="rect">
            <a:avLst/>
          </a:prstGeom>
          <a:ln>
            <a:noFill/>
          </a:ln>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000" smtClean="0">
                <a:solidFill>
                  <a:srgbClr val="579A57"/>
                </a:solidFill>
                <a:latin typeface="Franklin Gothic Medium" panose="020B0603020102020204" pitchFamily="34" charset="0"/>
                <a:cs typeface="Iskoola Pota" panose="020B0502040204020203" pitchFamily="34" charset="0"/>
              </a:rPr>
              <a:t>TITLE</a:t>
            </a:r>
            <a:r>
              <a:rPr lang="en-GB" sz="4000" b="1" smtClean="0">
                <a:solidFill>
                  <a:srgbClr val="579A57"/>
                </a:solidFill>
                <a:latin typeface="Franklin Gothic Medium" panose="020B0603020102020204" pitchFamily="34" charset="0"/>
                <a:cs typeface="Iskoola Pota" panose="020B0502040204020203" pitchFamily="34" charset="0"/>
              </a:rPr>
              <a:t/>
            </a:r>
            <a:br>
              <a:rPr lang="en-GB" sz="4000" b="1" smtClean="0">
                <a:solidFill>
                  <a:srgbClr val="579A57"/>
                </a:solidFill>
                <a:latin typeface="Franklin Gothic Medium" panose="020B0603020102020204" pitchFamily="34" charset="0"/>
                <a:cs typeface="Iskoola Pota" panose="020B0502040204020203" pitchFamily="34" charset="0"/>
              </a:rPr>
            </a:br>
            <a:r>
              <a:rPr lang="en-GB" sz="2800" smtClean="0">
                <a:solidFill>
                  <a:srgbClr val="579A57"/>
                </a:solidFill>
                <a:latin typeface="Franklin Gothic Medium" panose="020B0603020102020204" pitchFamily="34" charset="0"/>
                <a:cs typeface="Iskoola Pota" panose="020B0502040204020203" pitchFamily="34" charset="0"/>
              </a:rPr>
              <a:t>Subtitle</a:t>
            </a:r>
            <a:endParaRPr lang="en-GB" sz="2800" dirty="0">
              <a:solidFill>
                <a:srgbClr val="579A57"/>
              </a:solidFill>
              <a:latin typeface="Franklin Gothic Medium" panose="020B0603020102020204" pitchFamily="34" charset="0"/>
              <a:cs typeface="Iskoola Pota" panose="020B0502040204020203" pitchFamily="34" charset="0"/>
            </a:endParaRPr>
          </a:p>
        </p:txBody>
      </p:sp>
      <p:sp>
        <p:nvSpPr>
          <p:cNvPr id="11" name="TextBox 10"/>
          <p:cNvSpPr txBox="1"/>
          <p:nvPr/>
        </p:nvSpPr>
        <p:spPr>
          <a:xfrm>
            <a:off x="4730834" y="6387069"/>
            <a:ext cx="7315200" cy="369332"/>
          </a:xfrm>
          <a:prstGeom prst="rect">
            <a:avLst/>
          </a:prstGeom>
          <a:noFill/>
          <a:ln>
            <a:noFill/>
          </a:ln>
        </p:spPr>
        <p:txBody>
          <a:bodyPr wrap="square" rtlCol="0">
            <a:spAutoFit/>
          </a:bodyPr>
          <a:lstStyle/>
          <a:p>
            <a:pPr algn="r"/>
            <a:r>
              <a:rPr lang="en-GB" b="1" dirty="0">
                <a:solidFill>
                  <a:srgbClr val="EBEBCE"/>
                </a:solidFill>
                <a:latin typeface="Myriad Pro" panose="020B0503030403020204" pitchFamily="34" charset="0"/>
              </a:rPr>
              <a:t>Personalised Health and Care 2020: A Framework for Action</a:t>
            </a:r>
          </a:p>
        </p:txBody>
      </p:sp>
      <p:sp>
        <p:nvSpPr>
          <p:cNvPr id="12" name="Rectangle 11"/>
          <p:cNvSpPr/>
          <p:nvPr/>
        </p:nvSpPr>
        <p:spPr>
          <a:xfrm>
            <a:off x="0" y="1768855"/>
            <a:ext cx="12192000" cy="2684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 name="Rectangle 12"/>
          <p:cNvSpPr/>
          <p:nvPr/>
        </p:nvSpPr>
        <p:spPr>
          <a:xfrm>
            <a:off x="0" y="5627120"/>
            <a:ext cx="12192000" cy="268492"/>
          </a:xfrm>
          <a:prstGeom prst="rect">
            <a:avLst/>
          </a:prstGeom>
          <a:solidFill>
            <a:srgbClr val="EBEB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14" name="Group 13"/>
          <p:cNvGrpSpPr/>
          <p:nvPr/>
        </p:nvGrpSpPr>
        <p:grpSpPr>
          <a:xfrm>
            <a:off x="401053" y="702774"/>
            <a:ext cx="2731323" cy="706857"/>
            <a:chOff x="401053" y="805412"/>
            <a:chExt cx="2731323" cy="706857"/>
          </a:xfrm>
        </p:grpSpPr>
        <p:sp>
          <p:nvSpPr>
            <p:cNvPr id="15" name="Chevron 14"/>
            <p:cNvSpPr/>
            <p:nvPr/>
          </p:nvSpPr>
          <p:spPr>
            <a:xfrm>
              <a:off x="401053" y="807522"/>
              <a:ext cx="964609" cy="704747"/>
            </a:xfrm>
            <a:prstGeom prst="chevron">
              <a:avLst/>
            </a:prstGeom>
            <a:solidFill>
              <a:srgbClr val="ADD1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 name="Chevron 15"/>
            <p:cNvSpPr/>
            <p:nvPr/>
          </p:nvSpPr>
          <p:spPr>
            <a:xfrm>
              <a:off x="2167767" y="805412"/>
              <a:ext cx="964609" cy="704747"/>
            </a:xfrm>
            <a:prstGeom prst="chevron">
              <a:avLst/>
            </a:prstGeom>
            <a:solidFill>
              <a:srgbClr val="EBEB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Chevron 16"/>
            <p:cNvSpPr/>
            <p:nvPr/>
          </p:nvSpPr>
          <p:spPr>
            <a:xfrm>
              <a:off x="1284410" y="806467"/>
              <a:ext cx="964609" cy="704747"/>
            </a:xfrm>
            <a:prstGeom prst="chevron">
              <a:avLst/>
            </a:prstGeom>
            <a:solidFill>
              <a:srgbClr val="866C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pic>
        <p:nvPicPr>
          <p:cNvPr id="18" name="Picture 17"/>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062159" y="228681"/>
            <a:ext cx="1896293" cy="1100868"/>
          </a:xfrm>
          <a:prstGeom prst="rect">
            <a:avLst/>
          </a:prstGeom>
        </p:spPr>
      </p:pic>
      <p:sp>
        <p:nvSpPr>
          <p:cNvPr id="19" name="Subtitle 8"/>
          <p:cNvSpPr txBox="1">
            <a:spLocks/>
          </p:cNvSpPr>
          <p:nvPr/>
        </p:nvSpPr>
        <p:spPr>
          <a:xfrm>
            <a:off x="401053" y="4189566"/>
            <a:ext cx="11557399" cy="895813"/>
          </a:xfrm>
          <a:prstGeom prst="rect">
            <a:avLst/>
          </a:prstGeom>
          <a:ln>
            <a:no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Bef>
                <a:spcPts val="600"/>
              </a:spcBef>
            </a:pPr>
            <a:r>
              <a:rPr lang="en-GB" sz="2000" b="1" dirty="0" smtClean="0">
                <a:solidFill>
                  <a:srgbClr val="866C87"/>
                </a:solidFill>
                <a:latin typeface="Franklin Gothic Medium" panose="020B0603020102020204" pitchFamily="34" charset="0"/>
              </a:rPr>
              <a:t>Speaker</a:t>
            </a:r>
            <a:endParaRPr lang="en-GB" sz="2000" b="1" dirty="0">
              <a:solidFill>
                <a:srgbClr val="866C87"/>
              </a:solidFill>
              <a:latin typeface="Franklin Gothic Medium" panose="020B0603020102020204" pitchFamily="34" charset="0"/>
            </a:endParaRPr>
          </a:p>
          <a:p>
            <a:pPr algn="l"/>
            <a:r>
              <a:rPr lang="en-GB" sz="1600" dirty="0" smtClean="0">
                <a:solidFill>
                  <a:srgbClr val="866C87"/>
                </a:solidFill>
                <a:latin typeface="Franklin Gothic Medium" panose="020B0603020102020204" pitchFamily="34" charset="0"/>
              </a:rPr>
              <a:t>Event					</a:t>
            </a:r>
            <a:r>
              <a:rPr lang="en-GB" sz="1600" dirty="0">
                <a:solidFill>
                  <a:srgbClr val="866C87"/>
                </a:solidFill>
                <a:latin typeface="Franklin Gothic Medium" panose="020B0603020102020204" pitchFamily="34" charset="0"/>
              </a:rPr>
              <a:t>				                                    </a:t>
            </a:r>
            <a:r>
              <a:rPr lang="en-GB" sz="1600" dirty="0" smtClean="0">
                <a:solidFill>
                  <a:srgbClr val="866C87"/>
                </a:solidFill>
                <a:latin typeface="Franklin Gothic Medium" panose="020B0603020102020204" pitchFamily="34" charset="0"/>
              </a:rPr>
              <a:t>  Event Date</a:t>
            </a:r>
            <a:endParaRPr lang="en-GB" sz="1600" dirty="0">
              <a:solidFill>
                <a:srgbClr val="866C87"/>
              </a:solidFill>
              <a:latin typeface="Franklin Gothic Medium" panose="020B0603020102020204" pitchFamily="34" charset="0"/>
            </a:endParaRPr>
          </a:p>
          <a:p>
            <a:endParaRPr lang="en-GB" sz="2800" dirty="0">
              <a:solidFill>
                <a:srgbClr val="866C87"/>
              </a:solidFill>
              <a:latin typeface="Franklin Gothic Medium" panose="020B0603020102020204" pitchFamily="34" charset="0"/>
            </a:endParaRPr>
          </a:p>
        </p:txBody>
      </p:sp>
    </p:spTree>
    <p:extLst>
      <p:ext uri="{BB962C8B-B14F-4D97-AF65-F5344CB8AC3E}">
        <p14:creationId xmlns:p14="http://schemas.microsoft.com/office/powerpoint/2010/main" xmlns="" val="2927626058"/>
      </p:ext>
    </p:extLst>
  </p:cSld>
  <p:clrMap bg1="lt1" tx1="dk1" bg2="lt2" tx2="dk2" accent1="accent1" accent2="accent2" accent3="accent3" accent4="accent4" accent5="accent5" accent6="accent6" hlink="hlink" folHlink="folHlink"/>
  <p:sldLayoutIdLst>
    <p:sldLayoutId id="2147483649" r:id="rId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91E6DF-0607-4E84-BCC7-56CC06130E4A}" type="datetimeFigureOut">
              <a:rPr lang="en-GB" smtClean="0">
                <a:solidFill>
                  <a:prstClr val="black">
                    <a:tint val="75000"/>
                  </a:prstClr>
                </a:solidFill>
              </a:rPr>
              <a:pPr/>
              <a:t>08/07/2016</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7DC50C-D792-4FD0-8835-73988FABBCC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xmlns="" val="502980241"/>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8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4D233B-7B57-47D7-8002-6CEF33D7D2A8}" type="datetimeFigureOut">
              <a:rPr lang="en-GB" smtClean="0"/>
              <a:pPr/>
              <a:t>08/07/2016</a:t>
            </a:fld>
            <a:endParaRPr lang="en-GB"/>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F75799-A944-4611-B8F1-8CA129E7F3B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5.xml"/><Relationship Id="rId4" Type="http://schemas.openxmlformats.org/officeDocument/2006/relationships/image" Target="BIG%20DISK:ONS_Final%20Logos%20Folder%2028.02.08:UKSA%20logos:JPEG%20HI:UKSA_RGB.jp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BIG%20DISK:ONS_Final%20Logos%20Folder%2028.02.08:UKSA%20logos:JPEG%20HI:UKSA_RGB.jp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BIG%20DISK:ONS_Final%20Logos%20Folder%2028.02.08:UKSA%20logos:JPEG%20HI:UKSA_RGB.jpg"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BIG%20DISK:ONS_Final%20Logos%20Folder%2028.02.08:UKSA%20logos:JPEG%20HI:UKSA_RGB.jpg" TargetMode="Externa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BIG%20DISK:ONS_Final%20Logos%20Folder%2028.02.08:UKSA%20logos:JPEG%20HI:UKSA_RGB.jp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BIG%20DISK:ONS_Final%20Logos%20Folder%2028.02.08:UKSA%20logos:JPEG%20HI:UKSA_RGB.jpg" TargetMode="External"/></Relationships>
</file>

<file path=ppt/slides/_rels/slide7.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jpeg"/><Relationship Id="rId7" Type="http://schemas.openxmlformats.org/officeDocument/2006/relationships/diagramQuickStyle" Target="../diagrams/quickStyle1.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BIG%20DISK:ONS_Final%20Logos%20Folder%2028.02.08:UKSA%20logos:JPEG%20HI:UKSA_RGB.jpg" TargetMode="External"/><Relationship Id="rId9" Type="http://schemas.microsoft.com/office/2007/relationships/diagramDrawing" Target="../diagrams/drawing1.xml"/></Relationships>
</file>

<file path=ppt/slides/_rels/slide8.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2.jpeg"/><Relationship Id="rId7" Type="http://schemas.openxmlformats.org/officeDocument/2006/relationships/diagramQuickStyle" Target="../diagrams/quickStyle2.xm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BIG%20DISK:ONS_Final%20Logos%20Folder%2028.02.08:UKSA%20logos:JPEG%20HI:UKSA_RGB.jpg" TargetMode="External"/><Relationship Id="rId9" Type="http://schemas.microsoft.com/office/2007/relationships/diagramDrawing" Target="../diagrams/drawing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image" Target="BIG%20DISK:ONS_Final%20Logos%20Folder%2028.02.08:UKSA%20logos:JPEG%20HI:UKSA_RGB.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t>Health &amp; Care Statistics in England – What is the UK Statistics Authority looking for?</a:t>
            </a:r>
            <a:endParaRPr lang="en-GB" b="1" dirty="0"/>
          </a:p>
        </p:txBody>
      </p:sp>
      <p:sp>
        <p:nvSpPr>
          <p:cNvPr id="3" name="Subtitle 8"/>
          <p:cNvSpPr txBox="1">
            <a:spLocks/>
          </p:cNvSpPr>
          <p:nvPr/>
        </p:nvSpPr>
        <p:spPr>
          <a:xfrm>
            <a:off x="401053" y="4189566"/>
            <a:ext cx="11557399" cy="895813"/>
          </a:xfrm>
          <a:prstGeom prst="rect">
            <a:avLst/>
          </a:prstGeom>
          <a:ln>
            <a:noFill/>
          </a:ln>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Bef>
                <a:spcPts val="600"/>
              </a:spcBef>
            </a:pPr>
            <a:r>
              <a:rPr lang="en-GB" sz="2000" b="1" dirty="0" smtClean="0">
                <a:solidFill>
                  <a:srgbClr val="866C87"/>
                </a:solidFill>
                <a:latin typeface="Franklin Gothic Medium" panose="020B0603020102020204" pitchFamily="34" charset="0"/>
              </a:rPr>
              <a:t>Ed Humpherson, Director General for Regulation</a:t>
            </a:r>
            <a:endParaRPr lang="en-GB" sz="2000" b="1" dirty="0">
              <a:solidFill>
                <a:srgbClr val="866C87"/>
              </a:solidFill>
              <a:latin typeface="Franklin Gothic Medium" panose="020B0603020102020204" pitchFamily="34" charset="0"/>
            </a:endParaRPr>
          </a:p>
          <a:p>
            <a:pPr algn="l"/>
            <a:r>
              <a:rPr lang="en-GB" sz="1600" dirty="0" smtClean="0">
                <a:solidFill>
                  <a:srgbClr val="866C87"/>
                </a:solidFill>
                <a:latin typeface="Franklin Gothic Medium" panose="020B0603020102020204" pitchFamily="34" charset="0"/>
              </a:rPr>
              <a:t>Health and Care Statistics Summit					</a:t>
            </a:r>
            <a:r>
              <a:rPr lang="en-GB" sz="1600" dirty="0">
                <a:solidFill>
                  <a:srgbClr val="866C87"/>
                </a:solidFill>
                <a:latin typeface="Franklin Gothic Medium" panose="020B0603020102020204" pitchFamily="34" charset="0"/>
              </a:rPr>
              <a:t>				                                    </a:t>
            </a:r>
            <a:r>
              <a:rPr lang="en-GB" sz="1600" dirty="0" smtClean="0">
                <a:solidFill>
                  <a:srgbClr val="866C87"/>
                </a:solidFill>
                <a:latin typeface="Franklin Gothic Medium" panose="020B0603020102020204" pitchFamily="34" charset="0"/>
              </a:rPr>
              <a:t>  </a:t>
            </a:r>
          </a:p>
          <a:p>
            <a:pPr algn="l"/>
            <a:r>
              <a:rPr lang="en-GB" sz="1600" dirty="0" smtClean="0">
                <a:solidFill>
                  <a:srgbClr val="866C87"/>
                </a:solidFill>
                <a:latin typeface="Franklin Gothic Medium" panose="020B0603020102020204" pitchFamily="34" charset="0"/>
              </a:rPr>
              <a:t>8 July 2016</a:t>
            </a:r>
            <a:endParaRPr lang="en-GB" sz="1600" dirty="0">
              <a:solidFill>
                <a:srgbClr val="866C87"/>
              </a:solidFill>
              <a:latin typeface="Franklin Gothic Medium" panose="020B0603020102020204" pitchFamily="34" charset="0"/>
            </a:endParaRPr>
          </a:p>
          <a:p>
            <a:endParaRPr lang="en-GB" sz="2800" dirty="0">
              <a:solidFill>
                <a:srgbClr val="866C87"/>
              </a:solidFill>
              <a:latin typeface="Franklin Gothic Medium" panose="020B0603020102020204" pitchFamily="34" charset="0"/>
            </a:endParaRPr>
          </a:p>
        </p:txBody>
      </p:sp>
      <p:pic>
        <p:nvPicPr>
          <p:cNvPr id="5" name="Picture 11" descr="BIG DISK:ONS_Final Logos Folder 28.02.08:UKSA logos:JPEG HI:UKSA_RGB.jpg"/>
          <p:cNvPicPr>
            <a:picLocks noChangeAspect="1" noChangeArrowheads="1"/>
          </p:cNvPicPr>
          <p:nvPr/>
        </p:nvPicPr>
        <p:blipFill>
          <a:blip r:embed="rId3" r:link="rId4" cstate="print"/>
          <a:srcRect/>
          <a:stretch>
            <a:fillRect/>
          </a:stretch>
        </p:blipFill>
        <p:spPr bwMode="auto">
          <a:xfrm>
            <a:off x="6888088" y="260648"/>
            <a:ext cx="2667000" cy="995363"/>
          </a:xfrm>
          <a:prstGeom prst="rect">
            <a:avLst/>
          </a:prstGeom>
          <a:noFill/>
          <a:ln w="9525">
            <a:noFill/>
            <a:miter lim="800000"/>
            <a:headEnd/>
            <a:tailEnd/>
          </a:ln>
        </p:spPr>
      </p:pic>
    </p:spTree>
    <p:extLst>
      <p:ext uri="{BB962C8B-B14F-4D97-AF65-F5344CB8AC3E}">
        <p14:creationId xmlns:p14="http://schemas.microsoft.com/office/powerpoint/2010/main" xmlns="" val="33365239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335360" y="404664"/>
            <a:ext cx="7738574" cy="1325563"/>
          </a:xfrm>
        </p:spPr>
        <p:txBody>
          <a:bodyPr>
            <a:normAutofit/>
          </a:bodyPr>
          <a:lstStyle/>
          <a:p>
            <a:r>
              <a:rPr lang="en-GB" sz="3600" b="1" dirty="0" smtClean="0">
                <a:solidFill>
                  <a:srgbClr val="579A57"/>
                </a:solidFill>
                <a:latin typeface="Franklin Gothic Medium" panose="020B0603020102020204" pitchFamily="34" charset="0"/>
              </a:rPr>
              <a:t>The UK Statistics Authority:</a:t>
            </a:r>
            <a:endParaRPr lang="en-GB" sz="3600" b="1" dirty="0">
              <a:solidFill>
                <a:srgbClr val="579A57"/>
              </a:solidFill>
              <a:latin typeface="Franklin Gothic Medium" panose="020B0603020102020204" pitchFamily="34" charset="0"/>
            </a:endParaRPr>
          </a:p>
        </p:txBody>
      </p:sp>
      <p:sp>
        <p:nvSpPr>
          <p:cNvPr id="4" name="Rectangle 3"/>
          <p:cNvSpPr/>
          <p:nvPr/>
        </p:nvSpPr>
        <p:spPr>
          <a:xfrm>
            <a:off x="0" y="6285470"/>
            <a:ext cx="12192000" cy="572530"/>
          </a:xfrm>
          <a:prstGeom prst="rect">
            <a:avLst/>
          </a:prstGeom>
          <a:solidFill>
            <a:srgbClr val="579A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10" name="Picture 11" descr="BIG DISK:ONS_Final Logos Folder 28.02.08:UKSA logos:JPEG HI:UKSA_RGB.jpg"/>
          <p:cNvPicPr>
            <a:picLocks noChangeAspect="1" noChangeArrowheads="1"/>
          </p:cNvPicPr>
          <p:nvPr/>
        </p:nvPicPr>
        <p:blipFill>
          <a:blip r:embed="rId3" r:link="rId4" cstate="print"/>
          <a:srcRect/>
          <a:stretch>
            <a:fillRect/>
          </a:stretch>
        </p:blipFill>
        <p:spPr bwMode="auto">
          <a:xfrm>
            <a:off x="7104112" y="260648"/>
            <a:ext cx="2667000" cy="995363"/>
          </a:xfrm>
          <a:prstGeom prst="rect">
            <a:avLst/>
          </a:prstGeom>
          <a:noFill/>
          <a:ln w="9525">
            <a:noFill/>
            <a:miter lim="800000"/>
            <a:headEnd/>
            <a:tailEnd/>
          </a:ln>
        </p:spPr>
      </p:pic>
      <p:sp>
        <p:nvSpPr>
          <p:cNvPr id="6" name="Rectangle 3"/>
          <p:cNvSpPr txBox="1">
            <a:spLocks noChangeArrowheads="1"/>
          </p:cNvSpPr>
          <p:nvPr/>
        </p:nvSpPr>
        <p:spPr>
          <a:xfrm>
            <a:off x="479376" y="1772816"/>
            <a:ext cx="11377264" cy="4572000"/>
          </a:xfrm>
          <a:prstGeom prst="rect">
            <a:avLst/>
          </a:prstGeom>
        </p:spPr>
        <p:txBody>
          <a:bodyPr vert="horz" lIns="91440" tIns="45720" rIns="91440" bIns="45720" rtlCol="0">
            <a:normAutofit fontScale="92500" lnSpcReduction="10000"/>
          </a:bodyPr>
          <a:lstStyle/>
          <a:p>
            <a:pPr marL="1358900" marR="0" lvl="1" indent="-450850" fontAlgn="auto">
              <a:lnSpc>
                <a:spcPct val="90000"/>
              </a:lnSpc>
              <a:spcBef>
                <a:spcPts val="1000"/>
              </a:spcBef>
              <a:spcAft>
                <a:spcPts val="0"/>
              </a:spcAft>
              <a:buClrTx/>
              <a:buSzTx/>
              <a:tabLst/>
              <a:defRPr/>
            </a:pPr>
            <a:r>
              <a:rPr lang="en-GB" sz="2600" b="1" i="1" dirty="0" smtClean="0"/>
              <a:t>Established under the Statistics and Registration Service Act 2007</a:t>
            </a:r>
          </a:p>
          <a:p>
            <a:pPr marL="1358900" marR="0" lvl="1" indent="-450850" fontAlgn="auto">
              <a:lnSpc>
                <a:spcPct val="90000"/>
              </a:lnSpc>
              <a:spcBef>
                <a:spcPts val="1000"/>
              </a:spcBef>
              <a:spcAft>
                <a:spcPts val="0"/>
              </a:spcAft>
              <a:buClrTx/>
              <a:buSzTx/>
              <a:tabLst/>
              <a:defRPr/>
            </a:pPr>
            <a:r>
              <a:rPr lang="en-GB" sz="2600" b="1" i="1" dirty="0" smtClean="0"/>
              <a:t>	</a:t>
            </a:r>
          </a:p>
          <a:p>
            <a:pPr marL="1358900" marR="0" lvl="1" indent="-450850" fontAlgn="auto">
              <a:lnSpc>
                <a:spcPct val="90000"/>
              </a:lnSpc>
              <a:spcBef>
                <a:spcPts val="1000"/>
              </a:spcBef>
              <a:spcAft>
                <a:spcPts val="0"/>
              </a:spcAft>
              <a:buClrTx/>
              <a:buSzTx/>
              <a:tabLst/>
              <a:defRPr/>
            </a:pPr>
            <a:r>
              <a:rPr lang="en-GB" sz="2600" b="1" i="1" dirty="0" smtClean="0"/>
              <a:t>Statutory objective:</a:t>
            </a:r>
          </a:p>
          <a:p>
            <a:pPr marL="1358900" marR="0" lvl="1" indent="-450850" fontAlgn="auto">
              <a:lnSpc>
                <a:spcPct val="90000"/>
              </a:lnSpc>
              <a:spcBef>
                <a:spcPts val="500"/>
              </a:spcBef>
              <a:spcAft>
                <a:spcPts val="0"/>
              </a:spcAft>
              <a:buClrTx/>
              <a:buSzTx/>
              <a:tabLst/>
              <a:defRPr/>
            </a:pPr>
            <a:r>
              <a:rPr lang="en-GB" sz="2600" b="1" i="1" dirty="0" smtClean="0"/>
              <a:t>	‘to promote and safeguard the production and publication of official statistics that serve the public good’ </a:t>
            </a:r>
            <a:br>
              <a:rPr lang="en-GB" sz="2600" b="1" i="1" dirty="0" smtClean="0"/>
            </a:br>
            <a:endParaRPr lang="en-GB" sz="2600" b="1" i="1" dirty="0" smtClean="0"/>
          </a:p>
          <a:p>
            <a:pPr marL="1358900" marR="0" lvl="1" indent="-450850" fontAlgn="auto">
              <a:lnSpc>
                <a:spcPct val="90000"/>
              </a:lnSpc>
              <a:spcBef>
                <a:spcPts val="1000"/>
              </a:spcBef>
              <a:spcAft>
                <a:spcPts val="0"/>
              </a:spcAft>
              <a:buClrTx/>
              <a:buSzTx/>
              <a:tabLst/>
              <a:defRPr/>
            </a:pPr>
            <a:r>
              <a:rPr lang="en-GB" sz="2600" b="1" i="1" dirty="0" smtClean="0"/>
              <a:t>	The Authority has two roles:</a:t>
            </a:r>
          </a:p>
          <a:p>
            <a:pPr marL="1358900" marR="0" lvl="1" indent="-450850" fontAlgn="auto">
              <a:lnSpc>
                <a:spcPct val="90000"/>
              </a:lnSpc>
              <a:spcBef>
                <a:spcPts val="1000"/>
              </a:spcBef>
              <a:spcAft>
                <a:spcPts val="0"/>
              </a:spcAft>
              <a:buClrTx/>
              <a:buSzTx/>
              <a:buFont typeface="Wingdings" pitchFamily="2" charset="2"/>
              <a:buChar char="v"/>
              <a:tabLst/>
              <a:defRPr/>
            </a:pPr>
            <a:endParaRPr lang="en-GB" sz="2600" b="1" i="1" dirty="0" smtClean="0"/>
          </a:p>
          <a:p>
            <a:pPr marL="1816100" lvl="2" indent="-450850">
              <a:lnSpc>
                <a:spcPct val="90000"/>
              </a:lnSpc>
              <a:spcBef>
                <a:spcPts val="500"/>
              </a:spcBef>
              <a:buFont typeface="Wingdings" pitchFamily="2" charset="2"/>
              <a:buChar char="Ø"/>
            </a:pPr>
            <a:r>
              <a:rPr lang="en-GB" sz="2600" b="1" i="1" dirty="0" smtClean="0"/>
              <a:t> Office for National Statistics – production of key statistics</a:t>
            </a:r>
          </a:p>
          <a:p>
            <a:pPr marL="1816100" lvl="2" indent="-450850">
              <a:lnSpc>
                <a:spcPct val="90000"/>
              </a:lnSpc>
              <a:spcBef>
                <a:spcPts val="500"/>
              </a:spcBef>
              <a:buFont typeface="Wingdings" pitchFamily="2" charset="2"/>
              <a:buChar char="Ø"/>
            </a:pPr>
            <a:endParaRPr lang="en-GB" sz="2600" b="1" i="1" dirty="0" smtClean="0"/>
          </a:p>
          <a:p>
            <a:pPr marL="1816100" lvl="2" indent="-450850">
              <a:lnSpc>
                <a:spcPct val="90000"/>
              </a:lnSpc>
              <a:spcBef>
                <a:spcPts val="500"/>
              </a:spcBef>
              <a:buFont typeface="Wingdings" pitchFamily="2" charset="2"/>
              <a:buChar char="Ø"/>
            </a:pPr>
            <a:r>
              <a:rPr lang="en-GB" sz="2600" b="1" i="1" dirty="0" smtClean="0"/>
              <a:t>Regulation of all statistics produced by government across the UK</a:t>
            </a: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Tx/>
              <a:buNone/>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549271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335360" y="764704"/>
            <a:ext cx="7738574" cy="1325563"/>
          </a:xfrm>
        </p:spPr>
        <p:txBody>
          <a:bodyPr>
            <a:normAutofit/>
          </a:bodyPr>
          <a:lstStyle/>
          <a:p>
            <a:r>
              <a:rPr lang="en-GB" sz="3600" b="1" dirty="0" smtClean="0">
                <a:solidFill>
                  <a:srgbClr val="579A57"/>
                </a:solidFill>
                <a:latin typeface="Franklin Gothic Medium" panose="020B0603020102020204" pitchFamily="34" charset="0"/>
              </a:rPr>
              <a:t>Statistics should be:</a:t>
            </a:r>
            <a:endParaRPr lang="en-GB" sz="3600" b="1" dirty="0">
              <a:solidFill>
                <a:srgbClr val="579A57"/>
              </a:solidFill>
              <a:latin typeface="Franklin Gothic Medium" panose="020B0603020102020204" pitchFamily="34" charset="0"/>
            </a:endParaRPr>
          </a:p>
        </p:txBody>
      </p:sp>
      <p:sp>
        <p:nvSpPr>
          <p:cNvPr id="4" name="Rectangle 3"/>
          <p:cNvSpPr/>
          <p:nvPr/>
        </p:nvSpPr>
        <p:spPr>
          <a:xfrm>
            <a:off x="0" y="6285470"/>
            <a:ext cx="12192000" cy="572530"/>
          </a:xfrm>
          <a:prstGeom prst="rect">
            <a:avLst/>
          </a:prstGeom>
          <a:solidFill>
            <a:srgbClr val="579A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3" name="TextBox 12"/>
          <p:cNvSpPr txBox="1"/>
          <p:nvPr/>
        </p:nvSpPr>
        <p:spPr>
          <a:xfrm>
            <a:off x="551384" y="2132856"/>
            <a:ext cx="10997802" cy="4247317"/>
          </a:xfrm>
          <a:prstGeom prst="rect">
            <a:avLst/>
          </a:prstGeom>
          <a:noFill/>
        </p:spPr>
        <p:txBody>
          <a:bodyPr wrap="square" rtlCol="0">
            <a:spAutoFit/>
          </a:bodyPr>
          <a:lstStyle/>
          <a:p>
            <a:pPr marL="901700" indent="-450850">
              <a:buFont typeface="Wingdings" pitchFamily="2" charset="2"/>
              <a:buChar char="Ø"/>
            </a:pPr>
            <a:r>
              <a:rPr lang="en-GB" sz="2400" b="1" i="1" dirty="0" smtClean="0"/>
              <a:t>Trustworthy</a:t>
            </a:r>
          </a:p>
          <a:p>
            <a:pPr marL="901700" indent="-450850">
              <a:buFont typeface="Wingdings" pitchFamily="2" charset="2"/>
              <a:buChar char="Ø"/>
            </a:pPr>
            <a:endParaRPr lang="en-GB" sz="2400" b="1" i="1" dirty="0" smtClean="0"/>
          </a:p>
          <a:p>
            <a:pPr marL="901700" indent="-450850">
              <a:buFont typeface="Wingdings" pitchFamily="2" charset="2"/>
              <a:buChar char="Ø"/>
            </a:pPr>
            <a:r>
              <a:rPr lang="en-GB" sz="2400" b="1" i="1" dirty="0" smtClean="0"/>
              <a:t>High quality</a:t>
            </a:r>
          </a:p>
          <a:p>
            <a:pPr marL="901700" indent="-450850">
              <a:buFont typeface="Wingdings" pitchFamily="2" charset="2"/>
              <a:buChar char="Ø"/>
            </a:pPr>
            <a:endParaRPr lang="en-GB" sz="2400" b="1" i="1" dirty="0" smtClean="0"/>
          </a:p>
          <a:p>
            <a:pPr marL="901700" indent="-450850">
              <a:buFont typeface="Wingdings" pitchFamily="2" charset="2"/>
              <a:buChar char="Ø"/>
            </a:pPr>
            <a:r>
              <a:rPr lang="en-GB" sz="2400" b="1" i="1" dirty="0" smtClean="0"/>
              <a:t>Valuable</a:t>
            </a:r>
            <a:endParaRPr lang="en-GB" sz="2400" dirty="0" smtClean="0"/>
          </a:p>
          <a:p>
            <a:pPr marL="1358900" lvl="1" indent="-450850" defTabSz="901700">
              <a:buFont typeface="Wingdings" pitchFamily="2" charset="2"/>
              <a:buChar char="v"/>
            </a:pPr>
            <a:endParaRPr lang="en-GB" sz="2400" b="1" i="1" dirty="0" smtClean="0"/>
          </a:p>
          <a:p>
            <a:pPr marL="987425" indent="-536575">
              <a:buFont typeface="Arial" pitchFamily="34" charset="0"/>
              <a:buChar char="•"/>
            </a:pPr>
            <a:endParaRPr lang="en-GB" sz="2400" b="1" i="1" dirty="0" smtClean="0"/>
          </a:p>
          <a:p>
            <a:pPr marL="450850" lvl="1" indent="6350"/>
            <a:endParaRPr lang="en-GB" sz="2400" b="1" i="1" dirty="0" smtClean="0"/>
          </a:p>
          <a:p>
            <a:pPr marL="901700" lvl="1" indent="-444500">
              <a:buFont typeface="Arial" pitchFamily="34" charset="0"/>
              <a:buChar char="•"/>
            </a:pPr>
            <a:endParaRPr lang="en-GB" sz="2400" dirty="0" smtClean="0">
              <a:solidFill>
                <a:srgbClr val="866C87"/>
              </a:solidFill>
              <a:latin typeface="Franklin Gothic Medium" panose="020B0603020102020204" pitchFamily="34" charset="0"/>
            </a:endParaRPr>
          </a:p>
          <a:p>
            <a:endParaRPr lang="en-GB" dirty="0" smtClean="0">
              <a:solidFill>
                <a:srgbClr val="866C87"/>
              </a:solidFill>
              <a:latin typeface="Franklin Gothic Medium" panose="020B0603020102020204" pitchFamily="34" charset="0"/>
            </a:endParaRPr>
          </a:p>
          <a:p>
            <a:endParaRPr lang="en-GB" dirty="0" smtClean="0">
              <a:solidFill>
                <a:srgbClr val="866C87"/>
              </a:solidFill>
              <a:latin typeface="Franklin Gothic Medium" panose="020B0603020102020204" pitchFamily="34" charset="0"/>
            </a:endParaRPr>
          </a:p>
          <a:p>
            <a:endParaRPr lang="en-GB" dirty="0">
              <a:solidFill>
                <a:srgbClr val="866C87"/>
              </a:solidFill>
              <a:latin typeface="Franklin Gothic Medium" panose="020B0603020102020204" pitchFamily="34" charset="0"/>
            </a:endParaRPr>
          </a:p>
        </p:txBody>
      </p:sp>
      <p:pic>
        <p:nvPicPr>
          <p:cNvPr id="10" name="Picture 11" descr="BIG DISK:ONS_Final Logos Folder 28.02.08:UKSA logos:JPEG HI:UKSA_RGB.jpg"/>
          <p:cNvPicPr>
            <a:picLocks noChangeAspect="1" noChangeArrowheads="1"/>
          </p:cNvPicPr>
          <p:nvPr/>
        </p:nvPicPr>
        <p:blipFill>
          <a:blip r:embed="rId3" r:link="rId4" cstate="print"/>
          <a:srcRect/>
          <a:stretch>
            <a:fillRect/>
          </a:stretch>
        </p:blipFill>
        <p:spPr bwMode="auto">
          <a:xfrm>
            <a:off x="7104112" y="260648"/>
            <a:ext cx="2667000" cy="995363"/>
          </a:xfrm>
          <a:prstGeom prst="rect">
            <a:avLst/>
          </a:prstGeom>
          <a:noFill/>
          <a:ln w="9525">
            <a:noFill/>
            <a:miter lim="800000"/>
            <a:headEnd/>
            <a:tailEnd/>
          </a:ln>
        </p:spPr>
      </p:pic>
    </p:spTree>
    <p:extLst>
      <p:ext uri="{BB962C8B-B14F-4D97-AF65-F5344CB8AC3E}">
        <p14:creationId xmlns:p14="http://schemas.microsoft.com/office/powerpoint/2010/main" xmlns="" val="549271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285470"/>
            <a:ext cx="12192000" cy="572530"/>
          </a:xfrm>
          <a:prstGeom prst="rect">
            <a:avLst/>
          </a:prstGeom>
          <a:solidFill>
            <a:srgbClr val="579A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10" name="Picture 11" descr="BIG DISK:ONS_Final Logos Folder 28.02.08:UKSA logos:JPEG HI:UKSA_RGB.jpg"/>
          <p:cNvPicPr>
            <a:picLocks noChangeAspect="1" noChangeArrowheads="1"/>
          </p:cNvPicPr>
          <p:nvPr/>
        </p:nvPicPr>
        <p:blipFill>
          <a:blip r:embed="rId4" r:link="rId5" cstate="print"/>
          <a:srcRect/>
          <a:stretch>
            <a:fillRect/>
          </a:stretch>
        </p:blipFill>
        <p:spPr bwMode="auto">
          <a:xfrm>
            <a:off x="7104112" y="260648"/>
            <a:ext cx="2667000" cy="995363"/>
          </a:xfrm>
          <a:prstGeom prst="rect">
            <a:avLst/>
          </a:prstGeom>
          <a:noFill/>
          <a:ln w="9525">
            <a:noFill/>
            <a:miter lim="800000"/>
            <a:headEnd/>
            <a:tailEnd/>
          </a:ln>
        </p:spPr>
      </p:pic>
      <p:graphicFrame>
        <p:nvGraphicFramePr>
          <p:cNvPr id="2050" name="Object 2"/>
          <p:cNvGraphicFramePr>
            <a:graphicFrameLocks noChangeAspect="1"/>
          </p:cNvGraphicFramePr>
          <p:nvPr/>
        </p:nvGraphicFramePr>
        <p:xfrm>
          <a:off x="3647728" y="1196752"/>
          <a:ext cx="4859338" cy="3644900"/>
        </p:xfrm>
        <a:graphic>
          <a:graphicData uri="http://schemas.openxmlformats.org/presentationml/2006/ole">
            <p:oleObj spid="_x0000_s2050" name="Photo Editor Photo" r:id="rId6" imgW="4495238" imgH="4495238" progId="">
              <p:embed/>
            </p:oleObj>
          </a:graphicData>
        </a:graphic>
      </p:graphicFrame>
      <p:sp>
        <p:nvSpPr>
          <p:cNvPr id="9" name="TextBox 8"/>
          <p:cNvSpPr txBox="1"/>
          <p:nvPr/>
        </p:nvSpPr>
        <p:spPr>
          <a:xfrm>
            <a:off x="1271464" y="4365104"/>
            <a:ext cx="9409045" cy="1477328"/>
          </a:xfrm>
          <a:prstGeom prst="rect">
            <a:avLst/>
          </a:prstGeom>
          <a:noFill/>
        </p:spPr>
        <p:txBody>
          <a:bodyPr wrap="square" rtlCol="0">
            <a:spAutoFit/>
          </a:bodyPr>
          <a:lstStyle/>
          <a:p>
            <a:pPr algn="just"/>
            <a:r>
              <a:rPr lang="en-GB" sz="3600" b="1" dirty="0" smtClean="0"/>
              <a:t>The statistics meet the highest standards of </a:t>
            </a:r>
            <a:r>
              <a:rPr lang="en-GB" sz="3600" b="1" i="1" dirty="0" smtClean="0"/>
              <a:t>trustworthiness, quality </a:t>
            </a:r>
            <a:r>
              <a:rPr lang="en-GB" sz="3600" b="1" dirty="0" smtClean="0"/>
              <a:t>and </a:t>
            </a:r>
            <a:r>
              <a:rPr lang="en-GB" sz="3600" b="1" i="1" dirty="0" smtClean="0"/>
              <a:t>value  </a:t>
            </a:r>
          </a:p>
          <a:p>
            <a:endParaRPr lang="en-GB" dirty="0"/>
          </a:p>
        </p:txBody>
      </p:sp>
    </p:spTree>
    <p:extLst>
      <p:ext uri="{BB962C8B-B14F-4D97-AF65-F5344CB8AC3E}">
        <p14:creationId xmlns:p14="http://schemas.microsoft.com/office/powerpoint/2010/main" xmlns="" val="54927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335360" y="764704"/>
            <a:ext cx="7738574" cy="1325563"/>
          </a:xfrm>
        </p:spPr>
        <p:txBody>
          <a:bodyPr>
            <a:normAutofit/>
          </a:bodyPr>
          <a:lstStyle/>
          <a:p>
            <a:r>
              <a:rPr lang="en-GB" sz="3600" b="1" dirty="0" smtClean="0">
                <a:solidFill>
                  <a:srgbClr val="579A57"/>
                </a:solidFill>
                <a:latin typeface="Franklin Gothic Medium" panose="020B0603020102020204" pitchFamily="34" charset="0"/>
              </a:rPr>
              <a:t>Health and care statistics should be:</a:t>
            </a:r>
            <a:endParaRPr lang="en-GB" sz="3600" b="1" dirty="0">
              <a:solidFill>
                <a:srgbClr val="579A57"/>
              </a:solidFill>
              <a:latin typeface="Franklin Gothic Medium" panose="020B0603020102020204" pitchFamily="34" charset="0"/>
            </a:endParaRPr>
          </a:p>
        </p:txBody>
      </p:sp>
      <p:sp>
        <p:nvSpPr>
          <p:cNvPr id="4" name="Rectangle 3"/>
          <p:cNvSpPr/>
          <p:nvPr/>
        </p:nvSpPr>
        <p:spPr>
          <a:xfrm>
            <a:off x="0" y="6285470"/>
            <a:ext cx="12192000" cy="572530"/>
          </a:xfrm>
          <a:prstGeom prst="rect">
            <a:avLst/>
          </a:prstGeom>
          <a:solidFill>
            <a:srgbClr val="579A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3" name="TextBox 12"/>
          <p:cNvSpPr txBox="1"/>
          <p:nvPr/>
        </p:nvSpPr>
        <p:spPr>
          <a:xfrm>
            <a:off x="623392" y="1628800"/>
            <a:ext cx="10997802" cy="6832640"/>
          </a:xfrm>
          <a:prstGeom prst="rect">
            <a:avLst/>
          </a:prstGeom>
          <a:noFill/>
        </p:spPr>
        <p:txBody>
          <a:bodyPr wrap="square" rtlCol="0">
            <a:spAutoFit/>
          </a:bodyPr>
          <a:lstStyle/>
          <a:p>
            <a:pPr marL="901700" indent="-450850">
              <a:buFont typeface="Wingdings" pitchFamily="2" charset="2"/>
              <a:buChar char="Ø"/>
            </a:pPr>
            <a:r>
              <a:rPr lang="en-GB" sz="2400" b="1" i="1" dirty="0" smtClean="0"/>
              <a:t>trustworthy</a:t>
            </a:r>
          </a:p>
          <a:p>
            <a:pPr marL="1358900" lvl="1" indent="-450850">
              <a:buFont typeface="Wingdings" pitchFamily="2" charset="2"/>
              <a:buChar char="v"/>
            </a:pPr>
            <a:r>
              <a:rPr lang="en-GB" sz="2400" b="1" i="1" dirty="0" smtClean="0"/>
              <a:t>taking account of needs of wide range of decision-makers not just NHS</a:t>
            </a:r>
          </a:p>
          <a:p>
            <a:pPr marL="1358900" lvl="1" indent="-450850">
              <a:buFont typeface="Wingdings" pitchFamily="2" charset="2"/>
              <a:buChar char="v"/>
            </a:pPr>
            <a:r>
              <a:rPr lang="en-GB" sz="2400" b="1" i="1" dirty="0" smtClean="0"/>
              <a:t>orderly release</a:t>
            </a:r>
            <a:endParaRPr lang="en-GB" sz="2400" dirty="0" smtClean="0"/>
          </a:p>
          <a:p>
            <a:pPr marL="901700" indent="-450850">
              <a:buFont typeface="Wingdings" pitchFamily="2" charset="2"/>
              <a:buChar char="Ø"/>
            </a:pPr>
            <a:r>
              <a:rPr lang="en-GB" sz="2400" b="1" i="1" dirty="0" smtClean="0"/>
              <a:t>high quality</a:t>
            </a:r>
            <a:endParaRPr lang="en-GB" sz="2400" dirty="0" smtClean="0"/>
          </a:p>
          <a:p>
            <a:pPr marL="1341438" indent="-442913">
              <a:buFont typeface="Wingdings" pitchFamily="2" charset="2"/>
              <a:buChar char="v"/>
            </a:pPr>
            <a:r>
              <a:rPr lang="en-GB" sz="2400" b="1" i="1" dirty="0" smtClean="0"/>
              <a:t>fully exploiting administrative data from various sources</a:t>
            </a:r>
          </a:p>
          <a:p>
            <a:pPr marL="1358900" lvl="1" indent="-450850">
              <a:buFont typeface="Wingdings" pitchFamily="2" charset="2"/>
              <a:buChar char="v"/>
            </a:pPr>
            <a:r>
              <a:rPr lang="en-GB" sz="2400" b="1" i="1" dirty="0" smtClean="0"/>
              <a:t>clarifying responsibility for fixing data problems</a:t>
            </a:r>
          </a:p>
          <a:p>
            <a:pPr marL="1358900" lvl="1" indent="-450850">
              <a:buFont typeface="Wingdings" pitchFamily="2" charset="2"/>
              <a:buChar char="v"/>
            </a:pPr>
            <a:r>
              <a:rPr lang="en-GB" sz="2400" b="1" i="1" dirty="0" smtClean="0"/>
              <a:t>standards for management information</a:t>
            </a:r>
          </a:p>
          <a:p>
            <a:pPr marL="901700" indent="-450850" defTabSz="901700">
              <a:buFont typeface="Wingdings" pitchFamily="2" charset="2"/>
              <a:buChar char="Ø"/>
            </a:pPr>
            <a:r>
              <a:rPr lang="en-GB" sz="2400" b="1" i="1" dirty="0" smtClean="0"/>
              <a:t>publicly valued </a:t>
            </a:r>
          </a:p>
          <a:p>
            <a:pPr marL="1358900" lvl="1" indent="-450850" defTabSz="901700">
              <a:buFont typeface="Wingdings" pitchFamily="2" charset="2"/>
              <a:buChar char="v"/>
            </a:pPr>
            <a:r>
              <a:rPr lang="en-GB" sz="2400" b="1" i="1" dirty="0" smtClean="0"/>
              <a:t>leadership and coordination across the system</a:t>
            </a:r>
          </a:p>
          <a:p>
            <a:pPr marL="1358900" lvl="1" indent="-450850" defTabSz="901700">
              <a:buFont typeface="Wingdings" pitchFamily="2" charset="2"/>
              <a:buChar char="v"/>
            </a:pPr>
            <a:r>
              <a:rPr lang="en-GB" sz="2400" b="1" i="1" dirty="0" smtClean="0"/>
              <a:t>easier access to statistics  e.g. for researchers   </a:t>
            </a:r>
          </a:p>
          <a:p>
            <a:pPr marL="1358900" lvl="1" indent="-450850" defTabSz="901700">
              <a:buFont typeface="Wingdings" pitchFamily="2" charset="2"/>
              <a:buChar char="v"/>
            </a:pPr>
            <a:r>
              <a:rPr lang="en-GB" sz="2400" b="1" i="1" dirty="0" smtClean="0"/>
              <a:t>protecting insight -complement latest snapshot data</a:t>
            </a:r>
          </a:p>
          <a:p>
            <a:pPr marL="1358900" lvl="1" indent="-450850" defTabSz="901700">
              <a:buFont typeface="Wingdings" pitchFamily="2" charset="2"/>
              <a:buChar char="v"/>
            </a:pPr>
            <a:r>
              <a:rPr lang="en-GB" sz="2400" b="1" i="1" dirty="0" smtClean="0"/>
              <a:t>framework for health and care statistics</a:t>
            </a:r>
          </a:p>
          <a:p>
            <a:pPr marL="1358900" lvl="1" indent="-450850" defTabSz="901700">
              <a:buFont typeface="Wingdings" pitchFamily="2" charset="2"/>
              <a:buChar char="v"/>
            </a:pPr>
            <a:endParaRPr lang="en-GB" sz="2400" b="1" i="1" dirty="0" smtClean="0"/>
          </a:p>
          <a:p>
            <a:pPr marL="987425" indent="-536575">
              <a:buFont typeface="Arial" pitchFamily="34" charset="0"/>
              <a:buChar char="•"/>
            </a:pPr>
            <a:endParaRPr lang="en-GB" sz="2400" b="1" i="1" dirty="0" smtClean="0"/>
          </a:p>
          <a:p>
            <a:pPr marL="450850" lvl="1" indent="6350"/>
            <a:endParaRPr lang="en-GB" sz="2400" b="1" i="1" dirty="0" smtClean="0"/>
          </a:p>
          <a:p>
            <a:pPr marL="901700" lvl="1" indent="-444500">
              <a:buFont typeface="Arial" pitchFamily="34" charset="0"/>
              <a:buChar char="•"/>
            </a:pPr>
            <a:endParaRPr lang="en-GB" sz="2400" dirty="0" smtClean="0">
              <a:solidFill>
                <a:srgbClr val="866C87"/>
              </a:solidFill>
              <a:latin typeface="Franklin Gothic Medium" panose="020B0603020102020204" pitchFamily="34" charset="0"/>
            </a:endParaRPr>
          </a:p>
          <a:p>
            <a:endParaRPr lang="en-GB" dirty="0" smtClean="0">
              <a:solidFill>
                <a:srgbClr val="866C87"/>
              </a:solidFill>
              <a:latin typeface="Franklin Gothic Medium" panose="020B0603020102020204" pitchFamily="34" charset="0"/>
            </a:endParaRPr>
          </a:p>
          <a:p>
            <a:endParaRPr lang="en-GB" dirty="0" smtClean="0">
              <a:solidFill>
                <a:srgbClr val="866C87"/>
              </a:solidFill>
              <a:latin typeface="Franklin Gothic Medium" panose="020B0603020102020204" pitchFamily="34" charset="0"/>
            </a:endParaRPr>
          </a:p>
          <a:p>
            <a:endParaRPr lang="en-GB" dirty="0">
              <a:solidFill>
                <a:srgbClr val="866C87"/>
              </a:solidFill>
              <a:latin typeface="Franklin Gothic Medium" panose="020B0603020102020204" pitchFamily="34" charset="0"/>
            </a:endParaRPr>
          </a:p>
        </p:txBody>
      </p:sp>
      <p:pic>
        <p:nvPicPr>
          <p:cNvPr id="10" name="Picture 11" descr="BIG DISK:ONS_Final Logos Folder 28.02.08:UKSA logos:JPEG HI:UKSA_RGB.jpg"/>
          <p:cNvPicPr>
            <a:picLocks noChangeAspect="1" noChangeArrowheads="1"/>
          </p:cNvPicPr>
          <p:nvPr/>
        </p:nvPicPr>
        <p:blipFill>
          <a:blip r:embed="rId3" r:link="rId4" cstate="print"/>
          <a:srcRect/>
          <a:stretch>
            <a:fillRect/>
          </a:stretch>
        </p:blipFill>
        <p:spPr bwMode="auto">
          <a:xfrm>
            <a:off x="7104112" y="260648"/>
            <a:ext cx="2667000" cy="995363"/>
          </a:xfrm>
          <a:prstGeom prst="rect">
            <a:avLst/>
          </a:prstGeom>
          <a:noFill/>
          <a:ln w="9525">
            <a:noFill/>
            <a:miter lim="800000"/>
            <a:headEnd/>
            <a:tailEnd/>
          </a:ln>
        </p:spPr>
      </p:pic>
      <p:sp>
        <p:nvSpPr>
          <p:cNvPr id="8" name="Rectangle 7"/>
          <p:cNvSpPr/>
          <p:nvPr/>
        </p:nvSpPr>
        <p:spPr>
          <a:xfrm>
            <a:off x="1991544" y="4581128"/>
            <a:ext cx="7416824" cy="16561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xmlns="" val="549271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1415480" y="404664"/>
            <a:ext cx="7738574" cy="1325563"/>
          </a:xfrm>
        </p:spPr>
        <p:txBody>
          <a:bodyPr>
            <a:normAutofit/>
          </a:bodyPr>
          <a:lstStyle/>
          <a:p>
            <a:r>
              <a:rPr lang="en-GB" sz="3600" b="1" dirty="0" smtClean="0">
                <a:solidFill>
                  <a:srgbClr val="579A57"/>
                </a:solidFill>
                <a:latin typeface="Franklin Gothic Medium" panose="020B0603020102020204" pitchFamily="34" charset="0"/>
              </a:rPr>
              <a:t>Emerging data ecosystem</a:t>
            </a:r>
            <a:endParaRPr lang="en-GB" sz="3600" b="1" dirty="0">
              <a:solidFill>
                <a:srgbClr val="579A57"/>
              </a:solidFill>
              <a:latin typeface="Franklin Gothic Medium" panose="020B0603020102020204" pitchFamily="34" charset="0"/>
            </a:endParaRPr>
          </a:p>
        </p:txBody>
      </p:sp>
      <p:sp>
        <p:nvSpPr>
          <p:cNvPr id="4" name="Rectangle 3"/>
          <p:cNvSpPr/>
          <p:nvPr/>
        </p:nvSpPr>
        <p:spPr>
          <a:xfrm>
            <a:off x="0" y="6285470"/>
            <a:ext cx="12192000" cy="572530"/>
          </a:xfrm>
          <a:prstGeom prst="rect">
            <a:avLst/>
          </a:prstGeom>
          <a:solidFill>
            <a:srgbClr val="579A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10" name="Picture 11" descr="BIG DISK:ONS_Final Logos Folder 28.02.08:UKSA logos:JPEG HI:UKSA_RGB.jpg"/>
          <p:cNvPicPr>
            <a:picLocks noChangeAspect="1" noChangeArrowheads="1"/>
          </p:cNvPicPr>
          <p:nvPr/>
        </p:nvPicPr>
        <p:blipFill>
          <a:blip r:embed="rId3" r:link="rId4" cstate="print"/>
          <a:srcRect/>
          <a:stretch>
            <a:fillRect/>
          </a:stretch>
        </p:blipFill>
        <p:spPr bwMode="auto">
          <a:xfrm>
            <a:off x="9525000" y="332656"/>
            <a:ext cx="2667000" cy="995363"/>
          </a:xfrm>
          <a:prstGeom prst="rect">
            <a:avLst/>
          </a:prstGeom>
          <a:noFill/>
          <a:ln w="9525">
            <a:noFill/>
            <a:miter lim="800000"/>
            <a:headEnd/>
            <a:tailEnd/>
          </a:ln>
        </p:spPr>
      </p:pic>
      <p:sp>
        <p:nvSpPr>
          <p:cNvPr id="6" name="TextBox 5"/>
          <p:cNvSpPr txBox="1"/>
          <p:nvPr/>
        </p:nvSpPr>
        <p:spPr>
          <a:xfrm>
            <a:off x="1919536" y="1700808"/>
            <a:ext cx="2592288" cy="1908215"/>
          </a:xfrm>
          <a:prstGeom prst="rect">
            <a:avLst/>
          </a:prstGeom>
          <a:solidFill>
            <a:srgbClr val="FF0000">
              <a:alpha val="28000"/>
            </a:srgbClr>
          </a:solidFill>
        </p:spPr>
        <p:txBody>
          <a:bodyPr wrap="square" rtlCol="0">
            <a:spAutoFit/>
          </a:bodyPr>
          <a:lstStyle/>
          <a:p>
            <a:endParaRPr lang="en-GB" dirty="0" smtClean="0"/>
          </a:p>
          <a:p>
            <a:endParaRPr lang="en-GB" dirty="0" smtClean="0"/>
          </a:p>
          <a:p>
            <a:r>
              <a:rPr lang="en-GB" sz="2400" b="1" dirty="0" err="1" smtClean="0"/>
              <a:t>Caldicott</a:t>
            </a:r>
            <a:r>
              <a:rPr lang="en-GB" sz="2400" b="1" dirty="0" smtClean="0"/>
              <a:t> review</a:t>
            </a:r>
          </a:p>
          <a:p>
            <a:endParaRPr lang="en-GB" dirty="0" smtClean="0"/>
          </a:p>
          <a:p>
            <a:endParaRPr lang="en-GB" dirty="0" smtClean="0"/>
          </a:p>
          <a:p>
            <a:endParaRPr lang="en-GB" dirty="0"/>
          </a:p>
        </p:txBody>
      </p:sp>
      <p:sp>
        <p:nvSpPr>
          <p:cNvPr id="8" name="TextBox 7"/>
          <p:cNvSpPr txBox="1"/>
          <p:nvPr/>
        </p:nvSpPr>
        <p:spPr>
          <a:xfrm>
            <a:off x="1919536" y="3861048"/>
            <a:ext cx="2592288" cy="1938992"/>
          </a:xfrm>
          <a:prstGeom prst="rect">
            <a:avLst/>
          </a:prstGeom>
          <a:solidFill>
            <a:schemeClr val="accent6">
              <a:lumMod val="50000"/>
              <a:alpha val="44000"/>
            </a:schemeClr>
          </a:solidFill>
        </p:spPr>
        <p:txBody>
          <a:bodyPr wrap="square" rtlCol="0">
            <a:spAutoFit/>
          </a:bodyPr>
          <a:lstStyle/>
          <a:p>
            <a:endParaRPr lang="en-GB" dirty="0" smtClean="0"/>
          </a:p>
          <a:p>
            <a:endParaRPr lang="en-GB" dirty="0" smtClean="0"/>
          </a:p>
          <a:p>
            <a:r>
              <a:rPr lang="en-GB" sz="2400" b="1" dirty="0" smtClean="0"/>
              <a:t>Intelligent </a:t>
            </a:r>
          </a:p>
          <a:p>
            <a:r>
              <a:rPr lang="en-GB" sz="2400" b="1" dirty="0" smtClean="0"/>
              <a:t>transparency</a:t>
            </a:r>
          </a:p>
          <a:p>
            <a:endParaRPr lang="en-GB" dirty="0" smtClean="0"/>
          </a:p>
          <a:p>
            <a:endParaRPr lang="en-GB" dirty="0"/>
          </a:p>
        </p:txBody>
      </p:sp>
      <p:sp>
        <p:nvSpPr>
          <p:cNvPr id="9" name="TextBox 8"/>
          <p:cNvSpPr txBox="1"/>
          <p:nvPr/>
        </p:nvSpPr>
        <p:spPr>
          <a:xfrm>
            <a:off x="4799856" y="1700808"/>
            <a:ext cx="2664296" cy="1846659"/>
          </a:xfrm>
          <a:prstGeom prst="rect">
            <a:avLst/>
          </a:prstGeom>
          <a:solidFill>
            <a:schemeClr val="accent1">
              <a:lumMod val="50000"/>
              <a:alpha val="28000"/>
            </a:schemeClr>
          </a:solidFill>
        </p:spPr>
        <p:txBody>
          <a:bodyPr wrap="square" rtlCol="0">
            <a:spAutoFit/>
          </a:bodyPr>
          <a:lstStyle/>
          <a:p>
            <a:endParaRPr lang="en-GB" dirty="0" smtClean="0"/>
          </a:p>
          <a:p>
            <a:r>
              <a:rPr lang="en-GB" sz="2400" b="1" dirty="0" smtClean="0"/>
              <a:t>National </a:t>
            </a:r>
          </a:p>
          <a:p>
            <a:r>
              <a:rPr lang="en-GB" sz="2400" b="1" dirty="0" smtClean="0"/>
              <a:t>Information</a:t>
            </a:r>
          </a:p>
          <a:p>
            <a:r>
              <a:rPr lang="en-GB" sz="2400" b="1" dirty="0" smtClean="0"/>
              <a:t>Board</a:t>
            </a:r>
          </a:p>
          <a:p>
            <a:endParaRPr lang="en-GB" sz="2400" b="1" dirty="0"/>
          </a:p>
        </p:txBody>
      </p:sp>
      <p:sp>
        <p:nvSpPr>
          <p:cNvPr id="12" name="TextBox 11"/>
          <p:cNvSpPr txBox="1"/>
          <p:nvPr/>
        </p:nvSpPr>
        <p:spPr>
          <a:xfrm>
            <a:off x="4799856" y="3933056"/>
            <a:ext cx="2664296" cy="1846659"/>
          </a:xfrm>
          <a:prstGeom prst="rect">
            <a:avLst/>
          </a:prstGeom>
          <a:solidFill>
            <a:schemeClr val="tx1">
              <a:lumMod val="85000"/>
              <a:lumOff val="15000"/>
              <a:alpha val="28000"/>
            </a:schemeClr>
          </a:solidFill>
        </p:spPr>
        <p:txBody>
          <a:bodyPr wrap="square" rtlCol="0">
            <a:spAutoFit/>
          </a:bodyPr>
          <a:lstStyle/>
          <a:p>
            <a:endParaRPr lang="en-GB" dirty="0" smtClean="0"/>
          </a:p>
          <a:p>
            <a:r>
              <a:rPr lang="en-GB" sz="2400" b="1" dirty="0" smtClean="0"/>
              <a:t>National </a:t>
            </a:r>
          </a:p>
          <a:p>
            <a:r>
              <a:rPr lang="en-GB" sz="2400" b="1" dirty="0" smtClean="0"/>
              <a:t>Minimum</a:t>
            </a:r>
          </a:p>
          <a:p>
            <a:r>
              <a:rPr lang="en-GB" sz="2400" b="1" dirty="0" smtClean="0"/>
              <a:t>Datasets</a:t>
            </a:r>
          </a:p>
          <a:p>
            <a:endParaRPr lang="en-GB" sz="2400" b="1" dirty="0"/>
          </a:p>
        </p:txBody>
      </p:sp>
      <p:sp>
        <p:nvSpPr>
          <p:cNvPr id="14" name="TextBox 13"/>
          <p:cNvSpPr txBox="1"/>
          <p:nvPr/>
        </p:nvSpPr>
        <p:spPr>
          <a:xfrm>
            <a:off x="8616280" y="2060848"/>
            <a:ext cx="2600135" cy="369332"/>
          </a:xfrm>
          <a:prstGeom prst="rect">
            <a:avLst/>
          </a:prstGeom>
          <a:noFill/>
        </p:spPr>
        <p:txBody>
          <a:bodyPr wrap="none" rtlCol="0">
            <a:spAutoFit/>
          </a:bodyPr>
          <a:lstStyle/>
          <a:p>
            <a:r>
              <a:rPr lang="en-GB" dirty="0" smtClean="0"/>
              <a:t>Data science and Big Data</a:t>
            </a:r>
            <a:endParaRPr lang="en-GB" dirty="0"/>
          </a:p>
        </p:txBody>
      </p:sp>
      <p:sp>
        <p:nvSpPr>
          <p:cNvPr id="15" name="TextBox 14"/>
          <p:cNvSpPr txBox="1"/>
          <p:nvPr/>
        </p:nvSpPr>
        <p:spPr>
          <a:xfrm>
            <a:off x="9336360" y="3140968"/>
            <a:ext cx="1798441" cy="369332"/>
          </a:xfrm>
          <a:prstGeom prst="rect">
            <a:avLst/>
          </a:prstGeom>
          <a:noFill/>
        </p:spPr>
        <p:txBody>
          <a:bodyPr wrap="none" rtlCol="0">
            <a:spAutoFit/>
          </a:bodyPr>
          <a:lstStyle/>
          <a:p>
            <a:r>
              <a:rPr lang="en-GB" dirty="0" smtClean="0"/>
              <a:t>Focus on analysis</a:t>
            </a:r>
            <a:endParaRPr lang="en-GB" dirty="0"/>
          </a:p>
        </p:txBody>
      </p:sp>
      <p:sp>
        <p:nvSpPr>
          <p:cNvPr id="16" name="TextBox 15"/>
          <p:cNvSpPr txBox="1"/>
          <p:nvPr/>
        </p:nvSpPr>
        <p:spPr>
          <a:xfrm>
            <a:off x="8904312" y="4149080"/>
            <a:ext cx="1146468" cy="369332"/>
          </a:xfrm>
          <a:prstGeom prst="rect">
            <a:avLst/>
          </a:prstGeom>
          <a:noFill/>
        </p:spPr>
        <p:txBody>
          <a:bodyPr wrap="none" rtlCol="0">
            <a:spAutoFit/>
          </a:bodyPr>
          <a:lstStyle/>
          <a:p>
            <a:r>
              <a:rPr lang="en-GB" dirty="0" err="1" smtClean="0"/>
              <a:t>Biomedics</a:t>
            </a:r>
            <a:endParaRPr lang="en-GB" dirty="0"/>
          </a:p>
        </p:txBody>
      </p:sp>
      <p:sp>
        <p:nvSpPr>
          <p:cNvPr id="17" name="TextBox 16"/>
          <p:cNvSpPr txBox="1"/>
          <p:nvPr/>
        </p:nvSpPr>
        <p:spPr>
          <a:xfrm>
            <a:off x="10128448" y="5013176"/>
            <a:ext cx="989373" cy="369332"/>
          </a:xfrm>
          <a:prstGeom prst="rect">
            <a:avLst/>
          </a:prstGeom>
          <a:noFill/>
        </p:spPr>
        <p:txBody>
          <a:bodyPr wrap="none" rtlCol="0">
            <a:spAutoFit/>
          </a:bodyPr>
          <a:lstStyle/>
          <a:p>
            <a:r>
              <a:rPr lang="en-GB" dirty="0" smtClean="0"/>
              <a:t>E-Health</a:t>
            </a:r>
            <a:endParaRPr lang="en-GB" dirty="0"/>
          </a:p>
        </p:txBody>
      </p:sp>
    </p:spTree>
    <p:extLst>
      <p:ext uri="{BB962C8B-B14F-4D97-AF65-F5344CB8AC3E}">
        <p14:creationId xmlns:p14="http://schemas.microsoft.com/office/powerpoint/2010/main" xmlns="" val="549271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335360" y="836712"/>
            <a:ext cx="7738574" cy="1325563"/>
          </a:xfrm>
        </p:spPr>
        <p:txBody>
          <a:bodyPr>
            <a:normAutofit/>
          </a:bodyPr>
          <a:lstStyle/>
          <a:p>
            <a:r>
              <a:rPr lang="en-GB" sz="3200" b="1" dirty="0" smtClean="0">
                <a:solidFill>
                  <a:srgbClr val="579A57"/>
                </a:solidFill>
                <a:latin typeface="Franklin Gothic Medium" panose="020B0603020102020204" pitchFamily="34" charset="0"/>
              </a:rPr>
              <a:t>The Summit: a positive approach to change</a:t>
            </a:r>
            <a:endParaRPr lang="en-GB" sz="3200" b="1" dirty="0">
              <a:solidFill>
                <a:srgbClr val="579A57"/>
              </a:solidFill>
              <a:latin typeface="Franklin Gothic Medium" panose="020B0603020102020204" pitchFamily="34" charset="0"/>
            </a:endParaRPr>
          </a:p>
        </p:txBody>
      </p:sp>
      <p:sp>
        <p:nvSpPr>
          <p:cNvPr id="4" name="Rectangle 3"/>
          <p:cNvSpPr/>
          <p:nvPr/>
        </p:nvSpPr>
        <p:spPr>
          <a:xfrm>
            <a:off x="0" y="6285470"/>
            <a:ext cx="12192000" cy="572530"/>
          </a:xfrm>
          <a:prstGeom prst="rect">
            <a:avLst/>
          </a:prstGeom>
          <a:solidFill>
            <a:srgbClr val="579A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3" name="TextBox 12"/>
          <p:cNvSpPr txBox="1"/>
          <p:nvPr/>
        </p:nvSpPr>
        <p:spPr>
          <a:xfrm>
            <a:off x="551384" y="1700808"/>
            <a:ext cx="11305256" cy="5786199"/>
          </a:xfrm>
          <a:prstGeom prst="rect">
            <a:avLst/>
          </a:prstGeom>
          <a:noFill/>
        </p:spPr>
        <p:txBody>
          <a:bodyPr wrap="square" rtlCol="0">
            <a:spAutoFit/>
          </a:bodyPr>
          <a:lstStyle/>
          <a:p>
            <a:pPr marL="444500" lvl="1" indent="12700"/>
            <a:endParaRPr lang="en-GB" sz="2800" b="1" i="1" dirty="0" smtClean="0"/>
          </a:p>
          <a:p>
            <a:pPr marL="444500" lvl="1" indent="12700">
              <a:buFont typeface="Arial" pitchFamily="34" charset="0"/>
              <a:buChar char="•"/>
            </a:pPr>
            <a:r>
              <a:rPr lang="en-GB" sz="3600" b="1" i="1" dirty="0" smtClean="0"/>
              <a:t> Discover: Appreciating – valuing ‘the best of what is’</a:t>
            </a:r>
          </a:p>
          <a:p>
            <a:pPr marL="444500" lvl="1" indent="12700">
              <a:buFont typeface="Arial" pitchFamily="34" charset="0"/>
              <a:buChar char="•"/>
            </a:pPr>
            <a:r>
              <a:rPr lang="en-GB" sz="3600" b="1" i="1" dirty="0" smtClean="0"/>
              <a:t> Dream: Envisioning what might be</a:t>
            </a:r>
          </a:p>
          <a:p>
            <a:pPr marL="444500" lvl="1" indent="12700">
              <a:buFont typeface="Arial" pitchFamily="34" charset="0"/>
              <a:buChar char="•"/>
            </a:pPr>
            <a:r>
              <a:rPr lang="en-GB" sz="3600" b="1" i="1" dirty="0" smtClean="0"/>
              <a:t> Design: Engaging in dialogue about what should be</a:t>
            </a:r>
          </a:p>
          <a:p>
            <a:pPr marL="444500" lvl="1" indent="12700">
              <a:buFont typeface="Arial" pitchFamily="34" charset="0"/>
              <a:buChar char="•"/>
            </a:pPr>
            <a:r>
              <a:rPr lang="en-GB" sz="3600" b="1" i="1" dirty="0" smtClean="0"/>
              <a:t> Deploy: Bringing it into reality</a:t>
            </a:r>
          </a:p>
          <a:p>
            <a:pPr marL="444500" lvl="1" indent="12700">
              <a:buFont typeface="Arial" pitchFamily="34" charset="0"/>
              <a:buChar char="•"/>
            </a:pPr>
            <a:endParaRPr lang="en-GB" sz="3600" b="1" i="1" dirty="0" smtClean="0"/>
          </a:p>
          <a:p>
            <a:pPr marL="444500" lvl="1" indent="12700">
              <a:buFont typeface="Arial" pitchFamily="34" charset="0"/>
              <a:buChar char="•"/>
            </a:pPr>
            <a:endParaRPr lang="en-GB" sz="3600" b="1" i="1" dirty="0" smtClean="0"/>
          </a:p>
          <a:p>
            <a:pPr marL="901700" lvl="1" indent="-444500"/>
            <a:endParaRPr lang="en-GB" sz="2400" b="1" i="1" dirty="0" smtClean="0"/>
          </a:p>
          <a:p>
            <a:pPr marL="450850" lvl="1" indent="6350"/>
            <a:endParaRPr lang="en-GB" sz="2400" b="1" i="1" dirty="0" smtClean="0"/>
          </a:p>
          <a:p>
            <a:pPr marL="901700" lvl="1" indent="-444500">
              <a:buFont typeface="Arial" pitchFamily="34" charset="0"/>
              <a:buChar char="•"/>
            </a:pPr>
            <a:endParaRPr lang="en-GB" sz="2400" dirty="0" smtClean="0">
              <a:solidFill>
                <a:srgbClr val="866C87"/>
              </a:solidFill>
              <a:latin typeface="Franklin Gothic Medium" panose="020B0603020102020204" pitchFamily="34" charset="0"/>
            </a:endParaRPr>
          </a:p>
          <a:p>
            <a:endParaRPr lang="en-GB" dirty="0" smtClean="0">
              <a:solidFill>
                <a:srgbClr val="866C87"/>
              </a:solidFill>
              <a:latin typeface="Franklin Gothic Medium" panose="020B0603020102020204" pitchFamily="34" charset="0"/>
            </a:endParaRPr>
          </a:p>
          <a:p>
            <a:endParaRPr lang="en-GB" dirty="0" smtClean="0">
              <a:solidFill>
                <a:srgbClr val="866C87"/>
              </a:solidFill>
              <a:latin typeface="Franklin Gothic Medium" panose="020B0603020102020204" pitchFamily="34" charset="0"/>
            </a:endParaRPr>
          </a:p>
          <a:p>
            <a:endParaRPr lang="en-GB" dirty="0">
              <a:solidFill>
                <a:srgbClr val="866C87"/>
              </a:solidFill>
              <a:latin typeface="Franklin Gothic Medium" panose="020B0603020102020204" pitchFamily="34" charset="0"/>
            </a:endParaRPr>
          </a:p>
        </p:txBody>
      </p:sp>
      <p:pic>
        <p:nvPicPr>
          <p:cNvPr id="10" name="Picture 11" descr="BIG DISK:ONS_Final Logos Folder 28.02.08:UKSA logos:JPEG HI:UKSA_RGB.jpg"/>
          <p:cNvPicPr>
            <a:picLocks noChangeAspect="1" noChangeArrowheads="1"/>
          </p:cNvPicPr>
          <p:nvPr/>
        </p:nvPicPr>
        <p:blipFill>
          <a:blip r:embed="rId3" r:link="rId4" cstate="print"/>
          <a:srcRect/>
          <a:stretch>
            <a:fillRect/>
          </a:stretch>
        </p:blipFill>
        <p:spPr bwMode="auto">
          <a:xfrm>
            <a:off x="9120336" y="332656"/>
            <a:ext cx="2667000" cy="995363"/>
          </a:xfrm>
          <a:prstGeom prst="rect">
            <a:avLst/>
          </a:prstGeom>
          <a:noFill/>
          <a:ln w="9525">
            <a:noFill/>
            <a:miter lim="800000"/>
            <a:headEnd/>
            <a:tailEnd/>
          </a:ln>
        </p:spPr>
      </p:pic>
      <p:graphicFrame>
        <p:nvGraphicFramePr>
          <p:cNvPr id="12" name="Diagram 11"/>
          <p:cNvGraphicFramePr/>
          <p:nvPr/>
        </p:nvGraphicFramePr>
        <p:xfrm>
          <a:off x="911424" y="4437112"/>
          <a:ext cx="9680624" cy="155720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xmlns="" val="549271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335360" y="836712"/>
            <a:ext cx="7738574" cy="1325563"/>
          </a:xfrm>
        </p:spPr>
        <p:txBody>
          <a:bodyPr>
            <a:normAutofit fontScale="90000"/>
          </a:bodyPr>
          <a:lstStyle/>
          <a:p>
            <a:r>
              <a:rPr lang="en-GB" sz="3200" b="1" dirty="0" smtClean="0">
                <a:solidFill>
                  <a:srgbClr val="579A57"/>
                </a:solidFill>
                <a:latin typeface="Franklin Gothic Medium" panose="020B0603020102020204" pitchFamily="34" charset="0"/>
              </a:rPr>
              <a:t>The Authority’s role going forward</a:t>
            </a:r>
            <a:br>
              <a:rPr lang="en-GB" sz="3200" b="1" dirty="0" smtClean="0">
                <a:solidFill>
                  <a:srgbClr val="579A57"/>
                </a:solidFill>
                <a:latin typeface="Franklin Gothic Medium" panose="020B0603020102020204" pitchFamily="34" charset="0"/>
              </a:rPr>
            </a:br>
            <a:r>
              <a:rPr lang="en-GB" sz="3200" b="1" dirty="0" smtClean="0">
                <a:solidFill>
                  <a:srgbClr val="579A57"/>
                </a:solidFill>
                <a:latin typeface="Franklin Gothic Medium" panose="020B0603020102020204" pitchFamily="34" charset="0"/>
              </a:rPr>
              <a:t/>
            </a:r>
            <a:br>
              <a:rPr lang="en-GB" sz="3200" b="1" dirty="0" smtClean="0">
                <a:solidFill>
                  <a:srgbClr val="579A57"/>
                </a:solidFill>
                <a:latin typeface="Franklin Gothic Medium" panose="020B0603020102020204" pitchFamily="34" charset="0"/>
              </a:rPr>
            </a:br>
            <a:r>
              <a:rPr lang="en-GB" sz="3200" b="1" dirty="0" smtClean="0">
                <a:solidFill>
                  <a:srgbClr val="579A57"/>
                </a:solidFill>
                <a:latin typeface="Franklin Gothic Medium" panose="020B0603020102020204" pitchFamily="34" charset="0"/>
              </a:rPr>
              <a:t/>
            </a:r>
            <a:br>
              <a:rPr lang="en-GB" sz="3200" b="1" dirty="0" smtClean="0">
                <a:solidFill>
                  <a:srgbClr val="579A57"/>
                </a:solidFill>
                <a:latin typeface="Franklin Gothic Medium" panose="020B0603020102020204" pitchFamily="34" charset="0"/>
              </a:rPr>
            </a:br>
            <a:endParaRPr lang="en-GB" sz="3200" b="1" dirty="0">
              <a:solidFill>
                <a:srgbClr val="579A57"/>
              </a:solidFill>
              <a:latin typeface="Franklin Gothic Medium" panose="020B0603020102020204" pitchFamily="34" charset="0"/>
            </a:endParaRPr>
          </a:p>
        </p:txBody>
      </p:sp>
      <p:sp>
        <p:nvSpPr>
          <p:cNvPr id="4" name="Rectangle 3"/>
          <p:cNvSpPr/>
          <p:nvPr/>
        </p:nvSpPr>
        <p:spPr>
          <a:xfrm>
            <a:off x="0" y="6285470"/>
            <a:ext cx="12192000" cy="572530"/>
          </a:xfrm>
          <a:prstGeom prst="rect">
            <a:avLst/>
          </a:prstGeom>
          <a:solidFill>
            <a:srgbClr val="579A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3" name="TextBox 12"/>
          <p:cNvSpPr txBox="1"/>
          <p:nvPr/>
        </p:nvSpPr>
        <p:spPr>
          <a:xfrm>
            <a:off x="551384" y="1700808"/>
            <a:ext cx="11305256" cy="6340197"/>
          </a:xfrm>
          <a:prstGeom prst="rect">
            <a:avLst/>
          </a:prstGeom>
          <a:noFill/>
        </p:spPr>
        <p:txBody>
          <a:bodyPr wrap="square" rtlCol="0">
            <a:spAutoFit/>
          </a:bodyPr>
          <a:lstStyle/>
          <a:p>
            <a:pPr marL="444500" lvl="1" indent="12700"/>
            <a:endParaRPr lang="en-GB" sz="2800" b="1" i="1" dirty="0" smtClean="0"/>
          </a:p>
          <a:p>
            <a:pPr marL="444500" lvl="1" indent="12700">
              <a:buFont typeface="Arial" pitchFamily="34" charset="0"/>
              <a:buChar char="•"/>
            </a:pPr>
            <a:endParaRPr lang="en-GB" sz="3600" b="1" i="1" dirty="0" smtClean="0"/>
          </a:p>
          <a:p>
            <a:pPr marL="444500" lvl="1" indent="12700">
              <a:buFont typeface="Arial" pitchFamily="34" charset="0"/>
              <a:buChar char="•"/>
            </a:pPr>
            <a:endParaRPr lang="en-GB" sz="3600" b="1" i="1" dirty="0" smtClean="0"/>
          </a:p>
          <a:p>
            <a:pPr marL="444500" lvl="1" indent="12700">
              <a:buFont typeface="Arial" pitchFamily="34" charset="0"/>
              <a:buChar char="•"/>
            </a:pPr>
            <a:endParaRPr lang="en-GB" sz="3600" b="1" i="1" dirty="0" smtClean="0"/>
          </a:p>
          <a:p>
            <a:pPr marL="444500" lvl="1" indent="12700">
              <a:buFont typeface="Arial" pitchFamily="34" charset="0"/>
              <a:buChar char="•"/>
            </a:pPr>
            <a:endParaRPr lang="en-GB" sz="3600" b="1" i="1" dirty="0" smtClean="0"/>
          </a:p>
          <a:p>
            <a:pPr marL="444500" lvl="1" indent="12700">
              <a:buFont typeface="Arial" pitchFamily="34" charset="0"/>
              <a:buChar char="•"/>
            </a:pPr>
            <a:endParaRPr lang="en-GB" sz="3600" b="1" i="1" dirty="0" smtClean="0"/>
          </a:p>
          <a:p>
            <a:pPr marL="444500" lvl="1" indent="12700">
              <a:buFont typeface="Arial" pitchFamily="34" charset="0"/>
              <a:buChar char="•"/>
            </a:pPr>
            <a:endParaRPr lang="en-GB" sz="3600" b="1" i="1" dirty="0" smtClean="0"/>
          </a:p>
          <a:p>
            <a:pPr marL="444500" lvl="1" indent="12700">
              <a:buFont typeface="Arial" pitchFamily="34" charset="0"/>
              <a:buChar char="•"/>
            </a:pPr>
            <a:endParaRPr lang="en-GB" sz="3600" b="1" i="1" dirty="0" smtClean="0"/>
          </a:p>
          <a:p>
            <a:pPr marL="901700" lvl="1" indent="-444500"/>
            <a:endParaRPr lang="en-GB" sz="2400" b="1" i="1" dirty="0" smtClean="0"/>
          </a:p>
          <a:p>
            <a:pPr marL="450850" lvl="1" indent="6350"/>
            <a:endParaRPr lang="en-GB" sz="2400" b="1" i="1" dirty="0" smtClean="0"/>
          </a:p>
          <a:p>
            <a:pPr marL="901700" lvl="1" indent="-444500">
              <a:buFont typeface="Arial" pitchFamily="34" charset="0"/>
              <a:buChar char="•"/>
            </a:pPr>
            <a:endParaRPr lang="en-GB" sz="2400" dirty="0" smtClean="0">
              <a:solidFill>
                <a:srgbClr val="866C87"/>
              </a:solidFill>
              <a:latin typeface="Franklin Gothic Medium" panose="020B0603020102020204" pitchFamily="34" charset="0"/>
            </a:endParaRPr>
          </a:p>
          <a:p>
            <a:endParaRPr lang="en-GB" dirty="0" smtClean="0">
              <a:solidFill>
                <a:srgbClr val="866C87"/>
              </a:solidFill>
              <a:latin typeface="Franklin Gothic Medium" panose="020B0603020102020204" pitchFamily="34" charset="0"/>
            </a:endParaRPr>
          </a:p>
          <a:p>
            <a:endParaRPr lang="en-GB" dirty="0" smtClean="0">
              <a:solidFill>
                <a:srgbClr val="866C87"/>
              </a:solidFill>
              <a:latin typeface="Franklin Gothic Medium" panose="020B0603020102020204" pitchFamily="34" charset="0"/>
            </a:endParaRPr>
          </a:p>
          <a:p>
            <a:endParaRPr lang="en-GB" dirty="0">
              <a:solidFill>
                <a:srgbClr val="866C87"/>
              </a:solidFill>
              <a:latin typeface="Franklin Gothic Medium" panose="020B0603020102020204" pitchFamily="34" charset="0"/>
            </a:endParaRPr>
          </a:p>
        </p:txBody>
      </p:sp>
      <p:pic>
        <p:nvPicPr>
          <p:cNvPr id="10" name="Picture 11" descr="BIG DISK:ONS_Final Logos Folder 28.02.08:UKSA logos:JPEG HI:UKSA_RGB.jpg"/>
          <p:cNvPicPr>
            <a:picLocks noChangeAspect="1" noChangeArrowheads="1"/>
          </p:cNvPicPr>
          <p:nvPr/>
        </p:nvPicPr>
        <p:blipFill>
          <a:blip r:embed="rId3" r:link="rId4" cstate="print"/>
          <a:srcRect/>
          <a:stretch>
            <a:fillRect/>
          </a:stretch>
        </p:blipFill>
        <p:spPr bwMode="auto">
          <a:xfrm>
            <a:off x="7104112" y="260648"/>
            <a:ext cx="2667000" cy="995363"/>
          </a:xfrm>
          <a:prstGeom prst="rect">
            <a:avLst/>
          </a:prstGeom>
          <a:noFill/>
          <a:ln w="9525">
            <a:noFill/>
            <a:miter lim="800000"/>
            <a:headEnd/>
            <a:tailEnd/>
          </a:ln>
        </p:spPr>
      </p:pic>
      <p:graphicFrame>
        <p:nvGraphicFramePr>
          <p:cNvPr id="14" name="Diagram 13"/>
          <p:cNvGraphicFramePr/>
          <p:nvPr/>
        </p:nvGraphicFramePr>
        <p:xfrm>
          <a:off x="1055440" y="1484785"/>
          <a:ext cx="10225136" cy="432048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xmlns="" val="549271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t>Health &amp; Care Statistics in England – What is the UK Statistics Authority looking for?</a:t>
            </a:r>
            <a:endParaRPr lang="en-GB" b="1" dirty="0"/>
          </a:p>
        </p:txBody>
      </p:sp>
      <p:sp>
        <p:nvSpPr>
          <p:cNvPr id="3" name="Subtitle 8"/>
          <p:cNvSpPr txBox="1">
            <a:spLocks/>
          </p:cNvSpPr>
          <p:nvPr/>
        </p:nvSpPr>
        <p:spPr>
          <a:xfrm>
            <a:off x="401053" y="4189566"/>
            <a:ext cx="11557399" cy="895813"/>
          </a:xfrm>
          <a:prstGeom prst="rect">
            <a:avLst/>
          </a:prstGeom>
          <a:ln>
            <a:noFill/>
          </a:ln>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Bef>
                <a:spcPts val="600"/>
              </a:spcBef>
            </a:pPr>
            <a:r>
              <a:rPr lang="en-GB" sz="2000" b="1" dirty="0" smtClean="0">
                <a:solidFill>
                  <a:srgbClr val="866C87"/>
                </a:solidFill>
                <a:latin typeface="Franklin Gothic Medium" panose="020B0603020102020204" pitchFamily="34" charset="0"/>
              </a:rPr>
              <a:t>Ed Humpherson, Director General for Regulation</a:t>
            </a:r>
            <a:endParaRPr lang="en-GB" sz="2000" b="1" dirty="0">
              <a:solidFill>
                <a:srgbClr val="866C87"/>
              </a:solidFill>
              <a:latin typeface="Franklin Gothic Medium" panose="020B0603020102020204" pitchFamily="34" charset="0"/>
            </a:endParaRPr>
          </a:p>
          <a:p>
            <a:pPr algn="l"/>
            <a:r>
              <a:rPr lang="en-GB" sz="1600" dirty="0" smtClean="0">
                <a:solidFill>
                  <a:srgbClr val="866C87"/>
                </a:solidFill>
                <a:latin typeface="Franklin Gothic Medium" panose="020B0603020102020204" pitchFamily="34" charset="0"/>
              </a:rPr>
              <a:t>Health and Care Statistics Summit					</a:t>
            </a:r>
            <a:r>
              <a:rPr lang="en-GB" sz="1600" dirty="0">
                <a:solidFill>
                  <a:srgbClr val="866C87"/>
                </a:solidFill>
                <a:latin typeface="Franklin Gothic Medium" panose="020B0603020102020204" pitchFamily="34" charset="0"/>
              </a:rPr>
              <a:t>				                                    </a:t>
            </a:r>
            <a:r>
              <a:rPr lang="en-GB" sz="1600" dirty="0" smtClean="0">
                <a:solidFill>
                  <a:srgbClr val="866C87"/>
                </a:solidFill>
                <a:latin typeface="Franklin Gothic Medium" panose="020B0603020102020204" pitchFamily="34" charset="0"/>
              </a:rPr>
              <a:t>  </a:t>
            </a:r>
          </a:p>
          <a:p>
            <a:pPr algn="l"/>
            <a:r>
              <a:rPr lang="en-GB" sz="1600" dirty="0" smtClean="0">
                <a:solidFill>
                  <a:srgbClr val="866C87"/>
                </a:solidFill>
                <a:latin typeface="Franklin Gothic Medium" panose="020B0603020102020204" pitchFamily="34" charset="0"/>
              </a:rPr>
              <a:t>8 July 2016</a:t>
            </a:r>
            <a:endParaRPr lang="en-GB" sz="1600" dirty="0">
              <a:solidFill>
                <a:srgbClr val="866C87"/>
              </a:solidFill>
              <a:latin typeface="Franklin Gothic Medium" panose="020B0603020102020204" pitchFamily="34" charset="0"/>
            </a:endParaRPr>
          </a:p>
          <a:p>
            <a:endParaRPr lang="en-GB" sz="2800" dirty="0">
              <a:solidFill>
                <a:srgbClr val="866C87"/>
              </a:solidFill>
              <a:latin typeface="Franklin Gothic Medium" panose="020B0603020102020204" pitchFamily="34" charset="0"/>
            </a:endParaRPr>
          </a:p>
        </p:txBody>
      </p:sp>
      <p:pic>
        <p:nvPicPr>
          <p:cNvPr id="5" name="Picture 11" descr="BIG DISK:ONS_Final Logos Folder 28.02.08:UKSA logos:JPEG HI:UKSA_RGB.jpg"/>
          <p:cNvPicPr>
            <a:picLocks noChangeAspect="1" noChangeArrowheads="1"/>
          </p:cNvPicPr>
          <p:nvPr/>
        </p:nvPicPr>
        <p:blipFill>
          <a:blip r:embed="rId3" r:link="rId4" cstate="print"/>
          <a:srcRect/>
          <a:stretch>
            <a:fillRect/>
          </a:stretch>
        </p:blipFill>
        <p:spPr bwMode="auto">
          <a:xfrm>
            <a:off x="6888088" y="260648"/>
            <a:ext cx="2667000" cy="995363"/>
          </a:xfrm>
          <a:prstGeom prst="rect">
            <a:avLst/>
          </a:prstGeom>
          <a:noFill/>
          <a:ln w="9525">
            <a:noFill/>
            <a:miter lim="800000"/>
            <a:headEnd/>
            <a:tailEnd/>
          </a:ln>
        </p:spPr>
      </p:pic>
    </p:spTree>
    <p:extLst>
      <p:ext uri="{BB962C8B-B14F-4D97-AF65-F5344CB8AC3E}">
        <p14:creationId xmlns:p14="http://schemas.microsoft.com/office/powerpoint/2010/main" xmlns="" val="3336523933"/>
      </p:ext>
    </p:extLst>
  </p:cSld>
  <p:clrMapOvr>
    <a:masterClrMapping/>
  </p:clrMapOvr>
  <p:timing>
    <p:tnLst>
      <p:par>
        <p:cTn id="1" dur="indefinite" restart="never" nodeType="tmRoot"/>
      </p:par>
    </p:tnLst>
  </p:timing>
</p:sld>
</file>

<file path=ppt/theme/theme1.xml><?xml version="1.0" encoding="utf-8"?>
<a:theme xmlns:a="http://schemas.openxmlformats.org/drawingml/2006/main" name="NIB Powerpoint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NIB Powerpoint Template" id="{5DF3C5B4-FCE8-4E01-854B-07D910115BA6}" vid="{0B549EEE-D6FE-4649-BC65-E433DD9DF5AE}"/>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Authority's regulatory function overview_2016052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NIB Powerpoint Template</Template>
  <TotalTime>562</TotalTime>
  <Words>2506</Words>
  <Application>Microsoft Office PowerPoint</Application>
  <PresentationFormat>Custom</PresentationFormat>
  <Paragraphs>239</Paragraphs>
  <Slides>9</Slides>
  <Notes>9</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9</vt:i4>
      </vt:variant>
    </vt:vector>
  </HeadingPairs>
  <TitlesOfParts>
    <vt:vector size="13" baseType="lpstr">
      <vt:lpstr>NIB Powerpoint Template</vt:lpstr>
      <vt:lpstr>1_Office Theme</vt:lpstr>
      <vt:lpstr>Authority's regulatory function overview_20160526</vt:lpstr>
      <vt:lpstr>Photo Editor Photo</vt:lpstr>
      <vt:lpstr>Health &amp; Care Statistics in England – What is the UK Statistics Authority looking for?</vt:lpstr>
      <vt:lpstr>The UK Statistics Authority:</vt:lpstr>
      <vt:lpstr>Statistics should be:</vt:lpstr>
      <vt:lpstr>Slide 4</vt:lpstr>
      <vt:lpstr>Health and care statistics should be:</vt:lpstr>
      <vt:lpstr>Emerging data ecosystem</vt:lpstr>
      <vt:lpstr>The Summit: a positive approach to change</vt:lpstr>
      <vt:lpstr>The Authority’s role going forward   </vt:lpstr>
      <vt:lpstr>Health &amp; Care Statistics in England – What is the UK Statistics Authority looking for?</vt:lpstr>
    </vt:vector>
  </TitlesOfParts>
  <Company>IMS3</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Dibdin, Tracy</dc:creator>
  <cp:lastModifiedBy>russei</cp:lastModifiedBy>
  <cp:revision>66</cp:revision>
  <dcterms:created xsi:type="dcterms:W3CDTF">2015-07-03T10:14:40Z</dcterms:created>
  <dcterms:modified xsi:type="dcterms:W3CDTF">2016-07-08T08:19:41Z</dcterms:modified>
</cp:coreProperties>
</file>