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6" r:id="rId4"/>
  </p:sldMasterIdLst>
  <p:notesMasterIdLst>
    <p:notesMasterId r:id="rId16"/>
  </p:notesMasterIdLst>
  <p:sldIdLst>
    <p:sldId id="260" r:id="rId5"/>
    <p:sldId id="265" r:id="rId6"/>
    <p:sldId id="261" r:id="rId7"/>
    <p:sldId id="262" r:id="rId8"/>
    <p:sldId id="263" r:id="rId9"/>
    <p:sldId id="264" r:id="rId10"/>
    <p:sldId id="257" r:id="rId11"/>
    <p:sldId id="270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8DB"/>
    <a:srgbClr val="E1EBF7"/>
    <a:srgbClr val="EFC7CB"/>
    <a:srgbClr val="E6A8AE"/>
    <a:srgbClr val="F0CCCF"/>
    <a:srgbClr val="98002E"/>
    <a:srgbClr val="00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6469" autoAdjust="0"/>
  </p:normalViewPr>
  <p:slideViewPr>
    <p:cSldViewPr>
      <p:cViewPr>
        <p:scale>
          <a:sx n="100" d="100"/>
          <a:sy n="100" d="100"/>
        </p:scale>
        <p:origin x="1290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D751D-1BD2-4B9E-9045-6DFC99B1AF1C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29E5C-A323-4A7A-B1CF-BA5E4168F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54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29E5C-A323-4A7A-B1CF-BA5E4168F2C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33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AA3D-00D0-479D-9BCB-E1B6C1EE7A9B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802A-A9F6-4884-98B4-25D29E93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3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AA3D-00D0-479D-9BCB-E1B6C1EE7A9B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802A-A9F6-4884-98B4-25D29E93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81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AA3D-00D0-479D-9BCB-E1B6C1EE7A9B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802A-A9F6-4884-98B4-25D29E93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823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03"/>
            <a:ext cx="9144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40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ea typeface="ヒラギノ角ゴ Pro W3" pitchFamily="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492896"/>
            <a:ext cx="7633648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9" name="Picture 8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4110" cy="1812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72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54868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412776"/>
            <a:ext cx="8028000" cy="4739679"/>
          </a:xfrm>
        </p:spPr>
        <p:txBody>
          <a:bodyPr/>
          <a:lstStyle>
            <a:lvl1pPr>
              <a:spcBef>
                <a:spcPts val="120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2565FA6D-D4C8-4C4C-AC4B-3269734D34D8}" type="slidenum">
              <a:rPr lang="en-US" smtClean="0">
                <a:solidFill>
                  <a:prstClr val="white"/>
                </a:solidFill>
              </a:rPr>
              <a:pPr marL="531813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Presentation title - edit in Header and Footer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72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03"/>
            <a:ext cx="9144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40"/>
            <a:ext cx="9144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ea typeface="ヒラギノ角ゴ Pro W3" pitchFamily="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492896"/>
            <a:ext cx="7633648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9" name="Picture 8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4110" cy="1812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62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54868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412776"/>
            <a:ext cx="8028000" cy="4739679"/>
          </a:xfrm>
        </p:spPr>
        <p:txBody>
          <a:bodyPr/>
          <a:lstStyle>
            <a:lvl1pPr>
              <a:spcBef>
                <a:spcPts val="120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2565FA6D-D4C8-4C4C-AC4B-3269734D34D8}" type="slidenum">
              <a:rPr lang="en-US" smtClean="0">
                <a:solidFill>
                  <a:prstClr val="white"/>
                </a:solidFill>
              </a:rPr>
              <a:pPr marL="531813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69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1485"/>
            <a:ext cx="9144000" cy="1468967"/>
          </a:xfrm>
        </p:spPr>
        <p:txBody>
          <a:bodyPr>
            <a:noAutofit/>
          </a:bodyPr>
          <a:lstStyle>
            <a:lvl1pPr>
              <a:defRPr sz="6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35D-D2D6-4166-8D67-4AC7B14A67B9}" type="datetimeFigureOut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07/07/2016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83BA-7299-47E9-B238-83D515B5FF2D}" type="slidenum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5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1"/>
            <a:ext cx="8208912" cy="4525433"/>
          </a:xfrm>
        </p:spPr>
        <p:txBody>
          <a:bodyPr/>
          <a:lstStyle>
            <a:lvl1pPr>
              <a:defRPr spc="-30" baseline="0"/>
            </a:lvl1pPr>
            <a:lvl2pPr>
              <a:defRPr spc="-30" baseline="0"/>
            </a:lvl2pPr>
            <a:lvl3pPr>
              <a:defRPr spc="-30" baseline="0"/>
            </a:lvl3pPr>
            <a:lvl4pPr>
              <a:defRPr spc="-30" baseline="0"/>
            </a:lvl4pPr>
            <a:lvl5pPr>
              <a:defRPr spc="-3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35D-D2D6-4166-8D67-4AC7B14A67B9}" type="datetimeFigureOut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07/07/2016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83BA-7299-47E9-B238-83D515B5FF2D}" type="slidenum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10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35D-D2D6-4166-8D67-4AC7B14A67B9}" type="datetimeFigureOut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07/07/2016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83BA-7299-47E9-B238-83D515B5FF2D}" type="slidenum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15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35D-D2D6-4166-8D67-4AC7B14A67B9}" type="datetimeFigureOut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07/07/2016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83BA-7299-47E9-B238-83D515B5FF2D}" type="slidenum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6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AA3D-00D0-479D-9BCB-E1B6C1EE7A9B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802A-A9F6-4884-98B4-25D29E93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861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35D-D2D6-4166-8D67-4AC7B14A67B9}" type="datetimeFigureOut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07/07/2016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83BA-7299-47E9-B238-83D515B5FF2D}" type="slidenum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87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35D-D2D6-4166-8D67-4AC7B14A67B9}" type="datetimeFigureOut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07/07/2016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83BA-7299-47E9-B238-83D515B5FF2D}" type="slidenum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35D-D2D6-4166-8D67-4AC7B14A67B9}" type="datetimeFigureOut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07/07/2016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83BA-7299-47E9-B238-83D515B5FF2D}" type="slidenum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2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35D-D2D6-4166-8D67-4AC7B14A67B9}" type="datetimeFigureOut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07/07/2016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83BA-7299-47E9-B238-83D515B5FF2D}" type="slidenum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3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35D-D2D6-4166-8D67-4AC7B14A67B9}" type="datetimeFigureOut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07/07/2016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83BA-7299-47E9-B238-83D515B5FF2D}" type="slidenum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59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35D-D2D6-4166-8D67-4AC7B14A67B9}" type="datetimeFigureOut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07/07/2016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83BA-7299-47E9-B238-83D515B5FF2D}" type="slidenum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70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35D-D2D6-4166-8D67-4AC7B14A67B9}" type="datetimeFigureOut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07/07/2016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83BA-7299-47E9-B238-83D515B5FF2D}" type="slidenum">
              <a:rPr lang="en-GB" smtClean="0">
                <a:solidFill>
                  <a:srgbClr val="C2D1D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7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AA3D-00D0-479D-9BCB-E1B6C1EE7A9B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802A-A9F6-4884-98B4-25D29E93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87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AA3D-00D0-479D-9BCB-E1B6C1EE7A9B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802A-A9F6-4884-98B4-25D29E93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56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AA3D-00D0-479D-9BCB-E1B6C1EE7A9B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802A-A9F6-4884-98B4-25D29E93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7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AA3D-00D0-479D-9BCB-E1B6C1EE7A9B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802A-A9F6-4884-98B4-25D29E93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89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AA3D-00D0-479D-9BCB-E1B6C1EE7A9B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802A-A9F6-4884-98B4-25D29E93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AA3D-00D0-479D-9BCB-E1B6C1EE7A9B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802A-A9F6-4884-98B4-25D29E93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1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AA3D-00D0-479D-9BCB-E1B6C1EE7A9B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802A-A9F6-4884-98B4-25D29E93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56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hyperlink" Target="http://www.coventry.gov.uk/performance/" TargetMode="Externa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AA3D-00D0-479D-9BCB-E1B6C1EE7A9B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8802A-A9F6-4884-98B4-25D29E937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9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4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5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ea typeface="ヒラギノ角ゴ Pro W3" pitchFamily="84" charset="-128"/>
              </a:rPr>
              <a:t>  </a:t>
            </a:r>
            <a:fld id="{45F8D313-CCBE-49D6-A3BC-57B1848DFB52}" type="slidenum">
              <a:rPr lang="en-US" smtClean="0">
                <a:solidFill>
                  <a:prstClr val="white"/>
                </a:solidFill>
                <a:ea typeface="ヒラギノ角ゴ Pro W3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 smtClean="0">
                <a:solidFill>
                  <a:prstClr val="white"/>
                </a:solidFill>
                <a:ea typeface="ヒラギノ角ゴ Pro W3" pitchFamily="84" charset="-128"/>
              </a:rPr>
              <a:t> </a:t>
            </a:r>
            <a:endParaRPr lang="en-US" dirty="0">
              <a:solidFill>
                <a:prstClr val="white"/>
              </a:solidFill>
              <a:ea typeface="ヒラギノ角ゴ Pro W3" pitchFamily="8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372461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4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5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white"/>
                </a:solidFill>
                <a:ea typeface="ヒラギノ角ゴ Pro W3" pitchFamily="84" charset="-128"/>
              </a:rPr>
              <a:t>  </a:t>
            </a:r>
            <a:fld id="{45F8D313-CCBE-49D6-A3BC-57B1848DFB52}" type="slidenum">
              <a:rPr lang="en-US" smtClean="0">
                <a:solidFill>
                  <a:prstClr val="white"/>
                </a:solidFill>
                <a:ea typeface="ヒラギノ角ゴ Pro W3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 smtClean="0">
                <a:solidFill>
                  <a:prstClr val="white"/>
                </a:solidFill>
                <a:ea typeface="ヒラギノ角ゴ Pro W3" pitchFamily="84" charset="-128"/>
              </a:rPr>
              <a:t> </a:t>
            </a:r>
            <a:endParaRPr lang="en-US" dirty="0">
              <a:solidFill>
                <a:prstClr val="white"/>
              </a:solidFill>
              <a:ea typeface="ヒラギノ角ゴ Pro W3" pitchFamily="8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375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330568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5000">
              <a:srgbClr val="006EC7">
                <a:lumMod val="5000"/>
                <a:lumOff val="95000"/>
              </a:srgbClr>
            </a:gs>
            <a:gs pos="25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-6861" y="5541236"/>
            <a:ext cx="9150861" cy="1318905"/>
            <a:chOff x="-6861" y="4155926"/>
            <a:chExt cx="9150861" cy="989179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-6861" y="4155926"/>
              <a:ext cx="9150861" cy="989179"/>
              <a:chOff x="-6860" y="4413076"/>
              <a:chExt cx="9156746" cy="732029"/>
            </a:xfrm>
          </p:grpSpPr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1" y="4413076"/>
                <a:ext cx="9149885" cy="704953"/>
              </a:xfrm>
              <a:custGeom>
                <a:avLst/>
                <a:gdLst>
                  <a:gd name="T0" fmla="*/ 0 w 5752"/>
                  <a:gd name="T1" fmla="*/ 702 h 702"/>
                  <a:gd name="T2" fmla="*/ 5752 w 5752"/>
                  <a:gd name="T3" fmla="*/ 695 h 702"/>
                  <a:gd name="T4" fmla="*/ 5752 w 5752"/>
                  <a:gd name="T5" fmla="*/ 414 h 702"/>
                  <a:gd name="T6" fmla="*/ 2610 w 5752"/>
                  <a:gd name="T7" fmla="*/ 414 h 702"/>
                  <a:gd name="T8" fmla="*/ 2421 w 5752"/>
                  <a:gd name="T9" fmla="*/ 413 h 702"/>
                  <a:gd name="T10" fmla="*/ 2231 w 5752"/>
                  <a:gd name="T11" fmla="*/ 412 h 702"/>
                  <a:gd name="T12" fmla="*/ 2044 w 5752"/>
                  <a:gd name="T13" fmla="*/ 408 h 702"/>
                  <a:gd name="T14" fmla="*/ 1951 w 5752"/>
                  <a:gd name="T15" fmla="*/ 404 h 702"/>
                  <a:gd name="T16" fmla="*/ 1860 w 5752"/>
                  <a:gd name="T17" fmla="*/ 401 h 702"/>
                  <a:gd name="T18" fmla="*/ 1768 w 5752"/>
                  <a:gd name="T19" fmla="*/ 396 h 702"/>
                  <a:gd name="T20" fmla="*/ 1676 w 5752"/>
                  <a:gd name="T21" fmla="*/ 391 h 702"/>
                  <a:gd name="T22" fmla="*/ 1585 w 5752"/>
                  <a:gd name="T23" fmla="*/ 385 h 702"/>
                  <a:gd name="T24" fmla="*/ 1495 w 5752"/>
                  <a:gd name="T25" fmla="*/ 378 h 702"/>
                  <a:gd name="T26" fmla="*/ 1405 w 5752"/>
                  <a:gd name="T27" fmla="*/ 370 h 702"/>
                  <a:gd name="T28" fmla="*/ 1315 w 5752"/>
                  <a:gd name="T29" fmla="*/ 360 h 702"/>
                  <a:gd name="T30" fmla="*/ 1227 w 5752"/>
                  <a:gd name="T31" fmla="*/ 350 h 702"/>
                  <a:gd name="T32" fmla="*/ 1140 w 5752"/>
                  <a:gd name="T33" fmla="*/ 338 h 702"/>
                  <a:gd name="T34" fmla="*/ 1053 w 5752"/>
                  <a:gd name="T35" fmla="*/ 324 h 702"/>
                  <a:gd name="T36" fmla="*/ 966 w 5752"/>
                  <a:gd name="T37" fmla="*/ 310 h 702"/>
                  <a:gd name="T38" fmla="*/ 882 w 5752"/>
                  <a:gd name="T39" fmla="*/ 294 h 702"/>
                  <a:gd name="T40" fmla="*/ 796 w 5752"/>
                  <a:gd name="T41" fmla="*/ 277 h 702"/>
                  <a:gd name="T42" fmla="*/ 713 w 5752"/>
                  <a:gd name="T43" fmla="*/ 257 h 702"/>
                  <a:gd name="T44" fmla="*/ 630 w 5752"/>
                  <a:gd name="T45" fmla="*/ 237 h 702"/>
                  <a:gd name="T46" fmla="*/ 547 w 5752"/>
                  <a:gd name="T47" fmla="*/ 214 h 702"/>
                  <a:gd name="T48" fmla="*/ 467 w 5752"/>
                  <a:gd name="T49" fmla="*/ 190 h 702"/>
                  <a:gd name="T50" fmla="*/ 386 w 5752"/>
                  <a:gd name="T51" fmla="*/ 163 h 702"/>
                  <a:gd name="T52" fmla="*/ 307 w 5752"/>
                  <a:gd name="T53" fmla="*/ 135 h 702"/>
                  <a:gd name="T54" fmla="*/ 228 w 5752"/>
                  <a:gd name="T55" fmla="*/ 104 h 702"/>
                  <a:gd name="T56" fmla="*/ 151 w 5752"/>
                  <a:gd name="T57" fmla="*/ 72 h 702"/>
                  <a:gd name="T58" fmla="*/ 75 w 5752"/>
                  <a:gd name="T59" fmla="*/ 37 h 702"/>
                  <a:gd name="T60" fmla="*/ 0 w 5752"/>
                  <a:gd name="T61" fmla="*/ 0 h 702"/>
                  <a:gd name="T62" fmla="*/ 0 w 5752"/>
                  <a:gd name="T63" fmla="*/ 702 h 702"/>
                  <a:gd name="connsiteX0" fmla="*/ 0 w 15786"/>
                  <a:gd name="connsiteY0" fmla="*/ 10000 h 10000"/>
                  <a:gd name="connsiteX1" fmla="*/ 10000 w 15786"/>
                  <a:gd name="connsiteY1" fmla="*/ 9900 h 10000"/>
                  <a:gd name="connsiteX2" fmla="*/ 15786 w 15786"/>
                  <a:gd name="connsiteY2" fmla="*/ 5965 h 10000"/>
                  <a:gd name="connsiteX3" fmla="*/ 4538 w 15786"/>
                  <a:gd name="connsiteY3" fmla="*/ 5897 h 10000"/>
                  <a:gd name="connsiteX4" fmla="*/ 4209 w 15786"/>
                  <a:gd name="connsiteY4" fmla="*/ 5883 h 10000"/>
                  <a:gd name="connsiteX5" fmla="*/ 3879 w 15786"/>
                  <a:gd name="connsiteY5" fmla="*/ 5869 h 10000"/>
                  <a:gd name="connsiteX6" fmla="*/ 3554 w 15786"/>
                  <a:gd name="connsiteY6" fmla="*/ 5812 h 10000"/>
                  <a:gd name="connsiteX7" fmla="*/ 3392 w 15786"/>
                  <a:gd name="connsiteY7" fmla="*/ 5755 h 10000"/>
                  <a:gd name="connsiteX8" fmla="*/ 3234 w 15786"/>
                  <a:gd name="connsiteY8" fmla="*/ 5712 h 10000"/>
                  <a:gd name="connsiteX9" fmla="*/ 3074 w 15786"/>
                  <a:gd name="connsiteY9" fmla="*/ 5641 h 10000"/>
                  <a:gd name="connsiteX10" fmla="*/ 2914 w 15786"/>
                  <a:gd name="connsiteY10" fmla="*/ 5570 h 10000"/>
                  <a:gd name="connsiteX11" fmla="*/ 2756 w 15786"/>
                  <a:gd name="connsiteY11" fmla="*/ 5484 h 10000"/>
                  <a:gd name="connsiteX12" fmla="*/ 2599 w 15786"/>
                  <a:gd name="connsiteY12" fmla="*/ 5385 h 10000"/>
                  <a:gd name="connsiteX13" fmla="*/ 2443 w 15786"/>
                  <a:gd name="connsiteY13" fmla="*/ 5271 h 10000"/>
                  <a:gd name="connsiteX14" fmla="*/ 2286 w 15786"/>
                  <a:gd name="connsiteY14" fmla="*/ 5128 h 10000"/>
                  <a:gd name="connsiteX15" fmla="*/ 2133 w 15786"/>
                  <a:gd name="connsiteY15" fmla="*/ 4986 h 10000"/>
                  <a:gd name="connsiteX16" fmla="*/ 1982 w 15786"/>
                  <a:gd name="connsiteY16" fmla="*/ 4815 h 10000"/>
                  <a:gd name="connsiteX17" fmla="*/ 1831 w 15786"/>
                  <a:gd name="connsiteY17" fmla="*/ 4615 h 10000"/>
                  <a:gd name="connsiteX18" fmla="*/ 1679 w 15786"/>
                  <a:gd name="connsiteY18" fmla="*/ 4416 h 10000"/>
                  <a:gd name="connsiteX19" fmla="*/ 1533 w 15786"/>
                  <a:gd name="connsiteY19" fmla="*/ 4188 h 10000"/>
                  <a:gd name="connsiteX20" fmla="*/ 1384 w 15786"/>
                  <a:gd name="connsiteY20" fmla="*/ 3946 h 10000"/>
                  <a:gd name="connsiteX21" fmla="*/ 1240 w 15786"/>
                  <a:gd name="connsiteY21" fmla="*/ 3661 h 10000"/>
                  <a:gd name="connsiteX22" fmla="*/ 1095 w 15786"/>
                  <a:gd name="connsiteY22" fmla="*/ 3376 h 10000"/>
                  <a:gd name="connsiteX23" fmla="*/ 951 w 15786"/>
                  <a:gd name="connsiteY23" fmla="*/ 3048 h 10000"/>
                  <a:gd name="connsiteX24" fmla="*/ 812 w 15786"/>
                  <a:gd name="connsiteY24" fmla="*/ 2707 h 10000"/>
                  <a:gd name="connsiteX25" fmla="*/ 671 w 15786"/>
                  <a:gd name="connsiteY25" fmla="*/ 2322 h 10000"/>
                  <a:gd name="connsiteX26" fmla="*/ 534 w 15786"/>
                  <a:gd name="connsiteY26" fmla="*/ 1923 h 10000"/>
                  <a:gd name="connsiteX27" fmla="*/ 396 w 15786"/>
                  <a:gd name="connsiteY27" fmla="*/ 1481 h 10000"/>
                  <a:gd name="connsiteX28" fmla="*/ 263 w 15786"/>
                  <a:gd name="connsiteY28" fmla="*/ 1026 h 10000"/>
                  <a:gd name="connsiteX29" fmla="*/ 130 w 15786"/>
                  <a:gd name="connsiteY29" fmla="*/ 527 h 10000"/>
                  <a:gd name="connsiteX30" fmla="*/ 0 w 15786"/>
                  <a:gd name="connsiteY30" fmla="*/ 0 h 10000"/>
                  <a:gd name="connsiteX31" fmla="*/ 0 w 15786"/>
                  <a:gd name="connsiteY31" fmla="*/ 10000 h 10000"/>
                  <a:gd name="connsiteX0" fmla="*/ 0 w 15998"/>
                  <a:gd name="connsiteY0" fmla="*/ 10000 h 10000"/>
                  <a:gd name="connsiteX1" fmla="*/ 10000 w 15998"/>
                  <a:gd name="connsiteY1" fmla="*/ 9900 h 10000"/>
                  <a:gd name="connsiteX2" fmla="*/ 15998 w 15998"/>
                  <a:gd name="connsiteY2" fmla="*/ 5828 h 10000"/>
                  <a:gd name="connsiteX3" fmla="*/ 4538 w 15998"/>
                  <a:gd name="connsiteY3" fmla="*/ 5897 h 10000"/>
                  <a:gd name="connsiteX4" fmla="*/ 4209 w 15998"/>
                  <a:gd name="connsiteY4" fmla="*/ 5883 h 10000"/>
                  <a:gd name="connsiteX5" fmla="*/ 3879 w 15998"/>
                  <a:gd name="connsiteY5" fmla="*/ 5869 h 10000"/>
                  <a:gd name="connsiteX6" fmla="*/ 3554 w 15998"/>
                  <a:gd name="connsiteY6" fmla="*/ 5812 h 10000"/>
                  <a:gd name="connsiteX7" fmla="*/ 3392 w 15998"/>
                  <a:gd name="connsiteY7" fmla="*/ 5755 h 10000"/>
                  <a:gd name="connsiteX8" fmla="*/ 3234 w 15998"/>
                  <a:gd name="connsiteY8" fmla="*/ 5712 h 10000"/>
                  <a:gd name="connsiteX9" fmla="*/ 3074 w 15998"/>
                  <a:gd name="connsiteY9" fmla="*/ 5641 h 10000"/>
                  <a:gd name="connsiteX10" fmla="*/ 2914 w 15998"/>
                  <a:gd name="connsiteY10" fmla="*/ 5570 h 10000"/>
                  <a:gd name="connsiteX11" fmla="*/ 2756 w 15998"/>
                  <a:gd name="connsiteY11" fmla="*/ 5484 h 10000"/>
                  <a:gd name="connsiteX12" fmla="*/ 2599 w 15998"/>
                  <a:gd name="connsiteY12" fmla="*/ 5385 h 10000"/>
                  <a:gd name="connsiteX13" fmla="*/ 2443 w 15998"/>
                  <a:gd name="connsiteY13" fmla="*/ 5271 h 10000"/>
                  <a:gd name="connsiteX14" fmla="*/ 2286 w 15998"/>
                  <a:gd name="connsiteY14" fmla="*/ 5128 h 10000"/>
                  <a:gd name="connsiteX15" fmla="*/ 2133 w 15998"/>
                  <a:gd name="connsiteY15" fmla="*/ 4986 h 10000"/>
                  <a:gd name="connsiteX16" fmla="*/ 1982 w 15998"/>
                  <a:gd name="connsiteY16" fmla="*/ 4815 h 10000"/>
                  <a:gd name="connsiteX17" fmla="*/ 1831 w 15998"/>
                  <a:gd name="connsiteY17" fmla="*/ 4615 h 10000"/>
                  <a:gd name="connsiteX18" fmla="*/ 1679 w 15998"/>
                  <a:gd name="connsiteY18" fmla="*/ 4416 h 10000"/>
                  <a:gd name="connsiteX19" fmla="*/ 1533 w 15998"/>
                  <a:gd name="connsiteY19" fmla="*/ 4188 h 10000"/>
                  <a:gd name="connsiteX20" fmla="*/ 1384 w 15998"/>
                  <a:gd name="connsiteY20" fmla="*/ 3946 h 10000"/>
                  <a:gd name="connsiteX21" fmla="*/ 1240 w 15998"/>
                  <a:gd name="connsiteY21" fmla="*/ 3661 h 10000"/>
                  <a:gd name="connsiteX22" fmla="*/ 1095 w 15998"/>
                  <a:gd name="connsiteY22" fmla="*/ 3376 h 10000"/>
                  <a:gd name="connsiteX23" fmla="*/ 951 w 15998"/>
                  <a:gd name="connsiteY23" fmla="*/ 3048 h 10000"/>
                  <a:gd name="connsiteX24" fmla="*/ 812 w 15998"/>
                  <a:gd name="connsiteY24" fmla="*/ 2707 h 10000"/>
                  <a:gd name="connsiteX25" fmla="*/ 671 w 15998"/>
                  <a:gd name="connsiteY25" fmla="*/ 2322 h 10000"/>
                  <a:gd name="connsiteX26" fmla="*/ 534 w 15998"/>
                  <a:gd name="connsiteY26" fmla="*/ 1923 h 10000"/>
                  <a:gd name="connsiteX27" fmla="*/ 396 w 15998"/>
                  <a:gd name="connsiteY27" fmla="*/ 1481 h 10000"/>
                  <a:gd name="connsiteX28" fmla="*/ 263 w 15998"/>
                  <a:gd name="connsiteY28" fmla="*/ 1026 h 10000"/>
                  <a:gd name="connsiteX29" fmla="*/ 130 w 15998"/>
                  <a:gd name="connsiteY29" fmla="*/ 527 h 10000"/>
                  <a:gd name="connsiteX30" fmla="*/ 0 w 15998"/>
                  <a:gd name="connsiteY30" fmla="*/ 0 h 10000"/>
                  <a:gd name="connsiteX31" fmla="*/ 0 w 15998"/>
                  <a:gd name="connsiteY31" fmla="*/ 10000 h 10000"/>
                  <a:gd name="connsiteX0" fmla="*/ 0 w 15999"/>
                  <a:gd name="connsiteY0" fmla="*/ 10000 h 10105"/>
                  <a:gd name="connsiteX1" fmla="*/ 15999 w 15999"/>
                  <a:gd name="connsiteY1" fmla="*/ 10105 h 10105"/>
                  <a:gd name="connsiteX2" fmla="*/ 15998 w 15999"/>
                  <a:gd name="connsiteY2" fmla="*/ 5828 h 10105"/>
                  <a:gd name="connsiteX3" fmla="*/ 4538 w 15999"/>
                  <a:gd name="connsiteY3" fmla="*/ 5897 h 10105"/>
                  <a:gd name="connsiteX4" fmla="*/ 4209 w 15999"/>
                  <a:gd name="connsiteY4" fmla="*/ 5883 h 10105"/>
                  <a:gd name="connsiteX5" fmla="*/ 3879 w 15999"/>
                  <a:gd name="connsiteY5" fmla="*/ 5869 h 10105"/>
                  <a:gd name="connsiteX6" fmla="*/ 3554 w 15999"/>
                  <a:gd name="connsiteY6" fmla="*/ 5812 h 10105"/>
                  <a:gd name="connsiteX7" fmla="*/ 3392 w 15999"/>
                  <a:gd name="connsiteY7" fmla="*/ 5755 h 10105"/>
                  <a:gd name="connsiteX8" fmla="*/ 3234 w 15999"/>
                  <a:gd name="connsiteY8" fmla="*/ 5712 h 10105"/>
                  <a:gd name="connsiteX9" fmla="*/ 3074 w 15999"/>
                  <a:gd name="connsiteY9" fmla="*/ 5641 h 10105"/>
                  <a:gd name="connsiteX10" fmla="*/ 2914 w 15999"/>
                  <a:gd name="connsiteY10" fmla="*/ 5570 h 10105"/>
                  <a:gd name="connsiteX11" fmla="*/ 2756 w 15999"/>
                  <a:gd name="connsiteY11" fmla="*/ 5484 h 10105"/>
                  <a:gd name="connsiteX12" fmla="*/ 2599 w 15999"/>
                  <a:gd name="connsiteY12" fmla="*/ 5385 h 10105"/>
                  <a:gd name="connsiteX13" fmla="*/ 2443 w 15999"/>
                  <a:gd name="connsiteY13" fmla="*/ 5271 h 10105"/>
                  <a:gd name="connsiteX14" fmla="*/ 2286 w 15999"/>
                  <a:gd name="connsiteY14" fmla="*/ 5128 h 10105"/>
                  <a:gd name="connsiteX15" fmla="*/ 2133 w 15999"/>
                  <a:gd name="connsiteY15" fmla="*/ 4986 h 10105"/>
                  <a:gd name="connsiteX16" fmla="*/ 1982 w 15999"/>
                  <a:gd name="connsiteY16" fmla="*/ 4815 h 10105"/>
                  <a:gd name="connsiteX17" fmla="*/ 1831 w 15999"/>
                  <a:gd name="connsiteY17" fmla="*/ 4615 h 10105"/>
                  <a:gd name="connsiteX18" fmla="*/ 1679 w 15999"/>
                  <a:gd name="connsiteY18" fmla="*/ 4416 h 10105"/>
                  <a:gd name="connsiteX19" fmla="*/ 1533 w 15999"/>
                  <a:gd name="connsiteY19" fmla="*/ 4188 h 10105"/>
                  <a:gd name="connsiteX20" fmla="*/ 1384 w 15999"/>
                  <a:gd name="connsiteY20" fmla="*/ 3946 h 10105"/>
                  <a:gd name="connsiteX21" fmla="*/ 1240 w 15999"/>
                  <a:gd name="connsiteY21" fmla="*/ 3661 h 10105"/>
                  <a:gd name="connsiteX22" fmla="*/ 1095 w 15999"/>
                  <a:gd name="connsiteY22" fmla="*/ 3376 h 10105"/>
                  <a:gd name="connsiteX23" fmla="*/ 951 w 15999"/>
                  <a:gd name="connsiteY23" fmla="*/ 3048 h 10105"/>
                  <a:gd name="connsiteX24" fmla="*/ 812 w 15999"/>
                  <a:gd name="connsiteY24" fmla="*/ 2707 h 10105"/>
                  <a:gd name="connsiteX25" fmla="*/ 671 w 15999"/>
                  <a:gd name="connsiteY25" fmla="*/ 2322 h 10105"/>
                  <a:gd name="connsiteX26" fmla="*/ 534 w 15999"/>
                  <a:gd name="connsiteY26" fmla="*/ 1923 h 10105"/>
                  <a:gd name="connsiteX27" fmla="*/ 396 w 15999"/>
                  <a:gd name="connsiteY27" fmla="*/ 1481 h 10105"/>
                  <a:gd name="connsiteX28" fmla="*/ 263 w 15999"/>
                  <a:gd name="connsiteY28" fmla="*/ 1026 h 10105"/>
                  <a:gd name="connsiteX29" fmla="*/ 130 w 15999"/>
                  <a:gd name="connsiteY29" fmla="*/ 527 h 10105"/>
                  <a:gd name="connsiteX30" fmla="*/ 0 w 15999"/>
                  <a:gd name="connsiteY30" fmla="*/ 0 h 10105"/>
                  <a:gd name="connsiteX31" fmla="*/ 0 w 15999"/>
                  <a:gd name="connsiteY31" fmla="*/ 10000 h 1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5999" h="10105">
                    <a:moveTo>
                      <a:pt x="0" y="10000"/>
                    </a:moveTo>
                    <a:lnTo>
                      <a:pt x="15999" y="10105"/>
                    </a:lnTo>
                    <a:cubicBezTo>
                      <a:pt x="15999" y="8679"/>
                      <a:pt x="15998" y="7254"/>
                      <a:pt x="15998" y="5828"/>
                    </a:cubicBezTo>
                    <a:lnTo>
                      <a:pt x="4538" y="5897"/>
                    </a:lnTo>
                    <a:lnTo>
                      <a:pt x="4209" y="5883"/>
                    </a:lnTo>
                    <a:lnTo>
                      <a:pt x="3879" y="5869"/>
                    </a:lnTo>
                    <a:lnTo>
                      <a:pt x="3554" y="5812"/>
                    </a:lnTo>
                    <a:lnTo>
                      <a:pt x="3392" y="5755"/>
                    </a:lnTo>
                    <a:lnTo>
                      <a:pt x="3234" y="5712"/>
                    </a:lnTo>
                    <a:lnTo>
                      <a:pt x="3074" y="5641"/>
                    </a:lnTo>
                    <a:lnTo>
                      <a:pt x="2914" y="5570"/>
                    </a:lnTo>
                    <a:lnTo>
                      <a:pt x="2756" y="5484"/>
                    </a:lnTo>
                    <a:lnTo>
                      <a:pt x="2599" y="5385"/>
                    </a:lnTo>
                    <a:lnTo>
                      <a:pt x="2443" y="5271"/>
                    </a:lnTo>
                    <a:cubicBezTo>
                      <a:pt x="2391" y="5223"/>
                      <a:pt x="2338" y="5176"/>
                      <a:pt x="2286" y="5128"/>
                    </a:cubicBezTo>
                    <a:lnTo>
                      <a:pt x="2133" y="4986"/>
                    </a:lnTo>
                    <a:lnTo>
                      <a:pt x="1982" y="4815"/>
                    </a:lnTo>
                    <a:cubicBezTo>
                      <a:pt x="1932" y="4748"/>
                      <a:pt x="1881" y="4682"/>
                      <a:pt x="1831" y="4615"/>
                    </a:cubicBezTo>
                    <a:cubicBezTo>
                      <a:pt x="1780" y="4549"/>
                      <a:pt x="1730" y="4482"/>
                      <a:pt x="1679" y="4416"/>
                    </a:cubicBezTo>
                    <a:cubicBezTo>
                      <a:pt x="1630" y="4340"/>
                      <a:pt x="1582" y="4264"/>
                      <a:pt x="1533" y="4188"/>
                    </a:cubicBezTo>
                    <a:lnTo>
                      <a:pt x="1384" y="3946"/>
                    </a:lnTo>
                    <a:lnTo>
                      <a:pt x="1240" y="3661"/>
                    </a:lnTo>
                    <a:cubicBezTo>
                      <a:pt x="1192" y="3566"/>
                      <a:pt x="1143" y="3471"/>
                      <a:pt x="1095" y="3376"/>
                    </a:cubicBezTo>
                    <a:lnTo>
                      <a:pt x="951" y="3048"/>
                    </a:lnTo>
                    <a:cubicBezTo>
                      <a:pt x="905" y="2934"/>
                      <a:pt x="858" y="2821"/>
                      <a:pt x="812" y="2707"/>
                    </a:cubicBezTo>
                    <a:lnTo>
                      <a:pt x="671" y="2322"/>
                    </a:lnTo>
                    <a:cubicBezTo>
                      <a:pt x="625" y="2189"/>
                      <a:pt x="580" y="2056"/>
                      <a:pt x="534" y="1923"/>
                    </a:cubicBezTo>
                    <a:lnTo>
                      <a:pt x="396" y="1481"/>
                    </a:lnTo>
                    <a:cubicBezTo>
                      <a:pt x="352" y="1329"/>
                      <a:pt x="307" y="1178"/>
                      <a:pt x="263" y="1026"/>
                    </a:cubicBezTo>
                    <a:cubicBezTo>
                      <a:pt x="219" y="860"/>
                      <a:pt x="174" y="693"/>
                      <a:pt x="130" y="527"/>
                    </a:cubicBezTo>
                    <a:cubicBezTo>
                      <a:pt x="87" y="351"/>
                      <a:pt x="43" y="176"/>
                      <a:pt x="0" y="0"/>
                    </a:cubicBezTo>
                    <a:lnTo>
                      <a:pt x="0" y="10000"/>
                    </a:lnTo>
                    <a:close/>
                  </a:path>
                </a:pathLst>
              </a:custGeom>
              <a:solidFill>
                <a:srgbClr val="C2D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>
                  <a:solidFill>
                    <a:srgbClr val="C2D1D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-6860" y="4501523"/>
                <a:ext cx="9156746" cy="643582"/>
              </a:xfrm>
              <a:custGeom>
                <a:avLst/>
                <a:gdLst>
                  <a:gd name="T0" fmla="*/ 0 w 5752"/>
                  <a:gd name="T1" fmla="*/ 638 h 640"/>
                  <a:gd name="T2" fmla="*/ 5752 w 5752"/>
                  <a:gd name="T3" fmla="*/ 640 h 640"/>
                  <a:gd name="T4" fmla="*/ 5752 w 5752"/>
                  <a:gd name="T5" fmla="*/ 350 h 640"/>
                  <a:gd name="T6" fmla="*/ 2611 w 5752"/>
                  <a:gd name="T7" fmla="*/ 349 h 640"/>
                  <a:gd name="T8" fmla="*/ 2423 w 5752"/>
                  <a:gd name="T9" fmla="*/ 349 h 640"/>
                  <a:gd name="T10" fmla="*/ 2237 w 5752"/>
                  <a:gd name="T11" fmla="*/ 348 h 640"/>
                  <a:gd name="T12" fmla="*/ 2052 w 5752"/>
                  <a:gd name="T13" fmla="*/ 347 h 640"/>
                  <a:gd name="T14" fmla="*/ 1961 w 5752"/>
                  <a:gd name="T15" fmla="*/ 346 h 640"/>
                  <a:gd name="T16" fmla="*/ 1870 w 5752"/>
                  <a:gd name="T17" fmla="*/ 344 h 640"/>
                  <a:gd name="T18" fmla="*/ 1779 w 5752"/>
                  <a:gd name="T19" fmla="*/ 341 h 640"/>
                  <a:gd name="T20" fmla="*/ 1690 w 5752"/>
                  <a:gd name="T21" fmla="*/ 338 h 640"/>
                  <a:gd name="T22" fmla="*/ 1600 w 5752"/>
                  <a:gd name="T23" fmla="*/ 334 h 640"/>
                  <a:gd name="T24" fmla="*/ 1510 w 5752"/>
                  <a:gd name="T25" fmla="*/ 330 h 640"/>
                  <a:gd name="T26" fmla="*/ 1422 w 5752"/>
                  <a:gd name="T27" fmla="*/ 325 h 640"/>
                  <a:gd name="T28" fmla="*/ 1334 w 5752"/>
                  <a:gd name="T29" fmla="*/ 318 h 640"/>
                  <a:gd name="T30" fmla="*/ 1246 w 5752"/>
                  <a:gd name="T31" fmla="*/ 310 h 640"/>
                  <a:gd name="T32" fmla="*/ 1159 w 5752"/>
                  <a:gd name="T33" fmla="*/ 301 h 640"/>
                  <a:gd name="T34" fmla="*/ 1073 w 5752"/>
                  <a:gd name="T35" fmla="*/ 292 h 640"/>
                  <a:gd name="T36" fmla="*/ 987 w 5752"/>
                  <a:gd name="T37" fmla="*/ 279 h 640"/>
                  <a:gd name="T38" fmla="*/ 902 w 5752"/>
                  <a:gd name="T39" fmla="*/ 267 h 640"/>
                  <a:gd name="T40" fmla="*/ 817 w 5752"/>
                  <a:gd name="T41" fmla="*/ 253 h 640"/>
                  <a:gd name="T42" fmla="*/ 732 w 5752"/>
                  <a:gd name="T43" fmla="*/ 236 h 640"/>
                  <a:gd name="T44" fmla="*/ 649 w 5752"/>
                  <a:gd name="T45" fmla="*/ 219 h 640"/>
                  <a:gd name="T46" fmla="*/ 565 w 5752"/>
                  <a:gd name="T47" fmla="*/ 198 h 640"/>
                  <a:gd name="T48" fmla="*/ 482 w 5752"/>
                  <a:gd name="T49" fmla="*/ 177 h 640"/>
                  <a:gd name="T50" fmla="*/ 401 w 5752"/>
                  <a:gd name="T51" fmla="*/ 152 h 640"/>
                  <a:gd name="T52" fmla="*/ 319 w 5752"/>
                  <a:gd name="T53" fmla="*/ 127 h 640"/>
                  <a:gd name="T54" fmla="*/ 239 w 5752"/>
                  <a:gd name="T55" fmla="*/ 99 h 640"/>
                  <a:gd name="T56" fmla="*/ 158 w 5752"/>
                  <a:gd name="T57" fmla="*/ 68 h 640"/>
                  <a:gd name="T58" fmla="*/ 79 w 5752"/>
                  <a:gd name="T59" fmla="*/ 35 h 640"/>
                  <a:gd name="T60" fmla="*/ 0 w 5752"/>
                  <a:gd name="T61" fmla="*/ 0 h 640"/>
                  <a:gd name="T62" fmla="*/ 0 w 5752"/>
                  <a:gd name="T63" fmla="*/ 638 h 640"/>
                  <a:gd name="connsiteX0" fmla="*/ 0 w 16003"/>
                  <a:gd name="connsiteY0" fmla="*/ 9969 h 10000"/>
                  <a:gd name="connsiteX1" fmla="*/ 10000 w 16003"/>
                  <a:gd name="connsiteY1" fmla="*/ 10000 h 10000"/>
                  <a:gd name="connsiteX2" fmla="*/ 16003 w 16003"/>
                  <a:gd name="connsiteY2" fmla="*/ 5469 h 10000"/>
                  <a:gd name="connsiteX3" fmla="*/ 4539 w 16003"/>
                  <a:gd name="connsiteY3" fmla="*/ 5453 h 10000"/>
                  <a:gd name="connsiteX4" fmla="*/ 4212 w 16003"/>
                  <a:gd name="connsiteY4" fmla="*/ 5453 h 10000"/>
                  <a:gd name="connsiteX5" fmla="*/ 3889 w 16003"/>
                  <a:gd name="connsiteY5" fmla="*/ 5438 h 10000"/>
                  <a:gd name="connsiteX6" fmla="*/ 3567 w 16003"/>
                  <a:gd name="connsiteY6" fmla="*/ 5422 h 10000"/>
                  <a:gd name="connsiteX7" fmla="*/ 3409 w 16003"/>
                  <a:gd name="connsiteY7" fmla="*/ 5406 h 10000"/>
                  <a:gd name="connsiteX8" fmla="*/ 3251 w 16003"/>
                  <a:gd name="connsiteY8" fmla="*/ 5375 h 10000"/>
                  <a:gd name="connsiteX9" fmla="*/ 3093 w 16003"/>
                  <a:gd name="connsiteY9" fmla="*/ 5328 h 10000"/>
                  <a:gd name="connsiteX10" fmla="*/ 2938 w 16003"/>
                  <a:gd name="connsiteY10" fmla="*/ 5281 h 10000"/>
                  <a:gd name="connsiteX11" fmla="*/ 2782 w 16003"/>
                  <a:gd name="connsiteY11" fmla="*/ 5219 h 10000"/>
                  <a:gd name="connsiteX12" fmla="*/ 2625 w 16003"/>
                  <a:gd name="connsiteY12" fmla="*/ 5156 h 10000"/>
                  <a:gd name="connsiteX13" fmla="*/ 2472 w 16003"/>
                  <a:gd name="connsiteY13" fmla="*/ 5078 h 10000"/>
                  <a:gd name="connsiteX14" fmla="*/ 2319 w 16003"/>
                  <a:gd name="connsiteY14" fmla="*/ 4969 h 10000"/>
                  <a:gd name="connsiteX15" fmla="*/ 2166 w 16003"/>
                  <a:gd name="connsiteY15" fmla="*/ 4844 h 10000"/>
                  <a:gd name="connsiteX16" fmla="*/ 2015 w 16003"/>
                  <a:gd name="connsiteY16" fmla="*/ 4703 h 10000"/>
                  <a:gd name="connsiteX17" fmla="*/ 1865 w 16003"/>
                  <a:gd name="connsiteY17" fmla="*/ 4563 h 10000"/>
                  <a:gd name="connsiteX18" fmla="*/ 1716 w 16003"/>
                  <a:gd name="connsiteY18" fmla="*/ 4359 h 10000"/>
                  <a:gd name="connsiteX19" fmla="*/ 1568 w 16003"/>
                  <a:gd name="connsiteY19" fmla="*/ 4172 h 10000"/>
                  <a:gd name="connsiteX20" fmla="*/ 1420 w 16003"/>
                  <a:gd name="connsiteY20" fmla="*/ 3953 h 10000"/>
                  <a:gd name="connsiteX21" fmla="*/ 1273 w 16003"/>
                  <a:gd name="connsiteY21" fmla="*/ 3688 h 10000"/>
                  <a:gd name="connsiteX22" fmla="*/ 1128 w 16003"/>
                  <a:gd name="connsiteY22" fmla="*/ 3422 h 10000"/>
                  <a:gd name="connsiteX23" fmla="*/ 982 w 16003"/>
                  <a:gd name="connsiteY23" fmla="*/ 3094 h 10000"/>
                  <a:gd name="connsiteX24" fmla="*/ 838 w 16003"/>
                  <a:gd name="connsiteY24" fmla="*/ 2766 h 10000"/>
                  <a:gd name="connsiteX25" fmla="*/ 697 w 16003"/>
                  <a:gd name="connsiteY25" fmla="*/ 2375 h 10000"/>
                  <a:gd name="connsiteX26" fmla="*/ 555 w 16003"/>
                  <a:gd name="connsiteY26" fmla="*/ 1984 h 10000"/>
                  <a:gd name="connsiteX27" fmla="*/ 416 w 16003"/>
                  <a:gd name="connsiteY27" fmla="*/ 1547 h 10000"/>
                  <a:gd name="connsiteX28" fmla="*/ 275 w 16003"/>
                  <a:gd name="connsiteY28" fmla="*/ 1063 h 10000"/>
                  <a:gd name="connsiteX29" fmla="*/ 137 w 16003"/>
                  <a:gd name="connsiteY29" fmla="*/ 547 h 10000"/>
                  <a:gd name="connsiteX30" fmla="*/ 0 w 16003"/>
                  <a:gd name="connsiteY30" fmla="*/ 0 h 10000"/>
                  <a:gd name="connsiteX31" fmla="*/ 0 w 16003"/>
                  <a:gd name="connsiteY31" fmla="*/ 9969 h 10000"/>
                  <a:gd name="connsiteX0" fmla="*/ 0 w 16007"/>
                  <a:gd name="connsiteY0" fmla="*/ 9969 h 10112"/>
                  <a:gd name="connsiteX1" fmla="*/ 16007 w 16007"/>
                  <a:gd name="connsiteY1" fmla="*/ 10112 h 10112"/>
                  <a:gd name="connsiteX2" fmla="*/ 16003 w 16007"/>
                  <a:gd name="connsiteY2" fmla="*/ 5469 h 10112"/>
                  <a:gd name="connsiteX3" fmla="*/ 4539 w 16007"/>
                  <a:gd name="connsiteY3" fmla="*/ 5453 h 10112"/>
                  <a:gd name="connsiteX4" fmla="*/ 4212 w 16007"/>
                  <a:gd name="connsiteY4" fmla="*/ 5453 h 10112"/>
                  <a:gd name="connsiteX5" fmla="*/ 3889 w 16007"/>
                  <a:gd name="connsiteY5" fmla="*/ 5438 h 10112"/>
                  <a:gd name="connsiteX6" fmla="*/ 3567 w 16007"/>
                  <a:gd name="connsiteY6" fmla="*/ 5422 h 10112"/>
                  <a:gd name="connsiteX7" fmla="*/ 3409 w 16007"/>
                  <a:gd name="connsiteY7" fmla="*/ 5406 h 10112"/>
                  <a:gd name="connsiteX8" fmla="*/ 3251 w 16007"/>
                  <a:gd name="connsiteY8" fmla="*/ 5375 h 10112"/>
                  <a:gd name="connsiteX9" fmla="*/ 3093 w 16007"/>
                  <a:gd name="connsiteY9" fmla="*/ 5328 h 10112"/>
                  <a:gd name="connsiteX10" fmla="*/ 2938 w 16007"/>
                  <a:gd name="connsiteY10" fmla="*/ 5281 h 10112"/>
                  <a:gd name="connsiteX11" fmla="*/ 2782 w 16007"/>
                  <a:gd name="connsiteY11" fmla="*/ 5219 h 10112"/>
                  <a:gd name="connsiteX12" fmla="*/ 2625 w 16007"/>
                  <a:gd name="connsiteY12" fmla="*/ 5156 h 10112"/>
                  <a:gd name="connsiteX13" fmla="*/ 2472 w 16007"/>
                  <a:gd name="connsiteY13" fmla="*/ 5078 h 10112"/>
                  <a:gd name="connsiteX14" fmla="*/ 2319 w 16007"/>
                  <a:gd name="connsiteY14" fmla="*/ 4969 h 10112"/>
                  <a:gd name="connsiteX15" fmla="*/ 2166 w 16007"/>
                  <a:gd name="connsiteY15" fmla="*/ 4844 h 10112"/>
                  <a:gd name="connsiteX16" fmla="*/ 2015 w 16007"/>
                  <a:gd name="connsiteY16" fmla="*/ 4703 h 10112"/>
                  <a:gd name="connsiteX17" fmla="*/ 1865 w 16007"/>
                  <a:gd name="connsiteY17" fmla="*/ 4563 h 10112"/>
                  <a:gd name="connsiteX18" fmla="*/ 1716 w 16007"/>
                  <a:gd name="connsiteY18" fmla="*/ 4359 h 10112"/>
                  <a:gd name="connsiteX19" fmla="*/ 1568 w 16007"/>
                  <a:gd name="connsiteY19" fmla="*/ 4172 h 10112"/>
                  <a:gd name="connsiteX20" fmla="*/ 1420 w 16007"/>
                  <a:gd name="connsiteY20" fmla="*/ 3953 h 10112"/>
                  <a:gd name="connsiteX21" fmla="*/ 1273 w 16007"/>
                  <a:gd name="connsiteY21" fmla="*/ 3688 h 10112"/>
                  <a:gd name="connsiteX22" fmla="*/ 1128 w 16007"/>
                  <a:gd name="connsiteY22" fmla="*/ 3422 h 10112"/>
                  <a:gd name="connsiteX23" fmla="*/ 982 w 16007"/>
                  <a:gd name="connsiteY23" fmla="*/ 3094 h 10112"/>
                  <a:gd name="connsiteX24" fmla="*/ 838 w 16007"/>
                  <a:gd name="connsiteY24" fmla="*/ 2766 h 10112"/>
                  <a:gd name="connsiteX25" fmla="*/ 697 w 16007"/>
                  <a:gd name="connsiteY25" fmla="*/ 2375 h 10112"/>
                  <a:gd name="connsiteX26" fmla="*/ 555 w 16007"/>
                  <a:gd name="connsiteY26" fmla="*/ 1984 h 10112"/>
                  <a:gd name="connsiteX27" fmla="*/ 416 w 16007"/>
                  <a:gd name="connsiteY27" fmla="*/ 1547 h 10112"/>
                  <a:gd name="connsiteX28" fmla="*/ 275 w 16007"/>
                  <a:gd name="connsiteY28" fmla="*/ 1063 h 10112"/>
                  <a:gd name="connsiteX29" fmla="*/ 137 w 16007"/>
                  <a:gd name="connsiteY29" fmla="*/ 547 h 10112"/>
                  <a:gd name="connsiteX30" fmla="*/ 0 w 16007"/>
                  <a:gd name="connsiteY30" fmla="*/ 0 h 10112"/>
                  <a:gd name="connsiteX31" fmla="*/ 0 w 16007"/>
                  <a:gd name="connsiteY31" fmla="*/ 9969 h 10112"/>
                  <a:gd name="connsiteX0" fmla="*/ 0 w 16013"/>
                  <a:gd name="connsiteY0" fmla="*/ 10069 h 10112"/>
                  <a:gd name="connsiteX1" fmla="*/ 16013 w 16013"/>
                  <a:gd name="connsiteY1" fmla="*/ 10112 h 10112"/>
                  <a:gd name="connsiteX2" fmla="*/ 16009 w 16013"/>
                  <a:gd name="connsiteY2" fmla="*/ 5469 h 10112"/>
                  <a:gd name="connsiteX3" fmla="*/ 4545 w 16013"/>
                  <a:gd name="connsiteY3" fmla="*/ 5453 h 10112"/>
                  <a:gd name="connsiteX4" fmla="*/ 4218 w 16013"/>
                  <a:gd name="connsiteY4" fmla="*/ 5453 h 10112"/>
                  <a:gd name="connsiteX5" fmla="*/ 3895 w 16013"/>
                  <a:gd name="connsiteY5" fmla="*/ 5438 h 10112"/>
                  <a:gd name="connsiteX6" fmla="*/ 3573 w 16013"/>
                  <a:gd name="connsiteY6" fmla="*/ 5422 h 10112"/>
                  <a:gd name="connsiteX7" fmla="*/ 3415 w 16013"/>
                  <a:gd name="connsiteY7" fmla="*/ 5406 h 10112"/>
                  <a:gd name="connsiteX8" fmla="*/ 3257 w 16013"/>
                  <a:gd name="connsiteY8" fmla="*/ 5375 h 10112"/>
                  <a:gd name="connsiteX9" fmla="*/ 3099 w 16013"/>
                  <a:gd name="connsiteY9" fmla="*/ 5328 h 10112"/>
                  <a:gd name="connsiteX10" fmla="*/ 2944 w 16013"/>
                  <a:gd name="connsiteY10" fmla="*/ 5281 h 10112"/>
                  <a:gd name="connsiteX11" fmla="*/ 2788 w 16013"/>
                  <a:gd name="connsiteY11" fmla="*/ 5219 h 10112"/>
                  <a:gd name="connsiteX12" fmla="*/ 2631 w 16013"/>
                  <a:gd name="connsiteY12" fmla="*/ 5156 h 10112"/>
                  <a:gd name="connsiteX13" fmla="*/ 2478 w 16013"/>
                  <a:gd name="connsiteY13" fmla="*/ 5078 h 10112"/>
                  <a:gd name="connsiteX14" fmla="*/ 2325 w 16013"/>
                  <a:gd name="connsiteY14" fmla="*/ 4969 h 10112"/>
                  <a:gd name="connsiteX15" fmla="*/ 2172 w 16013"/>
                  <a:gd name="connsiteY15" fmla="*/ 4844 h 10112"/>
                  <a:gd name="connsiteX16" fmla="*/ 2021 w 16013"/>
                  <a:gd name="connsiteY16" fmla="*/ 4703 h 10112"/>
                  <a:gd name="connsiteX17" fmla="*/ 1871 w 16013"/>
                  <a:gd name="connsiteY17" fmla="*/ 4563 h 10112"/>
                  <a:gd name="connsiteX18" fmla="*/ 1722 w 16013"/>
                  <a:gd name="connsiteY18" fmla="*/ 4359 h 10112"/>
                  <a:gd name="connsiteX19" fmla="*/ 1574 w 16013"/>
                  <a:gd name="connsiteY19" fmla="*/ 4172 h 10112"/>
                  <a:gd name="connsiteX20" fmla="*/ 1426 w 16013"/>
                  <a:gd name="connsiteY20" fmla="*/ 3953 h 10112"/>
                  <a:gd name="connsiteX21" fmla="*/ 1279 w 16013"/>
                  <a:gd name="connsiteY21" fmla="*/ 3688 h 10112"/>
                  <a:gd name="connsiteX22" fmla="*/ 1134 w 16013"/>
                  <a:gd name="connsiteY22" fmla="*/ 3422 h 10112"/>
                  <a:gd name="connsiteX23" fmla="*/ 988 w 16013"/>
                  <a:gd name="connsiteY23" fmla="*/ 3094 h 10112"/>
                  <a:gd name="connsiteX24" fmla="*/ 844 w 16013"/>
                  <a:gd name="connsiteY24" fmla="*/ 2766 h 10112"/>
                  <a:gd name="connsiteX25" fmla="*/ 703 w 16013"/>
                  <a:gd name="connsiteY25" fmla="*/ 2375 h 10112"/>
                  <a:gd name="connsiteX26" fmla="*/ 561 w 16013"/>
                  <a:gd name="connsiteY26" fmla="*/ 1984 h 10112"/>
                  <a:gd name="connsiteX27" fmla="*/ 422 w 16013"/>
                  <a:gd name="connsiteY27" fmla="*/ 1547 h 10112"/>
                  <a:gd name="connsiteX28" fmla="*/ 281 w 16013"/>
                  <a:gd name="connsiteY28" fmla="*/ 1063 h 10112"/>
                  <a:gd name="connsiteX29" fmla="*/ 143 w 16013"/>
                  <a:gd name="connsiteY29" fmla="*/ 547 h 10112"/>
                  <a:gd name="connsiteX30" fmla="*/ 6 w 16013"/>
                  <a:gd name="connsiteY30" fmla="*/ 0 h 10112"/>
                  <a:gd name="connsiteX31" fmla="*/ 0 w 16013"/>
                  <a:gd name="connsiteY31" fmla="*/ 10069 h 10112"/>
                  <a:gd name="connsiteX0" fmla="*/ 0 w 16019"/>
                  <a:gd name="connsiteY0" fmla="*/ 10169 h 10169"/>
                  <a:gd name="connsiteX1" fmla="*/ 16019 w 16019"/>
                  <a:gd name="connsiteY1" fmla="*/ 10112 h 10169"/>
                  <a:gd name="connsiteX2" fmla="*/ 16015 w 16019"/>
                  <a:gd name="connsiteY2" fmla="*/ 5469 h 10169"/>
                  <a:gd name="connsiteX3" fmla="*/ 4551 w 16019"/>
                  <a:gd name="connsiteY3" fmla="*/ 5453 h 10169"/>
                  <a:gd name="connsiteX4" fmla="*/ 4224 w 16019"/>
                  <a:gd name="connsiteY4" fmla="*/ 5453 h 10169"/>
                  <a:gd name="connsiteX5" fmla="*/ 3901 w 16019"/>
                  <a:gd name="connsiteY5" fmla="*/ 5438 h 10169"/>
                  <a:gd name="connsiteX6" fmla="*/ 3579 w 16019"/>
                  <a:gd name="connsiteY6" fmla="*/ 5422 h 10169"/>
                  <a:gd name="connsiteX7" fmla="*/ 3421 w 16019"/>
                  <a:gd name="connsiteY7" fmla="*/ 5406 h 10169"/>
                  <a:gd name="connsiteX8" fmla="*/ 3263 w 16019"/>
                  <a:gd name="connsiteY8" fmla="*/ 5375 h 10169"/>
                  <a:gd name="connsiteX9" fmla="*/ 3105 w 16019"/>
                  <a:gd name="connsiteY9" fmla="*/ 5328 h 10169"/>
                  <a:gd name="connsiteX10" fmla="*/ 2950 w 16019"/>
                  <a:gd name="connsiteY10" fmla="*/ 5281 h 10169"/>
                  <a:gd name="connsiteX11" fmla="*/ 2794 w 16019"/>
                  <a:gd name="connsiteY11" fmla="*/ 5219 h 10169"/>
                  <a:gd name="connsiteX12" fmla="*/ 2637 w 16019"/>
                  <a:gd name="connsiteY12" fmla="*/ 5156 h 10169"/>
                  <a:gd name="connsiteX13" fmla="*/ 2484 w 16019"/>
                  <a:gd name="connsiteY13" fmla="*/ 5078 h 10169"/>
                  <a:gd name="connsiteX14" fmla="*/ 2331 w 16019"/>
                  <a:gd name="connsiteY14" fmla="*/ 4969 h 10169"/>
                  <a:gd name="connsiteX15" fmla="*/ 2178 w 16019"/>
                  <a:gd name="connsiteY15" fmla="*/ 4844 h 10169"/>
                  <a:gd name="connsiteX16" fmla="*/ 2027 w 16019"/>
                  <a:gd name="connsiteY16" fmla="*/ 4703 h 10169"/>
                  <a:gd name="connsiteX17" fmla="*/ 1877 w 16019"/>
                  <a:gd name="connsiteY17" fmla="*/ 4563 h 10169"/>
                  <a:gd name="connsiteX18" fmla="*/ 1728 w 16019"/>
                  <a:gd name="connsiteY18" fmla="*/ 4359 h 10169"/>
                  <a:gd name="connsiteX19" fmla="*/ 1580 w 16019"/>
                  <a:gd name="connsiteY19" fmla="*/ 4172 h 10169"/>
                  <a:gd name="connsiteX20" fmla="*/ 1432 w 16019"/>
                  <a:gd name="connsiteY20" fmla="*/ 3953 h 10169"/>
                  <a:gd name="connsiteX21" fmla="*/ 1285 w 16019"/>
                  <a:gd name="connsiteY21" fmla="*/ 3688 h 10169"/>
                  <a:gd name="connsiteX22" fmla="*/ 1140 w 16019"/>
                  <a:gd name="connsiteY22" fmla="*/ 3422 h 10169"/>
                  <a:gd name="connsiteX23" fmla="*/ 994 w 16019"/>
                  <a:gd name="connsiteY23" fmla="*/ 3094 h 10169"/>
                  <a:gd name="connsiteX24" fmla="*/ 850 w 16019"/>
                  <a:gd name="connsiteY24" fmla="*/ 2766 h 10169"/>
                  <a:gd name="connsiteX25" fmla="*/ 709 w 16019"/>
                  <a:gd name="connsiteY25" fmla="*/ 2375 h 10169"/>
                  <a:gd name="connsiteX26" fmla="*/ 567 w 16019"/>
                  <a:gd name="connsiteY26" fmla="*/ 1984 h 10169"/>
                  <a:gd name="connsiteX27" fmla="*/ 428 w 16019"/>
                  <a:gd name="connsiteY27" fmla="*/ 1547 h 10169"/>
                  <a:gd name="connsiteX28" fmla="*/ 287 w 16019"/>
                  <a:gd name="connsiteY28" fmla="*/ 1063 h 10169"/>
                  <a:gd name="connsiteX29" fmla="*/ 149 w 16019"/>
                  <a:gd name="connsiteY29" fmla="*/ 547 h 10169"/>
                  <a:gd name="connsiteX30" fmla="*/ 12 w 16019"/>
                  <a:gd name="connsiteY30" fmla="*/ 0 h 10169"/>
                  <a:gd name="connsiteX31" fmla="*/ 0 w 16019"/>
                  <a:gd name="connsiteY31" fmla="*/ 10169 h 10169"/>
                  <a:gd name="connsiteX0" fmla="*/ 0 w 16008"/>
                  <a:gd name="connsiteY0" fmla="*/ 10169 h 10169"/>
                  <a:gd name="connsiteX1" fmla="*/ 16008 w 16008"/>
                  <a:gd name="connsiteY1" fmla="*/ 10112 h 10169"/>
                  <a:gd name="connsiteX2" fmla="*/ 16004 w 16008"/>
                  <a:gd name="connsiteY2" fmla="*/ 5469 h 10169"/>
                  <a:gd name="connsiteX3" fmla="*/ 4540 w 16008"/>
                  <a:gd name="connsiteY3" fmla="*/ 5453 h 10169"/>
                  <a:gd name="connsiteX4" fmla="*/ 4213 w 16008"/>
                  <a:gd name="connsiteY4" fmla="*/ 5453 h 10169"/>
                  <a:gd name="connsiteX5" fmla="*/ 3890 w 16008"/>
                  <a:gd name="connsiteY5" fmla="*/ 5438 h 10169"/>
                  <a:gd name="connsiteX6" fmla="*/ 3568 w 16008"/>
                  <a:gd name="connsiteY6" fmla="*/ 5422 h 10169"/>
                  <a:gd name="connsiteX7" fmla="*/ 3410 w 16008"/>
                  <a:gd name="connsiteY7" fmla="*/ 5406 h 10169"/>
                  <a:gd name="connsiteX8" fmla="*/ 3252 w 16008"/>
                  <a:gd name="connsiteY8" fmla="*/ 5375 h 10169"/>
                  <a:gd name="connsiteX9" fmla="*/ 3094 w 16008"/>
                  <a:gd name="connsiteY9" fmla="*/ 5328 h 10169"/>
                  <a:gd name="connsiteX10" fmla="*/ 2939 w 16008"/>
                  <a:gd name="connsiteY10" fmla="*/ 5281 h 10169"/>
                  <a:gd name="connsiteX11" fmla="*/ 2783 w 16008"/>
                  <a:gd name="connsiteY11" fmla="*/ 5219 h 10169"/>
                  <a:gd name="connsiteX12" fmla="*/ 2626 w 16008"/>
                  <a:gd name="connsiteY12" fmla="*/ 5156 h 10169"/>
                  <a:gd name="connsiteX13" fmla="*/ 2473 w 16008"/>
                  <a:gd name="connsiteY13" fmla="*/ 5078 h 10169"/>
                  <a:gd name="connsiteX14" fmla="*/ 2320 w 16008"/>
                  <a:gd name="connsiteY14" fmla="*/ 4969 h 10169"/>
                  <a:gd name="connsiteX15" fmla="*/ 2167 w 16008"/>
                  <a:gd name="connsiteY15" fmla="*/ 4844 h 10169"/>
                  <a:gd name="connsiteX16" fmla="*/ 2016 w 16008"/>
                  <a:gd name="connsiteY16" fmla="*/ 4703 h 10169"/>
                  <a:gd name="connsiteX17" fmla="*/ 1866 w 16008"/>
                  <a:gd name="connsiteY17" fmla="*/ 4563 h 10169"/>
                  <a:gd name="connsiteX18" fmla="*/ 1717 w 16008"/>
                  <a:gd name="connsiteY18" fmla="*/ 4359 h 10169"/>
                  <a:gd name="connsiteX19" fmla="*/ 1569 w 16008"/>
                  <a:gd name="connsiteY19" fmla="*/ 4172 h 10169"/>
                  <a:gd name="connsiteX20" fmla="*/ 1421 w 16008"/>
                  <a:gd name="connsiteY20" fmla="*/ 3953 h 10169"/>
                  <a:gd name="connsiteX21" fmla="*/ 1274 w 16008"/>
                  <a:gd name="connsiteY21" fmla="*/ 3688 h 10169"/>
                  <a:gd name="connsiteX22" fmla="*/ 1129 w 16008"/>
                  <a:gd name="connsiteY22" fmla="*/ 3422 h 10169"/>
                  <a:gd name="connsiteX23" fmla="*/ 983 w 16008"/>
                  <a:gd name="connsiteY23" fmla="*/ 3094 h 10169"/>
                  <a:gd name="connsiteX24" fmla="*/ 839 w 16008"/>
                  <a:gd name="connsiteY24" fmla="*/ 2766 h 10169"/>
                  <a:gd name="connsiteX25" fmla="*/ 698 w 16008"/>
                  <a:gd name="connsiteY25" fmla="*/ 2375 h 10169"/>
                  <a:gd name="connsiteX26" fmla="*/ 556 w 16008"/>
                  <a:gd name="connsiteY26" fmla="*/ 1984 h 10169"/>
                  <a:gd name="connsiteX27" fmla="*/ 417 w 16008"/>
                  <a:gd name="connsiteY27" fmla="*/ 1547 h 10169"/>
                  <a:gd name="connsiteX28" fmla="*/ 276 w 16008"/>
                  <a:gd name="connsiteY28" fmla="*/ 1063 h 10169"/>
                  <a:gd name="connsiteX29" fmla="*/ 138 w 16008"/>
                  <a:gd name="connsiteY29" fmla="*/ 547 h 10169"/>
                  <a:gd name="connsiteX30" fmla="*/ 1 w 16008"/>
                  <a:gd name="connsiteY30" fmla="*/ 0 h 10169"/>
                  <a:gd name="connsiteX31" fmla="*/ 0 w 16008"/>
                  <a:gd name="connsiteY31" fmla="*/ 10169 h 10169"/>
                  <a:gd name="connsiteX0" fmla="*/ 6 w 16008"/>
                  <a:gd name="connsiteY0" fmla="*/ 10119 h 10119"/>
                  <a:gd name="connsiteX1" fmla="*/ 16008 w 16008"/>
                  <a:gd name="connsiteY1" fmla="*/ 10112 h 10119"/>
                  <a:gd name="connsiteX2" fmla="*/ 16004 w 16008"/>
                  <a:gd name="connsiteY2" fmla="*/ 5469 h 10119"/>
                  <a:gd name="connsiteX3" fmla="*/ 4540 w 16008"/>
                  <a:gd name="connsiteY3" fmla="*/ 5453 h 10119"/>
                  <a:gd name="connsiteX4" fmla="*/ 4213 w 16008"/>
                  <a:gd name="connsiteY4" fmla="*/ 5453 h 10119"/>
                  <a:gd name="connsiteX5" fmla="*/ 3890 w 16008"/>
                  <a:gd name="connsiteY5" fmla="*/ 5438 h 10119"/>
                  <a:gd name="connsiteX6" fmla="*/ 3568 w 16008"/>
                  <a:gd name="connsiteY6" fmla="*/ 5422 h 10119"/>
                  <a:gd name="connsiteX7" fmla="*/ 3410 w 16008"/>
                  <a:gd name="connsiteY7" fmla="*/ 5406 h 10119"/>
                  <a:gd name="connsiteX8" fmla="*/ 3252 w 16008"/>
                  <a:gd name="connsiteY8" fmla="*/ 5375 h 10119"/>
                  <a:gd name="connsiteX9" fmla="*/ 3094 w 16008"/>
                  <a:gd name="connsiteY9" fmla="*/ 5328 h 10119"/>
                  <a:gd name="connsiteX10" fmla="*/ 2939 w 16008"/>
                  <a:gd name="connsiteY10" fmla="*/ 5281 h 10119"/>
                  <a:gd name="connsiteX11" fmla="*/ 2783 w 16008"/>
                  <a:gd name="connsiteY11" fmla="*/ 5219 h 10119"/>
                  <a:gd name="connsiteX12" fmla="*/ 2626 w 16008"/>
                  <a:gd name="connsiteY12" fmla="*/ 5156 h 10119"/>
                  <a:gd name="connsiteX13" fmla="*/ 2473 w 16008"/>
                  <a:gd name="connsiteY13" fmla="*/ 5078 h 10119"/>
                  <a:gd name="connsiteX14" fmla="*/ 2320 w 16008"/>
                  <a:gd name="connsiteY14" fmla="*/ 4969 h 10119"/>
                  <a:gd name="connsiteX15" fmla="*/ 2167 w 16008"/>
                  <a:gd name="connsiteY15" fmla="*/ 4844 h 10119"/>
                  <a:gd name="connsiteX16" fmla="*/ 2016 w 16008"/>
                  <a:gd name="connsiteY16" fmla="*/ 4703 h 10119"/>
                  <a:gd name="connsiteX17" fmla="*/ 1866 w 16008"/>
                  <a:gd name="connsiteY17" fmla="*/ 4563 h 10119"/>
                  <a:gd name="connsiteX18" fmla="*/ 1717 w 16008"/>
                  <a:gd name="connsiteY18" fmla="*/ 4359 h 10119"/>
                  <a:gd name="connsiteX19" fmla="*/ 1569 w 16008"/>
                  <a:gd name="connsiteY19" fmla="*/ 4172 h 10119"/>
                  <a:gd name="connsiteX20" fmla="*/ 1421 w 16008"/>
                  <a:gd name="connsiteY20" fmla="*/ 3953 h 10119"/>
                  <a:gd name="connsiteX21" fmla="*/ 1274 w 16008"/>
                  <a:gd name="connsiteY21" fmla="*/ 3688 h 10119"/>
                  <a:gd name="connsiteX22" fmla="*/ 1129 w 16008"/>
                  <a:gd name="connsiteY22" fmla="*/ 3422 h 10119"/>
                  <a:gd name="connsiteX23" fmla="*/ 983 w 16008"/>
                  <a:gd name="connsiteY23" fmla="*/ 3094 h 10119"/>
                  <a:gd name="connsiteX24" fmla="*/ 839 w 16008"/>
                  <a:gd name="connsiteY24" fmla="*/ 2766 h 10119"/>
                  <a:gd name="connsiteX25" fmla="*/ 698 w 16008"/>
                  <a:gd name="connsiteY25" fmla="*/ 2375 h 10119"/>
                  <a:gd name="connsiteX26" fmla="*/ 556 w 16008"/>
                  <a:gd name="connsiteY26" fmla="*/ 1984 h 10119"/>
                  <a:gd name="connsiteX27" fmla="*/ 417 w 16008"/>
                  <a:gd name="connsiteY27" fmla="*/ 1547 h 10119"/>
                  <a:gd name="connsiteX28" fmla="*/ 276 w 16008"/>
                  <a:gd name="connsiteY28" fmla="*/ 1063 h 10119"/>
                  <a:gd name="connsiteX29" fmla="*/ 138 w 16008"/>
                  <a:gd name="connsiteY29" fmla="*/ 547 h 10119"/>
                  <a:gd name="connsiteX30" fmla="*/ 1 w 16008"/>
                  <a:gd name="connsiteY30" fmla="*/ 0 h 10119"/>
                  <a:gd name="connsiteX31" fmla="*/ 6 w 16008"/>
                  <a:gd name="connsiteY31" fmla="*/ 10119 h 10119"/>
                  <a:gd name="connsiteX0" fmla="*/ 0 w 16013"/>
                  <a:gd name="connsiteY0" fmla="*/ 10069 h 10112"/>
                  <a:gd name="connsiteX1" fmla="*/ 16013 w 16013"/>
                  <a:gd name="connsiteY1" fmla="*/ 10112 h 10112"/>
                  <a:gd name="connsiteX2" fmla="*/ 16009 w 16013"/>
                  <a:gd name="connsiteY2" fmla="*/ 5469 h 10112"/>
                  <a:gd name="connsiteX3" fmla="*/ 4545 w 16013"/>
                  <a:gd name="connsiteY3" fmla="*/ 5453 h 10112"/>
                  <a:gd name="connsiteX4" fmla="*/ 4218 w 16013"/>
                  <a:gd name="connsiteY4" fmla="*/ 5453 h 10112"/>
                  <a:gd name="connsiteX5" fmla="*/ 3895 w 16013"/>
                  <a:gd name="connsiteY5" fmla="*/ 5438 h 10112"/>
                  <a:gd name="connsiteX6" fmla="*/ 3573 w 16013"/>
                  <a:gd name="connsiteY6" fmla="*/ 5422 h 10112"/>
                  <a:gd name="connsiteX7" fmla="*/ 3415 w 16013"/>
                  <a:gd name="connsiteY7" fmla="*/ 5406 h 10112"/>
                  <a:gd name="connsiteX8" fmla="*/ 3257 w 16013"/>
                  <a:gd name="connsiteY8" fmla="*/ 5375 h 10112"/>
                  <a:gd name="connsiteX9" fmla="*/ 3099 w 16013"/>
                  <a:gd name="connsiteY9" fmla="*/ 5328 h 10112"/>
                  <a:gd name="connsiteX10" fmla="*/ 2944 w 16013"/>
                  <a:gd name="connsiteY10" fmla="*/ 5281 h 10112"/>
                  <a:gd name="connsiteX11" fmla="*/ 2788 w 16013"/>
                  <a:gd name="connsiteY11" fmla="*/ 5219 h 10112"/>
                  <a:gd name="connsiteX12" fmla="*/ 2631 w 16013"/>
                  <a:gd name="connsiteY12" fmla="*/ 5156 h 10112"/>
                  <a:gd name="connsiteX13" fmla="*/ 2478 w 16013"/>
                  <a:gd name="connsiteY13" fmla="*/ 5078 h 10112"/>
                  <a:gd name="connsiteX14" fmla="*/ 2325 w 16013"/>
                  <a:gd name="connsiteY14" fmla="*/ 4969 h 10112"/>
                  <a:gd name="connsiteX15" fmla="*/ 2172 w 16013"/>
                  <a:gd name="connsiteY15" fmla="*/ 4844 h 10112"/>
                  <a:gd name="connsiteX16" fmla="*/ 2021 w 16013"/>
                  <a:gd name="connsiteY16" fmla="*/ 4703 h 10112"/>
                  <a:gd name="connsiteX17" fmla="*/ 1871 w 16013"/>
                  <a:gd name="connsiteY17" fmla="*/ 4563 h 10112"/>
                  <a:gd name="connsiteX18" fmla="*/ 1722 w 16013"/>
                  <a:gd name="connsiteY18" fmla="*/ 4359 h 10112"/>
                  <a:gd name="connsiteX19" fmla="*/ 1574 w 16013"/>
                  <a:gd name="connsiteY19" fmla="*/ 4172 h 10112"/>
                  <a:gd name="connsiteX20" fmla="*/ 1426 w 16013"/>
                  <a:gd name="connsiteY20" fmla="*/ 3953 h 10112"/>
                  <a:gd name="connsiteX21" fmla="*/ 1279 w 16013"/>
                  <a:gd name="connsiteY21" fmla="*/ 3688 h 10112"/>
                  <a:gd name="connsiteX22" fmla="*/ 1134 w 16013"/>
                  <a:gd name="connsiteY22" fmla="*/ 3422 h 10112"/>
                  <a:gd name="connsiteX23" fmla="*/ 988 w 16013"/>
                  <a:gd name="connsiteY23" fmla="*/ 3094 h 10112"/>
                  <a:gd name="connsiteX24" fmla="*/ 844 w 16013"/>
                  <a:gd name="connsiteY24" fmla="*/ 2766 h 10112"/>
                  <a:gd name="connsiteX25" fmla="*/ 703 w 16013"/>
                  <a:gd name="connsiteY25" fmla="*/ 2375 h 10112"/>
                  <a:gd name="connsiteX26" fmla="*/ 561 w 16013"/>
                  <a:gd name="connsiteY26" fmla="*/ 1984 h 10112"/>
                  <a:gd name="connsiteX27" fmla="*/ 422 w 16013"/>
                  <a:gd name="connsiteY27" fmla="*/ 1547 h 10112"/>
                  <a:gd name="connsiteX28" fmla="*/ 281 w 16013"/>
                  <a:gd name="connsiteY28" fmla="*/ 1063 h 10112"/>
                  <a:gd name="connsiteX29" fmla="*/ 143 w 16013"/>
                  <a:gd name="connsiteY29" fmla="*/ 547 h 10112"/>
                  <a:gd name="connsiteX30" fmla="*/ 6 w 16013"/>
                  <a:gd name="connsiteY30" fmla="*/ 0 h 10112"/>
                  <a:gd name="connsiteX31" fmla="*/ 0 w 16013"/>
                  <a:gd name="connsiteY31" fmla="*/ 10069 h 10112"/>
                  <a:gd name="connsiteX0" fmla="*/ 0 w 16019"/>
                  <a:gd name="connsiteY0" fmla="*/ 10119 h 10119"/>
                  <a:gd name="connsiteX1" fmla="*/ 16019 w 16019"/>
                  <a:gd name="connsiteY1" fmla="*/ 10112 h 10119"/>
                  <a:gd name="connsiteX2" fmla="*/ 16015 w 16019"/>
                  <a:gd name="connsiteY2" fmla="*/ 5469 h 10119"/>
                  <a:gd name="connsiteX3" fmla="*/ 4551 w 16019"/>
                  <a:gd name="connsiteY3" fmla="*/ 5453 h 10119"/>
                  <a:gd name="connsiteX4" fmla="*/ 4224 w 16019"/>
                  <a:gd name="connsiteY4" fmla="*/ 5453 h 10119"/>
                  <a:gd name="connsiteX5" fmla="*/ 3901 w 16019"/>
                  <a:gd name="connsiteY5" fmla="*/ 5438 h 10119"/>
                  <a:gd name="connsiteX6" fmla="*/ 3579 w 16019"/>
                  <a:gd name="connsiteY6" fmla="*/ 5422 h 10119"/>
                  <a:gd name="connsiteX7" fmla="*/ 3421 w 16019"/>
                  <a:gd name="connsiteY7" fmla="*/ 5406 h 10119"/>
                  <a:gd name="connsiteX8" fmla="*/ 3263 w 16019"/>
                  <a:gd name="connsiteY8" fmla="*/ 5375 h 10119"/>
                  <a:gd name="connsiteX9" fmla="*/ 3105 w 16019"/>
                  <a:gd name="connsiteY9" fmla="*/ 5328 h 10119"/>
                  <a:gd name="connsiteX10" fmla="*/ 2950 w 16019"/>
                  <a:gd name="connsiteY10" fmla="*/ 5281 h 10119"/>
                  <a:gd name="connsiteX11" fmla="*/ 2794 w 16019"/>
                  <a:gd name="connsiteY11" fmla="*/ 5219 h 10119"/>
                  <a:gd name="connsiteX12" fmla="*/ 2637 w 16019"/>
                  <a:gd name="connsiteY12" fmla="*/ 5156 h 10119"/>
                  <a:gd name="connsiteX13" fmla="*/ 2484 w 16019"/>
                  <a:gd name="connsiteY13" fmla="*/ 5078 h 10119"/>
                  <a:gd name="connsiteX14" fmla="*/ 2331 w 16019"/>
                  <a:gd name="connsiteY14" fmla="*/ 4969 h 10119"/>
                  <a:gd name="connsiteX15" fmla="*/ 2178 w 16019"/>
                  <a:gd name="connsiteY15" fmla="*/ 4844 h 10119"/>
                  <a:gd name="connsiteX16" fmla="*/ 2027 w 16019"/>
                  <a:gd name="connsiteY16" fmla="*/ 4703 h 10119"/>
                  <a:gd name="connsiteX17" fmla="*/ 1877 w 16019"/>
                  <a:gd name="connsiteY17" fmla="*/ 4563 h 10119"/>
                  <a:gd name="connsiteX18" fmla="*/ 1728 w 16019"/>
                  <a:gd name="connsiteY18" fmla="*/ 4359 h 10119"/>
                  <a:gd name="connsiteX19" fmla="*/ 1580 w 16019"/>
                  <a:gd name="connsiteY19" fmla="*/ 4172 h 10119"/>
                  <a:gd name="connsiteX20" fmla="*/ 1432 w 16019"/>
                  <a:gd name="connsiteY20" fmla="*/ 3953 h 10119"/>
                  <a:gd name="connsiteX21" fmla="*/ 1285 w 16019"/>
                  <a:gd name="connsiteY21" fmla="*/ 3688 h 10119"/>
                  <a:gd name="connsiteX22" fmla="*/ 1140 w 16019"/>
                  <a:gd name="connsiteY22" fmla="*/ 3422 h 10119"/>
                  <a:gd name="connsiteX23" fmla="*/ 994 w 16019"/>
                  <a:gd name="connsiteY23" fmla="*/ 3094 h 10119"/>
                  <a:gd name="connsiteX24" fmla="*/ 850 w 16019"/>
                  <a:gd name="connsiteY24" fmla="*/ 2766 h 10119"/>
                  <a:gd name="connsiteX25" fmla="*/ 709 w 16019"/>
                  <a:gd name="connsiteY25" fmla="*/ 2375 h 10119"/>
                  <a:gd name="connsiteX26" fmla="*/ 567 w 16019"/>
                  <a:gd name="connsiteY26" fmla="*/ 1984 h 10119"/>
                  <a:gd name="connsiteX27" fmla="*/ 428 w 16019"/>
                  <a:gd name="connsiteY27" fmla="*/ 1547 h 10119"/>
                  <a:gd name="connsiteX28" fmla="*/ 287 w 16019"/>
                  <a:gd name="connsiteY28" fmla="*/ 1063 h 10119"/>
                  <a:gd name="connsiteX29" fmla="*/ 149 w 16019"/>
                  <a:gd name="connsiteY29" fmla="*/ 547 h 10119"/>
                  <a:gd name="connsiteX30" fmla="*/ 12 w 16019"/>
                  <a:gd name="connsiteY30" fmla="*/ 0 h 10119"/>
                  <a:gd name="connsiteX31" fmla="*/ 0 w 16019"/>
                  <a:gd name="connsiteY31" fmla="*/ 10119 h 1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019" h="10119">
                    <a:moveTo>
                      <a:pt x="0" y="10119"/>
                    </a:moveTo>
                    <a:lnTo>
                      <a:pt x="16019" y="10112"/>
                    </a:lnTo>
                    <a:cubicBezTo>
                      <a:pt x="16018" y="8564"/>
                      <a:pt x="16016" y="7017"/>
                      <a:pt x="16015" y="5469"/>
                    </a:cubicBezTo>
                    <a:lnTo>
                      <a:pt x="4551" y="5453"/>
                    </a:lnTo>
                    <a:lnTo>
                      <a:pt x="4224" y="5453"/>
                    </a:lnTo>
                    <a:lnTo>
                      <a:pt x="3901" y="5438"/>
                    </a:lnTo>
                    <a:lnTo>
                      <a:pt x="3579" y="5422"/>
                    </a:lnTo>
                    <a:lnTo>
                      <a:pt x="3421" y="5406"/>
                    </a:lnTo>
                    <a:lnTo>
                      <a:pt x="3263" y="5375"/>
                    </a:lnTo>
                    <a:lnTo>
                      <a:pt x="3105" y="5328"/>
                    </a:lnTo>
                    <a:lnTo>
                      <a:pt x="2950" y="5281"/>
                    </a:lnTo>
                    <a:lnTo>
                      <a:pt x="2794" y="5219"/>
                    </a:lnTo>
                    <a:lnTo>
                      <a:pt x="2637" y="5156"/>
                    </a:lnTo>
                    <a:lnTo>
                      <a:pt x="2484" y="5078"/>
                    </a:lnTo>
                    <a:lnTo>
                      <a:pt x="2331" y="4969"/>
                    </a:lnTo>
                    <a:lnTo>
                      <a:pt x="2178" y="4844"/>
                    </a:lnTo>
                    <a:lnTo>
                      <a:pt x="2027" y="4703"/>
                    </a:lnTo>
                    <a:lnTo>
                      <a:pt x="1877" y="4563"/>
                    </a:lnTo>
                    <a:lnTo>
                      <a:pt x="1728" y="4359"/>
                    </a:lnTo>
                    <a:lnTo>
                      <a:pt x="1580" y="4172"/>
                    </a:lnTo>
                    <a:cubicBezTo>
                      <a:pt x="1531" y="4099"/>
                      <a:pt x="1481" y="4026"/>
                      <a:pt x="1432" y="3953"/>
                    </a:cubicBezTo>
                    <a:lnTo>
                      <a:pt x="1285" y="3688"/>
                    </a:lnTo>
                    <a:cubicBezTo>
                      <a:pt x="1237" y="3599"/>
                      <a:pt x="1188" y="3511"/>
                      <a:pt x="1140" y="3422"/>
                    </a:cubicBezTo>
                    <a:cubicBezTo>
                      <a:pt x="1091" y="3313"/>
                      <a:pt x="1043" y="3203"/>
                      <a:pt x="994" y="3094"/>
                    </a:cubicBezTo>
                    <a:lnTo>
                      <a:pt x="850" y="2766"/>
                    </a:lnTo>
                    <a:lnTo>
                      <a:pt x="709" y="2375"/>
                    </a:lnTo>
                    <a:cubicBezTo>
                      <a:pt x="662" y="2245"/>
                      <a:pt x="614" y="2114"/>
                      <a:pt x="567" y="1984"/>
                    </a:cubicBezTo>
                    <a:cubicBezTo>
                      <a:pt x="521" y="1838"/>
                      <a:pt x="474" y="1693"/>
                      <a:pt x="428" y="1547"/>
                    </a:cubicBezTo>
                    <a:lnTo>
                      <a:pt x="287" y="1063"/>
                    </a:lnTo>
                    <a:lnTo>
                      <a:pt x="149" y="547"/>
                    </a:lnTo>
                    <a:cubicBezTo>
                      <a:pt x="103" y="365"/>
                      <a:pt x="58" y="182"/>
                      <a:pt x="12" y="0"/>
                    </a:cubicBezTo>
                    <a:cubicBezTo>
                      <a:pt x="10" y="3356"/>
                      <a:pt x="2" y="6763"/>
                      <a:pt x="0" y="101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>
                  <a:solidFill>
                    <a:srgbClr val="C2D1D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Rectangle 17">
              <a:hlinkClick r:id="rId13"/>
            </p:cNvPr>
            <p:cNvSpPr>
              <a:spLocks noChangeArrowheads="1"/>
            </p:cNvSpPr>
            <p:nvPr/>
          </p:nvSpPr>
          <p:spPr bwMode="auto">
            <a:xfrm>
              <a:off x="5040560" y="4817837"/>
              <a:ext cx="392392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006EC7"/>
                  </a:solidFill>
                  <a:cs typeface="Arial" panose="020B0604020202020204" pitchFamily="34" charset="0"/>
                </a:rPr>
                <a:t>www.coventry.gov.uk/infoandstats/</a:t>
              </a:r>
              <a:endParaRPr lang="en-US" altLang="en-US" sz="1600">
                <a:solidFill>
                  <a:srgbClr val="C2D1DD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35496" y="4567784"/>
              <a:ext cx="885379" cy="538535"/>
              <a:chOff x="292100" y="342900"/>
              <a:chExt cx="2808288" cy="1708151"/>
            </a:xfrm>
          </p:grpSpPr>
          <p:sp>
            <p:nvSpPr>
              <p:cNvPr id="36" name="Freeform 21"/>
              <p:cNvSpPr>
                <a:spLocks noEditPoints="1"/>
              </p:cNvSpPr>
              <p:nvPr/>
            </p:nvSpPr>
            <p:spPr bwMode="auto">
              <a:xfrm>
                <a:off x="381000" y="1762125"/>
                <a:ext cx="615950" cy="212725"/>
              </a:xfrm>
              <a:custGeom>
                <a:avLst/>
                <a:gdLst>
                  <a:gd name="T0" fmla="*/ 1708 w 1708"/>
                  <a:gd name="T1" fmla="*/ 395 h 589"/>
                  <a:gd name="T2" fmla="*/ 1443 w 1708"/>
                  <a:gd name="T3" fmla="*/ 395 h 589"/>
                  <a:gd name="T4" fmla="*/ 1477 w 1708"/>
                  <a:gd name="T5" fmla="*/ 481 h 589"/>
                  <a:gd name="T6" fmla="*/ 1567 w 1708"/>
                  <a:gd name="T7" fmla="*/ 515 h 589"/>
                  <a:gd name="T8" fmla="*/ 1671 w 1708"/>
                  <a:gd name="T9" fmla="*/ 485 h 589"/>
                  <a:gd name="T10" fmla="*/ 1695 w 1708"/>
                  <a:gd name="T11" fmla="*/ 545 h 589"/>
                  <a:gd name="T12" fmla="*/ 1550 w 1708"/>
                  <a:gd name="T13" fmla="*/ 589 h 589"/>
                  <a:gd name="T14" fmla="*/ 1398 w 1708"/>
                  <a:gd name="T15" fmla="*/ 522 h 589"/>
                  <a:gd name="T16" fmla="*/ 1349 w 1708"/>
                  <a:gd name="T17" fmla="*/ 371 h 589"/>
                  <a:gd name="T18" fmla="*/ 1399 w 1708"/>
                  <a:gd name="T19" fmla="*/ 218 h 589"/>
                  <a:gd name="T20" fmla="*/ 1530 w 1708"/>
                  <a:gd name="T21" fmla="*/ 157 h 589"/>
                  <a:gd name="T22" fmla="*/ 1660 w 1708"/>
                  <a:gd name="T23" fmla="*/ 215 h 589"/>
                  <a:gd name="T24" fmla="*/ 1708 w 1708"/>
                  <a:gd name="T25" fmla="*/ 370 h 589"/>
                  <a:gd name="T26" fmla="*/ 1708 w 1708"/>
                  <a:gd name="T27" fmla="*/ 395 h 589"/>
                  <a:gd name="T28" fmla="*/ 1328 w 1708"/>
                  <a:gd name="T29" fmla="*/ 167 h 589"/>
                  <a:gd name="T30" fmla="*/ 1162 w 1708"/>
                  <a:gd name="T31" fmla="*/ 581 h 589"/>
                  <a:gd name="T32" fmla="*/ 1093 w 1708"/>
                  <a:gd name="T33" fmla="*/ 581 h 589"/>
                  <a:gd name="T34" fmla="*/ 922 w 1708"/>
                  <a:gd name="T35" fmla="*/ 167 h 589"/>
                  <a:gd name="T36" fmla="*/ 1016 w 1708"/>
                  <a:gd name="T37" fmla="*/ 167 h 589"/>
                  <a:gd name="T38" fmla="*/ 1127 w 1708"/>
                  <a:gd name="T39" fmla="*/ 464 h 589"/>
                  <a:gd name="T40" fmla="*/ 1128 w 1708"/>
                  <a:gd name="T41" fmla="*/ 464 h 589"/>
                  <a:gd name="T42" fmla="*/ 1240 w 1708"/>
                  <a:gd name="T43" fmla="*/ 167 h 589"/>
                  <a:gd name="T44" fmla="*/ 1328 w 1708"/>
                  <a:gd name="T45" fmla="*/ 167 h 589"/>
                  <a:gd name="T46" fmla="*/ 906 w 1708"/>
                  <a:gd name="T47" fmla="*/ 372 h 589"/>
                  <a:gd name="T48" fmla="*/ 852 w 1708"/>
                  <a:gd name="T49" fmla="*/ 527 h 589"/>
                  <a:gd name="T50" fmla="*/ 703 w 1708"/>
                  <a:gd name="T51" fmla="*/ 589 h 589"/>
                  <a:gd name="T52" fmla="*/ 566 w 1708"/>
                  <a:gd name="T53" fmla="*/ 538 h 589"/>
                  <a:gd name="T54" fmla="*/ 504 w 1708"/>
                  <a:gd name="T55" fmla="*/ 376 h 589"/>
                  <a:gd name="T56" fmla="*/ 558 w 1708"/>
                  <a:gd name="T57" fmla="*/ 220 h 589"/>
                  <a:gd name="T58" fmla="*/ 703 w 1708"/>
                  <a:gd name="T59" fmla="*/ 157 h 589"/>
                  <a:gd name="T60" fmla="*/ 852 w 1708"/>
                  <a:gd name="T61" fmla="*/ 219 h 589"/>
                  <a:gd name="T62" fmla="*/ 906 w 1708"/>
                  <a:gd name="T63" fmla="*/ 372 h 589"/>
                  <a:gd name="T64" fmla="*/ 464 w 1708"/>
                  <a:gd name="T65" fmla="*/ 538 h 589"/>
                  <a:gd name="T66" fmla="*/ 285 w 1708"/>
                  <a:gd name="T67" fmla="*/ 589 h 589"/>
                  <a:gd name="T68" fmla="*/ 76 w 1708"/>
                  <a:gd name="T69" fmla="*/ 506 h 589"/>
                  <a:gd name="T70" fmla="*/ 0 w 1708"/>
                  <a:gd name="T71" fmla="*/ 299 h 589"/>
                  <a:gd name="T72" fmla="*/ 85 w 1708"/>
                  <a:gd name="T73" fmla="*/ 86 h 589"/>
                  <a:gd name="T74" fmla="*/ 304 w 1708"/>
                  <a:gd name="T75" fmla="*/ 0 h 589"/>
                  <a:gd name="T76" fmla="*/ 452 w 1708"/>
                  <a:gd name="T77" fmla="*/ 31 h 589"/>
                  <a:gd name="T78" fmla="*/ 452 w 1708"/>
                  <a:gd name="T79" fmla="*/ 118 h 589"/>
                  <a:gd name="T80" fmla="*/ 305 w 1708"/>
                  <a:gd name="T81" fmla="*/ 77 h 589"/>
                  <a:gd name="T82" fmla="*/ 153 w 1708"/>
                  <a:gd name="T83" fmla="*/ 141 h 589"/>
                  <a:gd name="T84" fmla="*/ 99 w 1708"/>
                  <a:gd name="T85" fmla="*/ 292 h 589"/>
                  <a:gd name="T86" fmla="*/ 154 w 1708"/>
                  <a:gd name="T87" fmla="*/ 447 h 589"/>
                  <a:gd name="T88" fmla="*/ 299 w 1708"/>
                  <a:gd name="T89" fmla="*/ 508 h 589"/>
                  <a:gd name="T90" fmla="*/ 438 w 1708"/>
                  <a:gd name="T91" fmla="*/ 471 h 589"/>
                  <a:gd name="T92" fmla="*/ 464 w 1708"/>
                  <a:gd name="T93" fmla="*/ 538 h 589"/>
                  <a:gd name="T94" fmla="*/ 1614 w 1708"/>
                  <a:gd name="T95" fmla="*/ 328 h 589"/>
                  <a:gd name="T96" fmla="*/ 1593 w 1708"/>
                  <a:gd name="T97" fmla="*/ 259 h 589"/>
                  <a:gd name="T98" fmla="*/ 1529 w 1708"/>
                  <a:gd name="T99" fmla="*/ 228 h 589"/>
                  <a:gd name="T100" fmla="*/ 1465 w 1708"/>
                  <a:gd name="T101" fmla="*/ 258 h 589"/>
                  <a:gd name="T102" fmla="*/ 1442 w 1708"/>
                  <a:gd name="T103" fmla="*/ 328 h 589"/>
                  <a:gd name="T104" fmla="*/ 1614 w 1708"/>
                  <a:gd name="T105" fmla="*/ 328 h 589"/>
                  <a:gd name="T106" fmla="*/ 812 w 1708"/>
                  <a:gd name="T107" fmla="*/ 373 h 589"/>
                  <a:gd name="T108" fmla="*/ 783 w 1708"/>
                  <a:gd name="T109" fmla="*/ 269 h 589"/>
                  <a:gd name="T110" fmla="*/ 702 w 1708"/>
                  <a:gd name="T111" fmla="*/ 230 h 589"/>
                  <a:gd name="T112" fmla="*/ 624 w 1708"/>
                  <a:gd name="T113" fmla="*/ 269 h 589"/>
                  <a:gd name="T114" fmla="*/ 596 w 1708"/>
                  <a:gd name="T115" fmla="*/ 373 h 589"/>
                  <a:gd name="T116" fmla="*/ 626 w 1708"/>
                  <a:gd name="T117" fmla="*/ 477 h 589"/>
                  <a:gd name="T118" fmla="*/ 705 w 1708"/>
                  <a:gd name="T119" fmla="*/ 517 h 589"/>
                  <a:gd name="T120" fmla="*/ 784 w 1708"/>
                  <a:gd name="T121" fmla="*/ 477 h 589"/>
                  <a:gd name="T122" fmla="*/ 812 w 1708"/>
                  <a:gd name="T123" fmla="*/ 373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08" h="589">
                    <a:moveTo>
                      <a:pt x="1708" y="395"/>
                    </a:moveTo>
                    <a:lnTo>
                      <a:pt x="1443" y="395"/>
                    </a:lnTo>
                    <a:cubicBezTo>
                      <a:pt x="1443" y="430"/>
                      <a:pt x="1454" y="458"/>
                      <a:pt x="1477" y="481"/>
                    </a:cubicBezTo>
                    <a:cubicBezTo>
                      <a:pt x="1500" y="503"/>
                      <a:pt x="1530" y="515"/>
                      <a:pt x="1567" y="515"/>
                    </a:cubicBezTo>
                    <a:cubicBezTo>
                      <a:pt x="1602" y="515"/>
                      <a:pt x="1637" y="505"/>
                      <a:pt x="1671" y="485"/>
                    </a:cubicBezTo>
                    <a:lnTo>
                      <a:pt x="1695" y="545"/>
                    </a:lnTo>
                    <a:cubicBezTo>
                      <a:pt x="1653" y="574"/>
                      <a:pt x="1605" y="589"/>
                      <a:pt x="1550" y="589"/>
                    </a:cubicBezTo>
                    <a:cubicBezTo>
                      <a:pt x="1485" y="589"/>
                      <a:pt x="1434" y="567"/>
                      <a:pt x="1398" y="522"/>
                    </a:cubicBezTo>
                    <a:cubicBezTo>
                      <a:pt x="1365" y="483"/>
                      <a:pt x="1349" y="432"/>
                      <a:pt x="1349" y="371"/>
                    </a:cubicBezTo>
                    <a:cubicBezTo>
                      <a:pt x="1349" y="310"/>
                      <a:pt x="1366" y="259"/>
                      <a:pt x="1399" y="218"/>
                    </a:cubicBezTo>
                    <a:cubicBezTo>
                      <a:pt x="1432" y="177"/>
                      <a:pt x="1476" y="157"/>
                      <a:pt x="1530" y="157"/>
                    </a:cubicBezTo>
                    <a:cubicBezTo>
                      <a:pt x="1585" y="157"/>
                      <a:pt x="1628" y="176"/>
                      <a:pt x="1660" y="215"/>
                    </a:cubicBezTo>
                    <a:cubicBezTo>
                      <a:pt x="1692" y="254"/>
                      <a:pt x="1708" y="305"/>
                      <a:pt x="1708" y="370"/>
                    </a:cubicBezTo>
                    <a:lnTo>
                      <a:pt x="1708" y="395"/>
                    </a:lnTo>
                    <a:close/>
                    <a:moveTo>
                      <a:pt x="1328" y="167"/>
                    </a:moveTo>
                    <a:lnTo>
                      <a:pt x="1162" y="581"/>
                    </a:lnTo>
                    <a:lnTo>
                      <a:pt x="1093" y="581"/>
                    </a:lnTo>
                    <a:lnTo>
                      <a:pt x="922" y="167"/>
                    </a:lnTo>
                    <a:lnTo>
                      <a:pt x="1016" y="167"/>
                    </a:lnTo>
                    <a:lnTo>
                      <a:pt x="1127" y="464"/>
                    </a:lnTo>
                    <a:lnTo>
                      <a:pt x="1128" y="464"/>
                    </a:lnTo>
                    <a:lnTo>
                      <a:pt x="1240" y="167"/>
                    </a:lnTo>
                    <a:lnTo>
                      <a:pt x="1328" y="167"/>
                    </a:lnTo>
                    <a:close/>
                    <a:moveTo>
                      <a:pt x="906" y="372"/>
                    </a:moveTo>
                    <a:cubicBezTo>
                      <a:pt x="906" y="435"/>
                      <a:pt x="888" y="486"/>
                      <a:pt x="852" y="527"/>
                    </a:cubicBezTo>
                    <a:cubicBezTo>
                      <a:pt x="815" y="568"/>
                      <a:pt x="765" y="589"/>
                      <a:pt x="703" y="589"/>
                    </a:cubicBezTo>
                    <a:cubicBezTo>
                      <a:pt x="646" y="589"/>
                      <a:pt x="600" y="572"/>
                      <a:pt x="566" y="538"/>
                    </a:cubicBezTo>
                    <a:cubicBezTo>
                      <a:pt x="524" y="498"/>
                      <a:pt x="504" y="444"/>
                      <a:pt x="504" y="376"/>
                    </a:cubicBezTo>
                    <a:cubicBezTo>
                      <a:pt x="504" y="314"/>
                      <a:pt x="522" y="262"/>
                      <a:pt x="558" y="220"/>
                    </a:cubicBezTo>
                    <a:cubicBezTo>
                      <a:pt x="595" y="178"/>
                      <a:pt x="643" y="157"/>
                      <a:pt x="703" y="157"/>
                    </a:cubicBezTo>
                    <a:cubicBezTo>
                      <a:pt x="765" y="157"/>
                      <a:pt x="815" y="177"/>
                      <a:pt x="852" y="219"/>
                    </a:cubicBezTo>
                    <a:cubicBezTo>
                      <a:pt x="888" y="259"/>
                      <a:pt x="906" y="310"/>
                      <a:pt x="906" y="372"/>
                    </a:cubicBezTo>
                    <a:close/>
                    <a:moveTo>
                      <a:pt x="464" y="538"/>
                    </a:moveTo>
                    <a:cubicBezTo>
                      <a:pt x="407" y="572"/>
                      <a:pt x="347" y="589"/>
                      <a:pt x="285" y="589"/>
                    </a:cubicBezTo>
                    <a:cubicBezTo>
                      <a:pt x="197" y="589"/>
                      <a:pt x="128" y="561"/>
                      <a:pt x="76" y="506"/>
                    </a:cubicBezTo>
                    <a:cubicBezTo>
                      <a:pt x="25" y="452"/>
                      <a:pt x="0" y="383"/>
                      <a:pt x="0" y="299"/>
                    </a:cubicBezTo>
                    <a:cubicBezTo>
                      <a:pt x="0" y="214"/>
                      <a:pt x="28" y="143"/>
                      <a:pt x="85" y="86"/>
                    </a:cubicBezTo>
                    <a:cubicBezTo>
                      <a:pt x="141" y="28"/>
                      <a:pt x="214" y="0"/>
                      <a:pt x="304" y="0"/>
                    </a:cubicBezTo>
                    <a:cubicBezTo>
                      <a:pt x="363" y="0"/>
                      <a:pt x="412" y="10"/>
                      <a:pt x="452" y="31"/>
                    </a:cubicBezTo>
                    <a:lnTo>
                      <a:pt x="452" y="118"/>
                    </a:lnTo>
                    <a:cubicBezTo>
                      <a:pt x="407" y="91"/>
                      <a:pt x="358" y="77"/>
                      <a:pt x="305" y="77"/>
                    </a:cubicBezTo>
                    <a:cubicBezTo>
                      <a:pt x="242" y="77"/>
                      <a:pt x="191" y="98"/>
                      <a:pt x="153" y="141"/>
                    </a:cubicBezTo>
                    <a:cubicBezTo>
                      <a:pt x="117" y="181"/>
                      <a:pt x="99" y="231"/>
                      <a:pt x="99" y="292"/>
                    </a:cubicBezTo>
                    <a:cubicBezTo>
                      <a:pt x="99" y="355"/>
                      <a:pt x="118" y="407"/>
                      <a:pt x="154" y="447"/>
                    </a:cubicBezTo>
                    <a:cubicBezTo>
                      <a:pt x="190" y="488"/>
                      <a:pt x="238" y="508"/>
                      <a:pt x="299" y="508"/>
                    </a:cubicBezTo>
                    <a:cubicBezTo>
                      <a:pt x="347" y="508"/>
                      <a:pt x="393" y="495"/>
                      <a:pt x="438" y="471"/>
                    </a:cubicBezTo>
                    <a:lnTo>
                      <a:pt x="464" y="538"/>
                    </a:lnTo>
                    <a:close/>
                    <a:moveTo>
                      <a:pt x="1614" y="328"/>
                    </a:moveTo>
                    <a:cubicBezTo>
                      <a:pt x="1614" y="301"/>
                      <a:pt x="1607" y="278"/>
                      <a:pt x="1593" y="259"/>
                    </a:cubicBezTo>
                    <a:cubicBezTo>
                      <a:pt x="1577" y="238"/>
                      <a:pt x="1556" y="228"/>
                      <a:pt x="1529" y="228"/>
                    </a:cubicBezTo>
                    <a:cubicBezTo>
                      <a:pt x="1502" y="228"/>
                      <a:pt x="1481" y="238"/>
                      <a:pt x="1465" y="258"/>
                    </a:cubicBezTo>
                    <a:cubicBezTo>
                      <a:pt x="1450" y="278"/>
                      <a:pt x="1442" y="301"/>
                      <a:pt x="1442" y="328"/>
                    </a:cubicBezTo>
                    <a:lnTo>
                      <a:pt x="1614" y="328"/>
                    </a:lnTo>
                    <a:close/>
                    <a:moveTo>
                      <a:pt x="812" y="373"/>
                    </a:moveTo>
                    <a:cubicBezTo>
                      <a:pt x="812" y="330"/>
                      <a:pt x="802" y="295"/>
                      <a:pt x="783" y="269"/>
                    </a:cubicBezTo>
                    <a:cubicBezTo>
                      <a:pt x="764" y="243"/>
                      <a:pt x="737" y="230"/>
                      <a:pt x="702" y="230"/>
                    </a:cubicBezTo>
                    <a:cubicBezTo>
                      <a:pt x="668" y="230"/>
                      <a:pt x="642" y="243"/>
                      <a:pt x="624" y="269"/>
                    </a:cubicBezTo>
                    <a:cubicBezTo>
                      <a:pt x="605" y="295"/>
                      <a:pt x="596" y="330"/>
                      <a:pt x="596" y="373"/>
                    </a:cubicBezTo>
                    <a:cubicBezTo>
                      <a:pt x="596" y="416"/>
                      <a:pt x="606" y="451"/>
                      <a:pt x="626" y="477"/>
                    </a:cubicBezTo>
                    <a:cubicBezTo>
                      <a:pt x="645" y="504"/>
                      <a:pt x="671" y="517"/>
                      <a:pt x="705" y="517"/>
                    </a:cubicBezTo>
                    <a:cubicBezTo>
                      <a:pt x="738" y="517"/>
                      <a:pt x="765" y="504"/>
                      <a:pt x="784" y="477"/>
                    </a:cubicBezTo>
                    <a:cubicBezTo>
                      <a:pt x="802" y="451"/>
                      <a:pt x="812" y="416"/>
                      <a:pt x="812" y="373"/>
                    </a:cubicBezTo>
                    <a:close/>
                  </a:path>
                </a:pathLst>
              </a:custGeom>
              <a:solidFill>
                <a:srgbClr val="006E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>
                  <a:solidFill>
                    <a:srgbClr val="C2D1D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22"/>
              <p:cNvSpPr>
                <a:spLocks noEditPoints="1"/>
              </p:cNvSpPr>
              <p:nvPr/>
            </p:nvSpPr>
            <p:spPr bwMode="auto">
              <a:xfrm>
                <a:off x="292100" y="573088"/>
                <a:ext cx="1084263" cy="1128713"/>
              </a:xfrm>
              <a:custGeom>
                <a:avLst/>
                <a:gdLst>
                  <a:gd name="T0" fmla="*/ 2739 w 3009"/>
                  <a:gd name="T1" fmla="*/ 192 h 3131"/>
                  <a:gd name="T2" fmla="*/ 2542 w 3009"/>
                  <a:gd name="T3" fmla="*/ 784 h 3131"/>
                  <a:gd name="T4" fmla="*/ 2192 w 3009"/>
                  <a:gd name="T5" fmla="*/ 987 h 3131"/>
                  <a:gd name="T6" fmla="*/ 1728 w 3009"/>
                  <a:gd name="T7" fmla="*/ 1135 h 3131"/>
                  <a:gd name="T8" fmla="*/ 1443 w 3009"/>
                  <a:gd name="T9" fmla="*/ 1665 h 3131"/>
                  <a:gd name="T10" fmla="*/ 1109 w 3009"/>
                  <a:gd name="T11" fmla="*/ 1964 h 3131"/>
                  <a:gd name="T12" fmla="*/ 629 w 3009"/>
                  <a:gd name="T13" fmla="*/ 2088 h 3131"/>
                  <a:gd name="T14" fmla="*/ 362 w 3009"/>
                  <a:gd name="T15" fmla="*/ 2526 h 3131"/>
                  <a:gd name="T16" fmla="*/ 335 w 3009"/>
                  <a:gd name="T17" fmla="*/ 2748 h 3131"/>
                  <a:gd name="T18" fmla="*/ 147 w 3009"/>
                  <a:gd name="T19" fmla="*/ 2915 h 3131"/>
                  <a:gd name="T20" fmla="*/ 136 w 3009"/>
                  <a:gd name="T21" fmla="*/ 2891 h 3131"/>
                  <a:gd name="T22" fmla="*/ 305 w 3009"/>
                  <a:gd name="T23" fmla="*/ 2526 h 3131"/>
                  <a:gd name="T24" fmla="*/ 495 w 3009"/>
                  <a:gd name="T25" fmla="*/ 2090 h 3131"/>
                  <a:gd name="T26" fmla="*/ 872 w 3009"/>
                  <a:gd name="T27" fmla="*/ 1958 h 3131"/>
                  <a:gd name="T28" fmla="*/ 1266 w 3009"/>
                  <a:gd name="T29" fmla="*/ 1801 h 3131"/>
                  <a:gd name="T30" fmla="*/ 1485 w 3009"/>
                  <a:gd name="T31" fmla="*/ 1380 h 3131"/>
                  <a:gd name="T32" fmla="*/ 2206 w 3009"/>
                  <a:gd name="T33" fmla="*/ 923 h 3131"/>
                  <a:gd name="T34" fmla="*/ 2483 w 3009"/>
                  <a:gd name="T35" fmla="*/ 770 h 3131"/>
                  <a:gd name="T36" fmla="*/ 2527 w 3009"/>
                  <a:gd name="T37" fmla="*/ 540 h 3131"/>
                  <a:gd name="T38" fmla="*/ 2996 w 3009"/>
                  <a:gd name="T39" fmla="*/ 0 h 3131"/>
                  <a:gd name="T40" fmla="*/ 3009 w 3009"/>
                  <a:gd name="T41" fmla="*/ 28 h 3131"/>
                  <a:gd name="T42" fmla="*/ 2616 w 3009"/>
                  <a:gd name="T43" fmla="*/ 2071 h 3131"/>
                  <a:gd name="T44" fmla="*/ 1997 w 3009"/>
                  <a:gd name="T45" fmla="*/ 2047 h 3131"/>
                  <a:gd name="T46" fmla="*/ 1522 w 3009"/>
                  <a:gd name="T47" fmla="*/ 2691 h 3131"/>
                  <a:gd name="T48" fmla="*/ 1671 w 3009"/>
                  <a:gd name="T49" fmla="*/ 2290 h 3131"/>
                  <a:gd name="T50" fmla="*/ 2313 w 3009"/>
                  <a:gd name="T51" fmla="*/ 1880 h 3131"/>
                  <a:gd name="T52" fmla="*/ 2642 w 3009"/>
                  <a:gd name="T53" fmla="*/ 2047 h 3131"/>
                  <a:gd name="T54" fmla="*/ 2233 w 3009"/>
                  <a:gd name="T55" fmla="*/ 1157 h 3131"/>
                  <a:gd name="T56" fmla="*/ 2056 w 3009"/>
                  <a:gd name="T57" fmla="*/ 1534 h 3131"/>
                  <a:gd name="T58" fmla="*/ 1625 w 3009"/>
                  <a:gd name="T59" fmla="*/ 1968 h 3131"/>
                  <a:gd name="T60" fmla="*/ 921 w 3009"/>
                  <a:gd name="T61" fmla="*/ 2241 h 3131"/>
                  <a:gd name="T62" fmla="*/ 695 w 3009"/>
                  <a:gd name="T63" fmla="*/ 2697 h 3131"/>
                  <a:gd name="T64" fmla="*/ 305 w 3009"/>
                  <a:gd name="T65" fmla="*/ 3131 h 3131"/>
                  <a:gd name="T66" fmla="*/ 0 w 3009"/>
                  <a:gd name="T67" fmla="*/ 2953 h 3131"/>
                  <a:gd name="T68" fmla="*/ 303 w 3009"/>
                  <a:gd name="T69" fmla="*/ 3081 h 3131"/>
                  <a:gd name="T70" fmla="*/ 552 w 3009"/>
                  <a:gd name="T71" fmla="*/ 2936 h 3131"/>
                  <a:gd name="T72" fmla="*/ 697 w 3009"/>
                  <a:gd name="T73" fmla="*/ 2440 h 3131"/>
                  <a:gd name="T74" fmla="*/ 1252 w 3009"/>
                  <a:gd name="T75" fmla="*/ 2016 h 3131"/>
                  <a:gd name="T76" fmla="*/ 1875 w 3009"/>
                  <a:gd name="T77" fmla="*/ 1723 h 3131"/>
                  <a:gd name="T78" fmla="*/ 2085 w 3009"/>
                  <a:gd name="T79" fmla="*/ 1269 h 3131"/>
                  <a:gd name="T80" fmla="*/ 2440 w 3009"/>
                  <a:gd name="T81" fmla="*/ 1009 h 3131"/>
                  <a:gd name="T82" fmla="*/ 1543 w 3009"/>
                  <a:gd name="T83" fmla="*/ 2272 h 3131"/>
                  <a:gd name="T84" fmla="*/ 1129 w 3009"/>
                  <a:gd name="T85" fmla="*/ 2760 h 3131"/>
                  <a:gd name="T86" fmla="*/ 661 w 3009"/>
                  <a:gd name="T87" fmla="*/ 3041 h 3131"/>
                  <a:gd name="T88" fmla="*/ 769 w 3009"/>
                  <a:gd name="T89" fmla="*/ 3028 h 3131"/>
                  <a:gd name="T90" fmla="*/ 1218 w 3009"/>
                  <a:gd name="T91" fmla="*/ 2453 h 3131"/>
                  <a:gd name="T92" fmla="*/ 1543 w 3009"/>
                  <a:gd name="T93" fmla="*/ 2272 h 3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09" h="3131">
                    <a:moveTo>
                      <a:pt x="3009" y="28"/>
                    </a:moveTo>
                    <a:cubicBezTo>
                      <a:pt x="2894" y="68"/>
                      <a:pt x="2804" y="123"/>
                      <a:pt x="2739" y="192"/>
                    </a:cubicBezTo>
                    <a:cubicBezTo>
                      <a:pt x="2655" y="279"/>
                      <a:pt x="2603" y="410"/>
                      <a:pt x="2582" y="583"/>
                    </a:cubicBezTo>
                    <a:cubicBezTo>
                      <a:pt x="2571" y="677"/>
                      <a:pt x="2557" y="744"/>
                      <a:pt x="2542" y="784"/>
                    </a:cubicBezTo>
                    <a:cubicBezTo>
                      <a:pt x="2521" y="839"/>
                      <a:pt x="2485" y="882"/>
                      <a:pt x="2435" y="912"/>
                    </a:cubicBezTo>
                    <a:cubicBezTo>
                      <a:pt x="2381" y="945"/>
                      <a:pt x="2300" y="970"/>
                      <a:pt x="2192" y="987"/>
                    </a:cubicBezTo>
                    <a:cubicBezTo>
                      <a:pt x="2078" y="1006"/>
                      <a:pt x="1991" y="1023"/>
                      <a:pt x="1933" y="1040"/>
                    </a:cubicBezTo>
                    <a:cubicBezTo>
                      <a:pt x="1850" y="1064"/>
                      <a:pt x="1782" y="1096"/>
                      <a:pt x="1728" y="1135"/>
                    </a:cubicBezTo>
                    <a:cubicBezTo>
                      <a:pt x="1646" y="1196"/>
                      <a:pt x="1585" y="1286"/>
                      <a:pt x="1546" y="1406"/>
                    </a:cubicBezTo>
                    <a:cubicBezTo>
                      <a:pt x="1507" y="1519"/>
                      <a:pt x="1473" y="1606"/>
                      <a:pt x="1443" y="1665"/>
                    </a:cubicBezTo>
                    <a:cubicBezTo>
                      <a:pt x="1407" y="1735"/>
                      <a:pt x="1364" y="1795"/>
                      <a:pt x="1312" y="1847"/>
                    </a:cubicBezTo>
                    <a:cubicBezTo>
                      <a:pt x="1264" y="1895"/>
                      <a:pt x="1196" y="1934"/>
                      <a:pt x="1109" y="1964"/>
                    </a:cubicBezTo>
                    <a:cubicBezTo>
                      <a:pt x="1057" y="1982"/>
                      <a:pt x="975" y="2002"/>
                      <a:pt x="863" y="2025"/>
                    </a:cubicBezTo>
                    <a:cubicBezTo>
                      <a:pt x="756" y="2047"/>
                      <a:pt x="678" y="2067"/>
                      <a:pt x="629" y="2088"/>
                    </a:cubicBezTo>
                    <a:cubicBezTo>
                      <a:pt x="545" y="2121"/>
                      <a:pt x="483" y="2168"/>
                      <a:pt x="440" y="2229"/>
                    </a:cubicBezTo>
                    <a:cubicBezTo>
                      <a:pt x="388" y="2303"/>
                      <a:pt x="362" y="2402"/>
                      <a:pt x="362" y="2526"/>
                    </a:cubicBezTo>
                    <a:lnTo>
                      <a:pt x="362" y="2536"/>
                    </a:lnTo>
                    <a:cubicBezTo>
                      <a:pt x="362" y="2628"/>
                      <a:pt x="353" y="2698"/>
                      <a:pt x="335" y="2748"/>
                    </a:cubicBezTo>
                    <a:cubicBezTo>
                      <a:pt x="304" y="2836"/>
                      <a:pt x="241" y="2892"/>
                      <a:pt x="147" y="2916"/>
                    </a:cubicBezTo>
                    <a:lnTo>
                      <a:pt x="147" y="2915"/>
                    </a:lnTo>
                    <a:cubicBezTo>
                      <a:pt x="147" y="2915"/>
                      <a:pt x="146" y="2913"/>
                      <a:pt x="145" y="2909"/>
                    </a:cubicBezTo>
                    <a:lnTo>
                      <a:pt x="136" y="2891"/>
                    </a:lnTo>
                    <a:cubicBezTo>
                      <a:pt x="252" y="2857"/>
                      <a:pt x="309" y="2754"/>
                      <a:pt x="306" y="2584"/>
                    </a:cubicBezTo>
                    <a:lnTo>
                      <a:pt x="305" y="2526"/>
                    </a:lnTo>
                    <a:cubicBezTo>
                      <a:pt x="305" y="2524"/>
                      <a:pt x="305" y="2516"/>
                      <a:pt x="305" y="2502"/>
                    </a:cubicBezTo>
                    <a:cubicBezTo>
                      <a:pt x="305" y="2318"/>
                      <a:pt x="368" y="2181"/>
                      <a:pt x="495" y="2090"/>
                    </a:cubicBezTo>
                    <a:cubicBezTo>
                      <a:pt x="565" y="2039"/>
                      <a:pt x="669" y="2000"/>
                      <a:pt x="805" y="1971"/>
                    </a:cubicBezTo>
                    <a:lnTo>
                      <a:pt x="872" y="1958"/>
                    </a:lnTo>
                    <a:cubicBezTo>
                      <a:pt x="975" y="1937"/>
                      <a:pt x="1048" y="1919"/>
                      <a:pt x="1091" y="1904"/>
                    </a:cubicBezTo>
                    <a:cubicBezTo>
                      <a:pt x="1163" y="1879"/>
                      <a:pt x="1221" y="1845"/>
                      <a:pt x="1266" y="1801"/>
                    </a:cubicBezTo>
                    <a:cubicBezTo>
                      <a:pt x="1310" y="1758"/>
                      <a:pt x="1349" y="1703"/>
                      <a:pt x="1383" y="1635"/>
                    </a:cubicBezTo>
                    <a:cubicBezTo>
                      <a:pt x="1412" y="1577"/>
                      <a:pt x="1445" y="1492"/>
                      <a:pt x="1485" y="1380"/>
                    </a:cubicBezTo>
                    <a:cubicBezTo>
                      <a:pt x="1538" y="1225"/>
                      <a:pt x="1629" y="1113"/>
                      <a:pt x="1759" y="1043"/>
                    </a:cubicBezTo>
                    <a:cubicBezTo>
                      <a:pt x="1851" y="994"/>
                      <a:pt x="2000" y="954"/>
                      <a:pt x="2206" y="923"/>
                    </a:cubicBezTo>
                    <a:cubicBezTo>
                      <a:pt x="2294" y="909"/>
                      <a:pt x="2359" y="890"/>
                      <a:pt x="2400" y="866"/>
                    </a:cubicBezTo>
                    <a:cubicBezTo>
                      <a:pt x="2439" y="844"/>
                      <a:pt x="2467" y="812"/>
                      <a:pt x="2483" y="770"/>
                    </a:cubicBezTo>
                    <a:cubicBezTo>
                      <a:pt x="2493" y="744"/>
                      <a:pt x="2504" y="693"/>
                      <a:pt x="2515" y="618"/>
                    </a:cubicBezTo>
                    <a:lnTo>
                      <a:pt x="2527" y="540"/>
                    </a:lnTo>
                    <a:cubicBezTo>
                      <a:pt x="2551" y="377"/>
                      <a:pt x="2610" y="250"/>
                      <a:pt x="2704" y="159"/>
                    </a:cubicBezTo>
                    <a:cubicBezTo>
                      <a:pt x="2775" y="91"/>
                      <a:pt x="2872" y="38"/>
                      <a:pt x="2996" y="0"/>
                    </a:cubicBezTo>
                    <a:lnTo>
                      <a:pt x="2996" y="0"/>
                    </a:lnTo>
                    <a:cubicBezTo>
                      <a:pt x="2996" y="1"/>
                      <a:pt x="3000" y="10"/>
                      <a:pt x="3009" y="28"/>
                    </a:cubicBezTo>
                    <a:close/>
                    <a:moveTo>
                      <a:pt x="2642" y="2047"/>
                    </a:moveTo>
                    <a:lnTo>
                      <a:pt x="2616" y="2071"/>
                    </a:lnTo>
                    <a:cubicBezTo>
                      <a:pt x="2545" y="1987"/>
                      <a:pt x="2445" y="1946"/>
                      <a:pt x="2314" y="1946"/>
                    </a:cubicBezTo>
                    <a:cubicBezTo>
                      <a:pt x="2208" y="1947"/>
                      <a:pt x="2102" y="1981"/>
                      <a:pt x="1997" y="2047"/>
                    </a:cubicBezTo>
                    <a:cubicBezTo>
                      <a:pt x="1891" y="2113"/>
                      <a:pt x="1798" y="2205"/>
                      <a:pt x="1718" y="2322"/>
                    </a:cubicBezTo>
                    <a:cubicBezTo>
                      <a:pt x="1629" y="2451"/>
                      <a:pt x="1564" y="2574"/>
                      <a:pt x="1522" y="2691"/>
                    </a:cubicBezTo>
                    <a:lnTo>
                      <a:pt x="1487" y="2680"/>
                    </a:lnTo>
                    <a:cubicBezTo>
                      <a:pt x="1530" y="2538"/>
                      <a:pt x="1592" y="2408"/>
                      <a:pt x="1671" y="2290"/>
                    </a:cubicBezTo>
                    <a:cubicBezTo>
                      <a:pt x="1760" y="2157"/>
                      <a:pt x="1862" y="2055"/>
                      <a:pt x="1977" y="1984"/>
                    </a:cubicBezTo>
                    <a:cubicBezTo>
                      <a:pt x="2087" y="1914"/>
                      <a:pt x="2200" y="1880"/>
                      <a:pt x="2313" y="1880"/>
                    </a:cubicBezTo>
                    <a:cubicBezTo>
                      <a:pt x="2404" y="1880"/>
                      <a:pt x="2483" y="1903"/>
                      <a:pt x="2549" y="1949"/>
                    </a:cubicBezTo>
                    <a:cubicBezTo>
                      <a:pt x="2591" y="1978"/>
                      <a:pt x="2622" y="2011"/>
                      <a:pt x="2642" y="2047"/>
                    </a:cubicBezTo>
                    <a:close/>
                    <a:moveTo>
                      <a:pt x="2446" y="1041"/>
                    </a:moveTo>
                    <a:cubicBezTo>
                      <a:pt x="2355" y="1061"/>
                      <a:pt x="2284" y="1099"/>
                      <a:pt x="2233" y="1157"/>
                    </a:cubicBezTo>
                    <a:cubicBezTo>
                      <a:pt x="2198" y="1198"/>
                      <a:pt x="2167" y="1246"/>
                      <a:pt x="2142" y="1301"/>
                    </a:cubicBezTo>
                    <a:cubicBezTo>
                      <a:pt x="2122" y="1345"/>
                      <a:pt x="2093" y="1423"/>
                      <a:pt x="2056" y="1534"/>
                    </a:cubicBezTo>
                    <a:cubicBezTo>
                      <a:pt x="2020" y="1640"/>
                      <a:pt x="1968" y="1727"/>
                      <a:pt x="1901" y="1795"/>
                    </a:cubicBezTo>
                    <a:cubicBezTo>
                      <a:pt x="1834" y="1863"/>
                      <a:pt x="1742" y="1920"/>
                      <a:pt x="1625" y="1968"/>
                    </a:cubicBezTo>
                    <a:cubicBezTo>
                      <a:pt x="1567" y="1990"/>
                      <a:pt x="1451" y="2025"/>
                      <a:pt x="1277" y="2073"/>
                    </a:cubicBezTo>
                    <a:cubicBezTo>
                      <a:pt x="1127" y="2113"/>
                      <a:pt x="1009" y="2170"/>
                      <a:pt x="921" y="2241"/>
                    </a:cubicBezTo>
                    <a:cubicBezTo>
                      <a:pt x="850" y="2300"/>
                      <a:pt x="796" y="2373"/>
                      <a:pt x="760" y="2460"/>
                    </a:cubicBezTo>
                    <a:cubicBezTo>
                      <a:pt x="739" y="2511"/>
                      <a:pt x="717" y="2590"/>
                      <a:pt x="695" y="2697"/>
                    </a:cubicBezTo>
                    <a:cubicBezTo>
                      <a:pt x="671" y="2820"/>
                      <a:pt x="641" y="2910"/>
                      <a:pt x="605" y="2967"/>
                    </a:cubicBezTo>
                    <a:cubicBezTo>
                      <a:pt x="540" y="3072"/>
                      <a:pt x="440" y="3127"/>
                      <a:pt x="305" y="3131"/>
                    </a:cubicBezTo>
                    <a:cubicBezTo>
                      <a:pt x="254" y="3131"/>
                      <a:pt x="206" y="3122"/>
                      <a:pt x="160" y="3104"/>
                    </a:cubicBezTo>
                    <a:cubicBezTo>
                      <a:pt x="90" y="3074"/>
                      <a:pt x="37" y="3024"/>
                      <a:pt x="0" y="2953"/>
                    </a:cubicBezTo>
                    <a:lnTo>
                      <a:pt x="25" y="2934"/>
                    </a:lnTo>
                    <a:cubicBezTo>
                      <a:pt x="88" y="3035"/>
                      <a:pt x="181" y="3084"/>
                      <a:pt x="303" y="3081"/>
                    </a:cubicBezTo>
                    <a:cubicBezTo>
                      <a:pt x="355" y="3080"/>
                      <a:pt x="403" y="3067"/>
                      <a:pt x="447" y="3041"/>
                    </a:cubicBezTo>
                    <a:cubicBezTo>
                      <a:pt x="491" y="3016"/>
                      <a:pt x="526" y="2981"/>
                      <a:pt x="552" y="2936"/>
                    </a:cubicBezTo>
                    <a:cubicBezTo>
                      <a:pt x="583" y="2887"/>
                      <a:pt x="610" y="2802"/>
                      <a:pt x="632" y="2681"/>
                    </a:cubicBezTo>
                    <a:cubicBezTo>
                      <a:pt x="652" y="2577"/>
                      <a:pt x="673" y="2497"/>
                      <a:pt x="697" y="2440"/>
                    </a:cubicBezTo>
                    <a:cubicBezTo>
                      <a:pt x="736" y="2346"/>
                      <a:pt x="794" y="2266"/>
                      <a:pt x="872" y="2202"/>
                    </a:cubicBezTo>
                    <a:cubicBezTo>
                      <a:pt x="966" y="2122"/>
                      <a:pt x="1092" y="2060"/>
                      <a:pt x="1252" y="2016"/>
                    </a:cubicBezTo>
                    <a:cubicBezTo>
                      <a:pt x="1419" y="1970"/>
                      <a:pt x="1536" y="1934"/>
                      <a:pt x="1602" y="1907"/>
                    </a:cubicBezTo>
                    <a:cubicBezTo>
                      <a:pt x="1722" y="1858"/>
                      <a:pt x="1813" y="1797"/>
                      <a:pt x="1875" y="1723"/>
                    </a:cubicBezTo>
                    <a:cubicBezTo>
                      <a:pt x="1919" y="1672"/>
                      <a:pt x="1955" y="1605"/>
                      <a:pt x="1984" y="1522"/>
                    </a:cubicBezTo>
                    <a:cubicBezTo>
                      <a:pt x="2020" y="1412"/>
                      <a:pt x="2054" y="1328"/>
                      <a:pt x="2085" y="1269"/>
                    </a:cubicBezTo>
                    <a:cubicBezTo>
                      <a:pt x="2115" y="1210"/>
                      <a:pt x="2150" y="1163"/>
                      <a:pt x="2190" y="1126"/>
                    </a:cubicBezTo>
                    <a:cubicBezTo>
                      <a:pt x="2253" y="1068"/>
                      <a:pt x="2336" y="1029"/>
                      <a:pt x="2440" y="1009"/>
                    </a:cubicBezTo>
                    <a:lnTo>
                      <a:pt x="2446" y="1041"/>
                    </a:lnTo>
                    <a:close/>
                    <a:moveTo>
                      <a:pt x="1543" y="2272"/>
                    </a:moveTo>
                    <a:cubicBezTo>
                      <a:pt x="1445" y="2303"/>
                      <a:pt x="1362" y="2363"/>
                      <a:pt x="1294" y="2450"/>
                    </a:cubicBezTo>
                    <a:cubicBezTo>
                      <a:pt x="1237" y="2521"/>
                      <a:pt x="1182" y="2625"/>
                      <a:pt x="1129" y="2760"/>
                    </a:cubicBezTo>
                    <a:cubicBezTo>
                      <a:pt x="1049" y="2965"/>
                      <a:pt x="936" y="3067"/>
                      <a:pt x="790" y="3067"/>
                    </a:cubicBezTo>
                    <a:cubicBezTo>
                      <a:pt x="749" y="3067"/>
                      <a:pt x="706" y="3059"/>
                      <a:pt x="661" y="3041"/>
                    </a:cubicBezTo>
                    <a:lnTo>
                      <a:pt x="670" y="3012"/>
                    </a:lnTo>
                    <a:cubicBezTo>
                      <a:pt x="704" y="3023"/>
                      <a:pt x="737" y="3028"/>
                      <a:pt x="769" y="3028"/>
                    </a:cubicBezTo>
                    <a:cubicBezTo>
                      <a:pt x="899" y="3028"/>
                      <a:pt x="998" y="2933"/>
                      <a:pt x="1067" y="2745"/>
                    </a:cubicBezTo>
                    <a:cubicBezTo>
                      <a:pt x="1111" y="2624"/>
                      <a:pt x="1161" y="2527"/>
                      <a:pt x="1218" y="2453"/>
                    </a:cubicBezTo>
                    <a:cubicBezTo>
                      <a:pt x="1299" y="2349"/>
                      <a:pt x="1403" y="2277"/>
                      <a:pt x="1529" y="2239"/>
                    </a:cubicBezTo>
                    <a:lnTo>
                      <a:pt x="1543" y="2272"/>
                    </a:lnTo>
                    <a:close/>
                  </a:path>
                </a:pathLst>
              </a:custGeom>
              <a:solidFill>
                <a:srgbClr val="006E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>
                  <a:solidFill>
                    <a:srgbClr val="C2D1D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3"/>
              <p:cNvSpPr>
                <a:spLocks noEditPoints="1"/>
              </p:cNvSpPr>
              <p:nvPr/>
            </p:nvSpPr>
            <p:spPr bwMode="auto">
              <a:xfrm>
                <a:off x="1025525" y="1779588"/>
                <a:ext cx="539750" cy="266700"/>
              </a:xfrm>
              <a:custGeom>
                <a:avLst/>
                <a:gdLst>
                  <a:gd name="T0" fmla="*/ 1497 w 1497"/>
                  <a:gd name="T1" fmla="*/ 122 h 741"/>
                  <a:gd name="T2" fmla="*/ 1322 w 1497"/>
                  <a:gd name="T3" fmla="*/ 559 h 741"/>
                  <a:gd name="T4" fmla="*/ 1225 w 1497"/>
                  <a:gd name="T5" fmla="*/ 710 h 741"/>
                  <a:gd name="T6" fmla="*/ 1121 w 1497"/>
                  <a:gd name="T7" fmla="*/ 741 h 741"/>
                  <a:gd name="T8" fmla="*/ 1032 w 1497"/>
                  <a:gd name="T9" fmla="*/ 722 h 741"/>
                  <a:gd name="T10" fmla="*/ 1057 w 1497"/>
                  <a:gd name="T11" fmla="*/ 652 h 741"/>
                  <a:gd name="T12" fmla="*/ 1120 w 1497"/>
                  <a:gd name="T13" fmla="*/ 667 h 741"/>
                  <a:gd name="T14" fmla="*/ 1242 w 1497"/>
                  <a:gd name="T15" fmla="*/ 535 h 741"/>
                  <a:gd name="T16" fmla="*/ 1067 w 1497"/>
                  <a:gd name="T17" fmla="*/ 122 h 741"/>
                  <a:gd name="T18" fmla="*/ 1164 w 1497"/>
                  <a:gd name="T19" fmla="*/ 122 h 741"/>
                  <a:gd name="T20" fmla="*/ 1289 w 1497"/>
                  <a:gd name="T21" fmla="*/ 431 h 741"/>
                  <a:gd name="T22" fmla="*/ 1292 w 1497"/>
                  <a:gd name="T23" fmla="*/ 431 h 741"/>
                  <a:gd name="T24" fmla="*/ 1406 w 1497"/>
                  <a:gd name="T25" fmla="*/ 122 h 741"/>
                  <a:gd name="T26" fmla="*/ 1497 w 1497"/>
                  <a:gd name="T27" fmla="*/ 122 h 741"/>
                  <a:gd name="T28" fmla="*/ 1042 w 1497"/>
                  <a:gd name="T29" fmla="*/ 128 h 741"/>
                  <a:gd name="T30" fmla="*/ 1007 w 1497"/>
                  <a:gd name="T31" fmla="*/ 208 h 741"/>
                  <a:gd name="T32" fmla="*/ 961 w 1497"/>
                  <a:gd name="T33" fmla="*/ 196 h 741"/>
                  <a:gd name="T34" fmla="*/ 879 w 1497"/>
                  <a:gd name="T35" fmla="*/ 237 h 741"/>
                  <a:gd name="T36" fmla="*/ 879 w 1497"/>
                  <a:gd name="T37" fmla="*/ 535 h 741"/>
                  <a:gd name="T38" fmla="*/ 787 w 1497"/>
                  <a:gd name="T39" fmla="*/ 535 h 741"/>
                  <a:gd name="T40" fmla="*/ 787 w 1497"/>
                  <a:gd name="T41" fmla="*/ 122 h 741"/>
                  <a:gd name="T42" fmla="*/ 864 w 1497"/>
                  <a:gd name="T43" fmla="*/ 122 h 741"/>
                  <a:gd name="T44" fmla="*/ 875 w 1497"/>
                  <a:gd name="T45" fmla="*/ 167 h 741"/>
                  <a:gd name="T46" fmla="*/ 990 w 1497"/>
                  <a:gd name="T47" fmla="*/ 112 h 741"/>
                  <a:gd name="T48" fmla="*/ 1042 w 1497"/>
                  <a:gd name="T49" fmla="*/ 128 h 741"/>
                  <a:gd name="T50" fmla="*/ 717 w 1497"/>
                  <a:gd name="T51" fmla="*/ 501 h 741"/>
                  <a:gd name="T52" fmla="*/ 587 w 1497"/>
                  <a:gd name="T53" fmla="*/ 544 h 741"/>
                  <a:gd name="T54" fmla="*/ 490 w 1497"/>
                  <a:gd name="T55" fmla="*/ 450 h 741"/>
                  <a:gd name="T56" fmla="*/ 490 w 1497"/>
                  <a:gd name="T57" fmla="*/ 193 h 741"/>
                  <a:gd name="T58" fmla="*/ 419 w 1497"/>
                  <a:gd name="T59" fmla="*/ 193 h 741"/>
                  <a:gd name="T60" fmla="*/ 419 w 1497"/>
                  <a:gd name="T61" fmla="*/ 122 h 741"/>
                  <a:gd name="T62" fmla="*/ 490 w 1497"/>
                  <a:gd name="T63" fmla="*/ 122 h 741"/>
                  <a:gd name="T64" fmla="*/ 490 w 1497"/>
                  <a:gd name="T65" fmla="*/ 28 h 741"/>
                  <a:gd name="T66" fmla="*/ 582 w 1497"/>
                  <a:gd name="T67" fmla="*/ 0 h 741"/>
                  <a:gd name="T68" fmla="*/ 582 w 1497"/>
                  <a:gd name="T69" fmla="*/ 122 h 741"/>
                  <a:gd name="T70" fmla="*/ 710 w 1497"/>
                  <a:gd name="T71" fmla="*/ 122 h 741"/>
                  <a:gd name="T72" fmla="*/ 681 w 1497"/>
                  <a:gd name="T73" fmla="*/ 193 h 741"/>
                  <a:gd name="T74" fmla="*/ 582 w 1497"/>
                  <a:gd name="T75" fmla="*/ 193 h 741"/>
                  <a:gd name="T76" fmla="*/ 582 w 1497"/>
                  <a:gd name="T77" fmla="*/ 419 h 741"/>
                  <a:gd name="T78" fmla="*/ 622 w 1497"/>
                  <a:gd name="T79" fmla="*/ 466 h 741"/>
                  <a:gd name="T80" fmla="*/ 692 w 1497"/>
                  <a:gd name="T81" fmla="*/ 441 h 741"/>
                  <a:gd name="T82" fmla="*/ 717 w 1497"/>
                  <a:gd name="T83" fmla="*/ 501 h 741"/>
                  <a:gd name="T84" fmla="*/ 360 w 1497"/>
                  <a:gd name="T85" fmla="*/ 535 h 741"/>
                  <a:gd name="T86" fmla="*/ 269 w 1497"/>
                  <a:gd name="T87" fmla="*/ 535 h 741"/>
                  <a:gd name="T88" fmla="*/ 269 w 1497"/>
                  <a:gd name="T89" fmla="*/ 288 h 741"/>
                  <a:gd name="T90" fmla="*/ 205 w 1497"/>
                  <a:gd name="T91" fmla="*/ 193 h 741"/>
                  <a:gd name="T92" fmla="*/ 92 w 1497"/>
                  <a:gd name="T93" fmla="*/ 243 h 741"/>
                  <a:gd name="T94" fmla="*/ 92 w 1497"/>
                  <a:gd name="T95" fmla="*/ 535 h 741"/>
                  <a:gd name="T96" fmla="*/ 0 w 1497"/>
                  <a:gd name="T97" fmla="*/ 535 h 741"/>
                  <a:gd name="T98" fmla="*/ 0 w 1497"/>
                  <a:gd name="T99" fmla="*/ 122 h 741"/>
                  <a:gd name="T100" fmla="*/ 77 w 1497"/>
                  <a:gd name="T101" fmla="*/ 122 h 741"/>
                  <a:gd name="T102" fmla="*/ 87 w 1497"/>
                  <a:gd name="T103" fmla="*/ 168 h 741"/>
                  <a:gd name="T104" fmla="*/ 234 w 1497"/>
                  <a:gd name="T105" fmla="*/ 112 h 741"/>
                  <a:gd name="T106" fmla="*/ 320 w 1497"/>
                  <a:gd name="T107" fmla="*/ 146 h 741"/>
                  <a:gd name="T108" fmla="*/ 360 w 1497"/>
                  <a:gd name="T109" fmla="*/ 260 h 741"/>
                  <a:gd name="T110" fmla="*/ 360 w 1497"/>
                  <a:gd name="T111" fmla="*/ 535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97" h="741">
                    <a:moveTo>
                      <a:pt x="1497" y="122"/>
                    </a:moveTo>
                    <a:lnTo>
                      <a:pt x="1322" y="559"/>
                    </a:lnTo>
                    <a:cubicBezTo>
                      <a:pt x="1294" y="632"/>
                      <a:pt x="1261" y="682"/>
                      <a:pt x="1225" y="710"/>
                    </a:cubicBezTo>
                    <a:cubicBezTo>
                      <a:pt x="1198" y="730"/>
                      <a:pt x="1163" y="741"/>
                      <a:pt x="1121" y="741"/>
                    </a:cubicBezTo>
                    <a:cubicBezTo>
                      <a:pt x="1088" y="741"/>
                      <a:pt x="1058" y="735"/>
                      <a:pt x="1032" y="722"/>
                    </a:cubicBezTo>
                    <a:lnTo>
                      <a:pt x="1057" y="652"/>
                    </a:lnTo>
                    <a:cubicBezTo>
                      <a:pt x="1076" y="662"/>
                      <a:pt x="1097" y="667"/>
                      <a:pt x="1120" y="667"/>
                    </a:cubicBezTo>
                    <a:cubicBezTo>
                      <a:pt x="1171" y="667"/>
                      <a:pt x="1211" y="623"/>
                      <a:pt x="1242" y="535"/>
                    </a:cubicBezTo>
                    <a:lnTo>
                      <a:pt x="1067" y="122"/>
                    </a:lnTo>
                    <a:lnTo>
                      <a:pt x="1164" y="122"/>
                    </a:lnTo>
                    <a:lnTo>
                      <a:pt x="1289" y="431"/>
                    </a:lnTo>
                    <a:lnTo>
                      <a:pt x="1292" y="431"/>
                    </a:lnTo>
                    <a:lnTo>
                      <a:pt x="1406" y="122"/>
                    </a:lnTo>
                    <a:lnTo>
                      <a:pt x="1497" y="122"/>
                    </a:lnTo>
                    <a:close/>
                    <a:moveTo>
                      <a:pt x="1042" y="128"/>
                    </a:moveTo>
                    <a:lnTo>
                      <a:pt x="1007" y="208"/>
                    </a:lnTo>
                    <a:cubicBezTo>
                      <a:pt x="993" y="200"/>
                      <a:pt x="977" y="196"/>
                      <a:pt x="961" y="196"/>
                    </a:cubicBezTo>
                    <a:cubicBezTo>
                      <a:pt x="935" y="196"/>
                      <a:pt x="908" y="210"/>
                      <a:pt x="879" y="237"/>
                    </a:cubicBezTo>
                    <a:lnTo>
                      <a:pt x="879" y="535"/>
                    </a:lnTo>
                    <a:lnTo>
                      <a:pt x="787" y="535"/>
                    </a:lnTo>
                    <a:lnTo>
                      <a:pt x="787" y="122"/>
                    </a:lnTo>
                    <a:lnTo>
                      <a:pt x="864" y="122"/>
                    </a:lnTo>
                    <a:lnTo>
                      <a:pt x="875" y="167"/>
                    </a:lnTo>
                    <a:cubicBezTo>
                      <a:pt x="915" y="130"/>
                      <a:pt x="953" y="112"/>
                      <a:pt x="990" y="112"/>
                    </a:cubicBezTo>
                    <a:cubicBezTo>
                      <a:pt x="1009" y="112"/>
                      <a:pt x="1026" y="117"/>
                      <a:pt x="1042" y="128"/>
                    </a:cubicBezTo>
                    <a:close/>
                    <a:moveTo>
                      <a:pt x="717" y="501"/>
                    </a:moveTo>
                    <a:cubicBezTo>
                      <a:pt x="677" y="530"/>
                      <a:pt x="634" y="544"/>
                      <a:pt x="587" y="544"/>
                    </a:cubicBezTo>
                    <a:cubicBezTo>
                      <a:pt x="523" y="544"/>
                      <a:pt x="490" y="513"/>
                      <a:pt x="490" y="450"/>
                    </a:cubicBezTo>
                    <a:lnTo>
                      <a:pt x="490" y="193"/>
                    </a:lnTo>
                    <a:lnTo>
                      <a:pt x="419" y="193"/>
                    </a:lnTo>
                    <a:lnTo>
                      <a:pt x="419" y="122"/>
                    </a:lnTo>
                    <a:lnTo>
                      <a:pt x="490" y="122"/>
                    </a:lnTo>
                    <a:lnTo>
                      <a:pt x="490" y="28"/>
                    </a:lnTo>
                    <a:lnTo>
                      <a:pt x="582" y="0"/>
                    </a:lnTo>
                    <a:lnTo>
                      <a:pt x="582" y="122"/>
                    </a:lnTo>
                    <a:lnTo>
                      <a:pt x="710" y="122"/>
                    </a:lnTo>
                    <a:lnTo>
                      <a:pt x="681" y="193"/>
                    </a:lnTo>
                    <a:lnTo>
                      <a:pt x="582" y="193"/>
                    </a:lnTo>
                    <a:lnTo>
                      <a:pt x="582" y="419"/>
                    </a:lnTo>
                    <a:cubicBezTo>
                      <a:pt x="582" y="450"/>
                      <a:pt x="595" y="466"/>
                      <a:pt x="622" y="466"/>
                    </a:cubicBezTo>
                    <a:cubicBezTo>
                      <a:pt x="644" y="466"/>
                      <a:pt x="667" y="458"/>
                      <a:pt x="692" y="441"/>
                    </a:cubicBezTo>
                    <a:lnTo>
                      <a:pt x="717" y="501"/>
                    </a:lnTo>
                    <a:close/>
                    <a:moveTo>
                      <a:pt x="360" y="535"/>
                    </a:moveTo>
                    <a:lnTo>
                      <a:pt x="269" y="535"/>
                    </a:lnTo>
                    <a:lnTo>
                      <a:pt x="269" y="288"/>
                    </a:lnTo>
                    <a:cubicBezTo>
                      <a:pt x="269" y="225"/>
                      <a:pt x="247" y="193"/>
                      <a:pt x="205" y="193"/>
                    </a:cubicBezTo>
                    <a:cubicBezTo>
                      <a:pt x="171" y="193"/>
                      <a:pt x="134" y="210"/>
                      <a:pt x="92" y="243"/>
                    </a:cubicBezTo>
                    <a:lnTo>
                      <a:pt x="92" y="535"/>
                    </a:lnTo>
                    <a:lnTo>
                      <a:pt x="0" y="535"/>
                    </a:lnTo>
                    <a:lnTo>
                      <a:pt x="0" y="122"/>
                    </a:lnTo>
                    <a:lnTo>
                      <a:pt x="77" y="122"/>
                    </a:lnTo>
                    <a:lnTo>
                      <a:pt x="87" y="168"/>
                    </a:lnTo>
                    <a:cubicBezTo>
                      <a:pt x="138" y="131"/>
                      <a:pt x="187" y="112"/>
                      <a:pt x="234" y="112"/>
                    </a:cubicBezTo>
                    <a:cubicBezTo>
                      <a:pt x="269" y="112"/>
                      <a:pt x="297" y="123"/>
                      <a:pt x="320" y="146"/>
                    </a:cubicBezTo>
                    <a:cubicBezTo>
                      <a:pt x="347" y="172"/>
                      <a:pt x="360" y="210"/>
                      <a:pt x="360" y="260"/>
                    </a:cubicBezTo>
                    <a:lnTo>
                      <a:pt x="360" y="535"/>
                    </a:lnTo>
                    <a:close/>
                  </a:path>
                </a:pathLst>
              </a:custGeom>
              <a:solidFill>
                <a:srgbClr val="006E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>
                  <a:solidFill>
                    <a:srgbClr val="C2D1D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24"/>
              <p:cNvSpPr>
                <a:spLocks noEditPoints="1"/>
              </p:cNvSpPr>
              <p:nvPr/>
            </p:nvSpPr>
            <p:spPr bwMode="auto">
              <a:xfrm>
                <a:off x="1009650" y="531813"/>
                <a:ext cx="550863" cy="712788"/>
              </a:xfrm>
              <a:custGeom>
                <a:avLst/>
                <a:gdLst>
                  <a:gd name="T0" fmla="*/ 1525 w 1528"/>
                  <a:gd name="T1" fmla="*/ 0 h 1976"/>
                  <a:gd name="T2" fmla="*/ 1525 w 1528"/>
                  <a:gd name="T3" fmla="*/ 42 h 1976"/>
                  <a:gd name="T4" fmla="*/ 1406 w 1528"/>
                  <a:gd name="T5" fmla="*/ 169 h 1976"/>
                  <a:gd name="T6" fmla="*/ 1236 w 1528"/>
                  <a:gd name="T7" fmla="*/ 319 h 1976"/>
                  <a:gd name="T8" fmla="*/ 1154 w 1528"/>
                  <a:gd name="T9" fmla="*/ 586 h 1976"/>
                  <a:gd name="T10" fmla="*/ 1034 w 1528"/>
                  <a:gd name="T11" fmla="*/ 856 h 1976"/>
                  <a:gd name="T12" fmla="*/ 603 w 1528"/>
                  <a:gd name="T13" fmla="*/ 1077 h 1976"/>
                  <a:gd name="T14" fmla="*/ 594 w 1528"/>
                  <a:gd name="T15" fmla="*/ 1047 h 1976"/>
                  <a:gd name="T16" fmla="*/ 981 w 1528"/>
                  <a:gd name="T17" fmla="*/ 834 h 1976"/>
                  <a:gd name="T18" fmla="*/ 1087 w 1528"/>
                  <a:gd name="T19" fmla="*/ 578 h 1976"/>
                  <a:gd name="T20" fmla="*/ 1188 w 1528"/>
                  <a:gd name="T21" fmla="*/ 283 h 1976"/>
                  <a:gd name="T22" fmla="*/ 1392 w 1528"/>
                  <a:gd name="T23" fmla="*/ 126 h 1976"/>
                  <a:gd name="T24" fmla="*/ 1488 w 1528"/>
                  <a:gd name="T25" fmla="*/ 43 h 1976"/>
                  <a:gd name="T26" fmla="*/ 1494 w 1528"/>
                  <a:gd name="T27" fmla="*/ 3 h 1976"/>
                  <a:gd name="T28" fmla="*/ 1525 w 1528"/>
                  <a:gd name="T29" fmla="*/ 0 h 1976"/>
                  <a:gd name="T30" fmla="*/ 916 w 1528"/>
                  <a:gd name="T31" fmla="*/ 1054 h 1976"/>
                  <a:gd name="T32" fmla="*/ 781 w 1528"/>
                  <a:gd name="T33" fmla="*/ 1501 h 1976"/>
                  <a:gd name="T34" fmla="*/ 443 w 1528"/>
                  <a:gd name="T35" fmla="*/ 1725 h 1976"/>
                  <a:gd name="T36" fmla="*/ 200 w 1528"/>
                  <a:gd name="T37" fmla="*/ 1843 h 1976"/>
                  <a:gd name="T38" fmla="*/ 26 w 1528"/>
                  <a:gd name="T39" fmla="*/ 1976 h 1976"/>
                  <a:gd name="T40" fmla="*/ 0 w 1528"/>
                  <a:gd name="T41" fmla="*/ 1952 h 1976"/>
                  <a:gd name="T42" fmla="*/ 191 w 1528"/>
                  <a:gd name="T43" fmla="*/ 1778 h 1976"/>
                  <a:gd name="T44" fmla="*/ 410 w 1528"/>
                  <a:gd name="T45" fmla="*/ 1666 h 1976"/>
                  <a:gd name="T46" fmla="*/ 635 w 1528"/>
                  <a:gd name="T47" fmla="*/ 1547 h 1976"/>
                  <a:gd name="T48" fmla="*/ 810 w 1528"/>
                  <a:gd name="T49" fmla="*/ 1365 h 1976"/>
                  <a:gd name="T50" fmla="*/ 881 w 1528"/>
                  <a:gd name="T51" fmla="*/ 1057 h 1976"/>
                  <a:gd name="T52" fmla="*/ 916 w 1528"/>
                  <a:gd name="T53" fmla="*/ 1054 h 1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28" h="1976">
                    <a:moveTo>
                      <a:pt x="1525" y="0"/>
                    </a:moveTo>
                    <a:cubicBezTo>
                      <a:pt x="1528" y="14"/>
                      <a:pt x="1528" y="28"/>
                      <a:pt x="1525" y="42"/>
                    </a:cubicBezTo>
                    <a:cubicBezTo>
                      <a:pt x="1517" y="86"/>
                      <a:pt x="1477" y="128"/>
                      <a:pt x="1406" y="169"/>
                    </a:cubicBezTo>
                    <a:cubicBezTo>
                      <a:pt x="1328" y="212"/>
                      <a:pt x="1272" y="262"/>
                      <a:pt x="1236" y="319"/>
                    </a:cubicBezTo>
                    <a:cubicBezTo>
                      <a:pt x="1197" y="381"/>
                      <a:pt x="1170" y="470"/>
                      <a:pt x="1154" y="586"/>
                    </a:cubicBezTo>
                    <a:cubicBezTo>
                      <a:pt x="1140" y="695"/>
                      <a:pt x="1100" y="785"/>
                      <a:pt x="1034" y="856"/>
                    </a:cubicBezTo>
                    <a:cubicBezTo>
                      <a:pt x="945" y="953"/>
                      <a:pt x="801" y="1027"/>
                      <a:pt x="603" y="1077"/>
                    </a:cubicBezTo>
                    <a:lnTo>
                      <a:pt x="594" y="1047"/>
                    </a:lnTo>
                    <a:cubicBezTo>
                      <a:pt x="775" y="995"/>
                      <a:pt x="904" y="924"/>
                      <a:pt x="981" y="834"/>
                    </a:cubicBezTo>
                    <a:cubicBezTo>
                      <a:pt x="1035" y="770"/>
                      <a:pt x="1071" y="685"/>
                      <a:pt x="1087" y="578"/>
                    </a:cubicBezTo>
                    <a:cubicBezTo>
                      <a:pt x="1107" y="447"/>
                      <a:pt x="1140" y="349"/>
                      <a:pt x="1188" y="283"/>
                    </a:cubicBezTo>
                    <a:cubicBezTo>
                      <a:pt x="1229" y="225"/>
                      <a:pt x="1297" y="173"/>
                      <a:pt x="1392" y="126"/>
                    </a:cubicBezTo>
                    <a:cubicBezTo>
                      <a:pt x="1446" y="99"/>
                      <a:pt x="1478" y="71"/>
                      <a:pt x="1488" y="43"/>
                    </a:cubicBezTo>
                    <a:cubicBezTo>
                      <a:pt x="1493" y="30"/>
                      <a:pt x="1495" y="16"/>
                      <a:pt x="1494" y="3"/>
                    </a:cubicBezTo>
                    <a:lnTo>
                      <a:pt x="1525" y="0"/>
                    </a:lnTo>
                    <a:close/>
                    <a:moveTo>
                      <a:pt x="916" y="1054"/>
                    </a:moveTo>
                    <a:cubicBezTo>
                      <a:pt x="924" y="1240"/>
                      <a:pt x="879" y="1389"/>
                      <a:pt x="781" y="1501"/>
                    </a:cubicBezTo>
                    <a:cubicBezTo>
                      <a:pt x="713" y="1580"/>
                      <a:pt x="600" y="1655"/>
                      <a:pt x="443" y="1725"/>
                    </a:cubicBezTo>
                    <a:cubicBezTo>
                      <a:pt x="328" y="1777"/>
                      <a:pt x="247" y="1816"/>
                      <a:pt x="200" y="1843"/>
                    </a:cubicBezTo>
                    <a:cubicBezTo>
                      <a:pt x="129" y="1883"/>
                      <a:pt x="71" y="1927"/>
                      <a:pt x="26" y="1976"/>
                    </a:cubicBezTo>
                    <a:lnTo>
                      <a:pt x="0" y="1952"/>
                    </a:lnTo>
                    <a:cubicBezTo>
                      <a:pt x="49" y="1886"/>
                      <a:pt x="113" y="1828"/>
                      <a:pt x="191" y="1778"/>
                    </a:cubicBezTo>
                    <a:cubicBezTo>
                      <a:pt x="236" y="1750"/>
                      <a:pt x="309" y="1712"/>
                      <a:pt x="410" y="1666"/>
                    </a:cubicBezTo>
                    <a:cubicBezTo>
                      <a:pt x="514" y="1617"/>
                      <a:pt x="589" y="1578"/>
                      <a:pt x="635" y="1547"/>
                    </a:cubicBezTo>
                    <a:cubicBezTo>
                      <a:pt x="712" y="1495"/>
                      <a:pt x="771" y="1435"/>
                      <a:pt x="810" y="1365"/>
                    </a:cubicBezTo>
                    <a:cubicBezTo>
                      <a:pt x="857" y="1281"/>
                      <a:pt x="881" y="1178"/>
                      <a:pt x="881" y="1057"/>
                    </a:cubicBezTo>
                    <a:lnTo>
                      <a:pt x="916" y="1054"/>
                    </a:lnTo>
                    <a:close/>
                  </a:path>
                </a:pathLst>
              </a:custGeom>
              <a:solidFill>
                <a:srgbClr val="006E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>
                  <a:solidFill>
                    <a:srgbClr val="C2D1D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25"/>
              <p:cNvSpPr>
                <a:spLocks noEditPoints="1"/>
              </p:cNvSpPr>
              <p:nvPr/>
            </p:nvSpPr>
            <p:spPr bwMode="auto">
              <a:xfrm>
                <a:off x="1643063" y="1760538"/>
                <a:ext cx="873125" cy="290513"/>
              </a:xfrm>
              <a:custGeom>
                <a:avLst/>
                <a:gdLst>
                  <a:gd name="T0" fmla="*/ 2377 w 2424"/>
                  <a:gd name="T1" fmla="*/ 534 h 806"/>
                  <a:gd name="T2" fmla="*/ 2106 w 2424"/>
                  <a:gd name="T3" fmla="*/ 547 h 806"/>
                  <a:gd name="T4" fmla="*/ 2096 w 2424"/>
                  <a:gd name="T5" fmla="*/ 230 h 806"/>
                  <a:gd name="T6" fmla="*/ 2377 w 2424"/>
                  <a:gd name="T7" fmla="*/ 230 h 806"/>
                  <a:gd name="T8" fmla="*/ 2009 w 2424"/>
                  <a:gd name="T9" fmla="*/ 554 h 806"/>
                  <a:gd name="T10" fmla="*/ 1646 w 2424"/>
                  <a:gd name="T11" fmla="*/ 516 h 806"/>
                  <a:gd name="T12" fmla="*/ 1651 w 2424"/>
                  <a:gd name="T13" fmla="*/ 94 h 806"/>
                  <a:gd name="T14" fmla="*/ 2005 w 2424"/>
                  <a:gd name="T15" fmla="*/ 43 h 806"/>
                  <a:gd name="T16" fmla="*/ 1854 w 2424"/>
                  <a:gd name="T17" fmla="*/ 65 h 806"/>
                  <a:gd name="T18" fmla="*/ 1639 w 2424"/>
                  <a:gd name="T19" fmla="*/ 302 h 806"/>
                  <a:gd name="T20" fmla="*/ 1853 w 2424"/>
                  <a:gd name="T21" fmla="*/ 538 h 806"/>
                  <a:gd name="T22" fmla="*/ 2009 w 2424"/>
                  <a:gd name="T23" fmla="*/ 554 h 806"/>
                  <a:gd name="T24" fmla="*/ 1182 w 2424"/>
                  <a:gd name="T25" fmla="*/ 628 h 806"/>
                  <a:gd name="T26" fmla="*/ 917 w 2424"/>
                  <a:gd name="T27" fmla="*/ 790 h 806"/>
                  <a:gd name="T28" fmla="*/ 995 w 2424"/>
                  <a:gd name="T29" fmla="*/ 754 h 806"/>
                  <a:gd name="T30" fmla="*/ 959 w 2424"/>
                  <a:gd name="T31" fmla="*/ 175 h 806"/>
                  <a:gd name="T32" fmla="*/ 1163 w 2424"/>
                  <a:gd name="T33" fmla="*/ 514 h 806"/>
                  <a:gd name="T34" fmla="*/ 1291 w 2424"/>
                  <a:gd name="T35" fmla="*/ 175 h 806"/>
                  <a:gd name="T36" fmla="*/ 605 w 2424"/>
                  <a:gd name="T37" fmla="*/ 44 h 806"/>
                  <a:gd name="T38" fmla="*/ 561 w 2424"/>
                  <a:gd name="T39" fmla="*/ 88 h 806"/>
                  <a:gd name="T40" fmla="*/ 517 w 2424"/>
                  <a:gd name="T41" fmla="*/ 44 h 806"/>
                  <a:gd name="T42" fmla="*/ 561 w 2424"/>
                  <a:gd name="T43" fmla="*/ 0 h 806"/>
                  <a:gd name="T44" fmla="*/ 605 w 2424"/>
                  <a:gd name="T45" fmla="*/ 44 h 806"/>
                  <a:gd name="T46" fmla="*/ 818 w 2424"/>
                  <a:gd name="T47" fmla="*/ 597 h 806"/>
                  <a:gd name="T48" fmla="*/ 730 w 2424"/>
                  <a:gd name="T49" fmla="*/ 229 h 806"/>
                  <a:gd name="T50" fmla="*/ 663 w 2424"/>
                  <a:gd name="T51" fmla="*/ 175 h 806"/>
                  <a:gd name="T52" fmla="*/ 730 w 2424"/>
                  <a:gd name="T53" fmla="*/ 85 h 806"/>
                  <a:gd name="T54" fmla="*/ 794 w 2424"/>
                  <a:gd name="T55" fmla="*/ 175 h 806"/>
                  <a:gd name="T56" fmla="*/ 898 w 2424"/>
                  <a:gd name="T57" fmla="*/ 229 h 806"/>
                  <a:gd name="T58" fmla="*/ 794 w 2424"/>
                  <a:gd name="T59" fmla="*/ 490 h 806"/>
                  <a:gd name="T60" fmla="*/ 907 w 2424"/>
                  <a:gd name="T61" fmla="*/ 511 h 806"/>
                  <a:gd name="T62" fmla="*/ 592 w 2424"/>
                  <a:gd name="T63" fmla="*/ 588 h 806"/>
                  <a:gd name="T64" fmla="*/ 529 w 2424"/>
                  <a:gd name="T65" fmla="*/ 175 h 806"/>
                  <a:gd name="T66" fmla="*/ 592 w 2424"/>
                  <a:gd name="T67" fmla="*/ 588 h 806"/>
                  <a:gd name="T68" fmla="*/ 275 w 2424"/>
                  <a:gd name="T69" fmla="*/ 597 h 806"/>
                  <a:gd name="T70" fmla="*/ 0 w 2424"/>
                  <a:gd name="T71" fmla="*/ 307 h 806"/>
                  <a:gd name="T72" fmla="*/ 285 w 2424"/>
                  <a:gd name="T73" fmla="*/ 8 h 806"/>
                  <a:gd name="T74" fmla="*/ 432 w 2424"/>
                  <a:gd name="T75" fmla="*/ 111 h 806"/>
                  <a:gd name="T76" fmla="*/ 128 w 2424"/>
                  <a:gd name="T77" fmla="*/ 133 h 806"/>
                  <a:gd name="T78" fmla="*/ 125 w 2424"/>
                  <a:gd name="T79" fmla="*/ 473 h 806"/>
                  <a:gd name="T80" fmla="*/ 417 w 2424"/>
                  <a:gd name="T81" fmla="*/ 502 h 806"/>
                  <a:gd name="T82" fmla="*/ 2360 w 2424"/>
                  <a:gd name="T83" fmla="*/ 380 h 806"/>
                  <a:gd name="T84" fmla="*/ 2236 w 2424"/>
                  <a:gd name="T85" fmla="*/ 219 h 806"/>
                  <a:gd name="T86" fmla="*/ 2113 w 2424"/>
                  <a:gd name="T87" fmla="*/ 380 h 806"/>
                  <a:gd name="T88" fmla="*/ 2236 w 2424"/>
                  <a:gd name="T89" fmla="*/ 543 h 806"/>
                  <a:gd name="T90" fmla="*/ 2360 w 2424"/>
                  <a:gd name="T91" fmla="*/ 38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24" h="806">
                    <a:moveTo>
                      <a:pt x="2424" y="381"/>
                    </a:moveTo>
                    <a:cubicBezTo>
                      <a:pt x="2424" y="444"/>
                      <a:pt x="2409" y="495"/>
                      <a:pt x="2377" y="534"/>
                    </a:cubicBezTo>
                    <a:cubicBezTo>
                      <a:pt x="2342" y="577"/>
                      <a:pt x="2295" y="598"/>
                      <a:pt x="2235" y="598"/>
                    </a:cubicBezTo>
                    <a:cubicBezTo>
                      <a:pt x="2182" y="598"/>
                      <a:pt x="2139" y="581"/>
                      <a:pt x="2106" y="547"/>
                    </a:cubicBezTo>
                    <a:cubicBezTo>
                      <a:pt x="2068" y="508"/>
                      <a:pt x="2049" y="452"/>
                      <a:pt x="2049" y="381"/>
                    </a:cubicBezTo>
                    <a:cubicBezTo>
                      <a:pt x="2049" y="321"/>
                      <a:pt x="2064" y="271"/>
                      <a:pt x="2096" y="230"/>
                    </a:cubicBezTo>
                    <a:cubicBezTo>
                      <a:pt x="2130" y="187"/>
                      <a:pt x="2176" y="165"/>
                      <a:pt x="2236" y="165"/>
                    </a:cubicBezTo>
                    <a:cubicBezTo>
                      <a:pt x="2295" y="165"/>
                      <a:pt x="2342" y="187"/>
                      <a:pt x="2377" y="230"/>
                    </a:cubicBezTo>
                    <a:cubicBezTo>
                      <a:pt x="2409" y="270"/>
                      <a:pt x="2424" y="321"/>
                      <a:pt x="2424" y="381"/>
                    </a:cubicBezTo>
                    <a:close/>
                    <a:moveTo>
                      <a:pt x="2009" y="554"/>
                    </a:moveTo>
                    <a:cubicBezTo>
                      <a:pt x="1957" y="583"/>
                      <a:pt x="1903" y="597"/>
                      <a:pt x="1846" y="597"/>
                    </a:cubicBezTo>
                    <a:cubicBezTo>
                      <a:pt x="1763" y="597"/>
                      <a:pt x="1696" y="570"/>
                      <a:pt x="1646" y="516"/>
                    </a:cubicBezTo>
                    <a:cubicBezTo>
                      <a:pt x="1596" y="462"/>
                      <a:pt x="1571" y="392"/>
                      <a:pt x="1571" y="307"/>
                    </a:cubicBezTo>
                    <a:cubicBezTo>
                      <a:pt x="1571" y="223"/>
                      <a:pt x="1598" y="152"/>
                      <a:pt x="1651" y="94"/>
                    </a:cubicBezTo>
                    <a:cubicBezTo>
                      <a:pt x="1705" y="37"/>
                      <a:pt x="1773" y="8"/>
                      <a:pt x="1858" y="8"/>
                    </a:cubicBezTo>
                    <a:cubicBezTo>
                      <a:pt x="1919" y="8"/>
                      <a:pt x="1968" y="19"/>
                      <a:pt x="2005" y="43"/>
                    </a:cubicBezTo>
                    <a:lnTo>
                      <a:pt x="2005" y="111"/>
                    </a:lnTo>
                    <a:cubicBezTo>
                      <a:pt x="1957" y="80"/>
                      <a:pt x="1907" y="65"/>
                      <a:pt x="1854" y="65"/>
                    </a:cubicBezTo>
                    <a:cubicBezTo>
                      <a:pt x="1791" y="65"/>
                      <a:pt x="1739" y="88"/>
                      <a:pt x="1699" y="133"/>
                    </a:cubicBezTo>
                    <a:cubicBezTo>
                      <a:pt x="1659" y="178"/>
                      <a:pt x="1639" y="235"/>
                      <a:pt x="1639" y="302"/>
                    </a:cubicBezTo>
                    <a:cubicBezTo>
                      <a:pt x="1639" y="372"/>
                      <a:pt x="1658" y="429"/>
                      <a:pt x="1696" y="473"/>
                    </a:cubicBezTo>
                    <a:cubicBezTo>
                      <a:pt x="1735" y="517"/>
                      <a:pt x="1787" y="538"/>
                      <a:pt x="1853" y="538"/>
                    </a:cubicBezTo>
                    <a:cubicBezTo>
                      <a:pt x="1899" y="538"/>
                      <a:pt x="1944" y="526"/>
                      <a:pt x="1989" y="502"/>
                    </a:cubicBezTo>
                    <a:lnTo>
                      <a:pt x="2009" y="554"/>
                    </a:lnTo>
                    <a:close/>
                    <a:moveTo>
                      <a:pt x="1354" y="175"/>
                    </a:moveTo>
                    <a:lnTo>
                      <a:pt x="1182" y="628"/>
                    </a:lnTo>
                    <a:cubicBezTo>
                      <a:pt x="1136" y="746"/>
                      <a:pt x="1074" y="806"/>
                      <a:pt x="993" y="806"/>
                    </a:cubicBezTo>
                    <a:cubicBezTo>
                      <a:pt x="965" y="806"/>
                      <a:pt x="940" y="801"/>
                      <a:pt x="917" y="790"/>
                    </a:cubicBezTo>
                    <a:lnTo>
                      <a:pt x="935" y="740"/>
                    </a:lnTo>
                    <a:cubicBezTo>
                      <a:pt x="953" y="750"/>
                      <a:pt x="973" y="754"/>
                      <a:pt x="995" y="754"/>
                    </a:cubicBezTo>
                    <a:cubicBezTo>
                      <a:pt x="1052" y="754"/>
                      <a:pt x="1098" y="700"/>
                      <a:pt x="1131" y="593"/>
                    </a:cubicBezTo>
                    <a:lnTo>
                      <a:pt x="959" y="175"/>
                    </a:lnTo>
                    <a:lnTo>
                      <a:pt x="1027" y="175"/>
                    </a:lnTo>
                    <a:lnTo>
                      <a:pt x="1163" y="514"/>
                    </a:lnTo>
                    <a:lnTo>
                      <a:pt x="1166" y="514"/>
                    </a:lnTo>
                    <a:lnTo>
                      <a:pt x="1291" y="175"/>
                    </a:lnTo>
                    <a:lnTo>
                      <a:pt x="1354" y="175"/>
                    </a:lnTo>
                    <a:close/>
                    <a:moveTo>
                      <a:pt x="605" y="44"/>
                    </a:moveTo>
                    <a:cubicBezTo>
                      <a:pt x="605" y="56"/>
                      <a:pt x="600" y="66"/>
                      <a:pt x="592" y="75"/>
                    </a:cubicBezTo>
                    <a:cubicBezTo>
                      <a:pt x="583" y="84"/>
                      <a:pt x="573" y="88"/>
                      <a:pt x="561" y="88"/>
                    </a:cubicBezTo>
                    <a:cubicBezTo>
                      <a:pt x="549" y="88"/>
                      <a:pt x="538" y="84"/>
                      <a:pt x="530" y="75"/>
                    </a:cubicBezTo>
                    <a:cubicBezTo>
                      <a:pt x="521" y="66"/>
                      <a:pt x="517" y="56"/>
                      <a:pt x="517" y="44"/>
                    </a:cubicBezTo>
                    <a:cubicBezTo>
                      <a:pt x="517" y="32"/>
                      <a:pt x="521" y="22"/>
                      <a:pt x="530" y="13"/>
                    </a:cubicBezTo>
                    <a:cubicBezTo>
                      <a:pt x="538" y="4"/>
                      <a:pt x="549" y="0"/>
                      <a:pt x="561" y="0"/>
                    </a:cubicBezTo>
                    <a:cubicBezTo>
                      <a:pt x="573" y="0"/>
                      <a:pt x="583" y="4"/>
                      <a:pt x="592" y="13"/>
                    </a:cubicBezTo>
                    <a:cubicBezTo>
                      <a:pt x="600" y="22"/>
                      <a:pt x="605" y="32"/>
                      <a:pt x="605" y="44"/>
                    </a:cubicBezTo>
                    <a:close/>
                    <a:moveTo>
                      <a:pt x="928" y="556"/>
                    </a:moveTo>
                    <a:cubicBezTo>
                      <a:pt x="890" y="584"/>
                      <a:pt x="853" y="597"/>
                      <a:pt x="818" y="597"/>
                    </a:cubicBezTo>
                    <a:cubicBezTo>
                      <a:pt x="759" y="597"/>
                      <a:pt x="730" y="568"/>
                      <a:pt x="730" y="509"/>
                    </a:cubicBezTo>
                    <a:lnTo>
                      <a:pt x="730" y="229"/>
                    </a:lnTo>
                    <a:lnTo>
                      <a:pt x="663" y="229"/>
                    </a:lnTo>
                    <a:lnTo>
                      <a:pt x="663" y="175"/>
                    </a:lnTo>
                    <a:lnTo>
                      <a:pt x="730" y="175"/>
                    </a:lnTo>
                    <a:lnTo>
                      <a:pt x="730" y="85"/>
                    </a:lnTo>
                    <a:lnTo>
                      <a:pt x="794" y="62"/>
                    </a:lnTo>
                    <a:lnTo>
                      <a:pt x="794" y="175"/>
                    </a:lnTo>
                    <a:lnTo>
                      <a:pt x="921" y="175"/>
                    </a:lnTo>
                    <a:lnTo>
                      <a:pt x="898" y="229"/>
                    </a:lnTo>
                    <a:lnTo>
                      <a:pt x="794" y="229"/>
                    </a:lnTo>
                    <a:lnTo>
                      <a:pt x="794" y="490"/>
                    </a:lnTo>
                    <a:cubicBezTo>
                      <a:pt x="794" y="524"/>
                      <a:pt x="808" y="541"/>
                      <a:pt x="834" y="541"/>
                    </a:cubicBezTo>
                    <a:cubicBezTo>
                      <a:pt x="858" y="541"/>
                      <a:pt x="882" y="531"/>
                      <a:pt x="907" y="511"/>
                    </a:cubicBezTo>
                    <a:lnTo>
                      <a:pt x="928" y="556"/>
                    </a:lnTo>
                    <a:close/>
                    <a:moveTo>
                      <a:pt x="592" y="588"/>
                    </a:moveTo>
                    <a:lnTo>
                      <a:pt x="529" y="588"/>
                    </a:lnTo>
                    <a:lnTo>
                      <a:pt x="529" y="175"/>
                    </a:lnTo>
                    <a:lnTo>
                      <a:pt x="592" y="175"/>
                    </a:lnTo>
                    <a:lnTo>
                      <a:pt x="592" y="588"/>
                    </a:lnTo>
                    <a:close/>
                    <a:moveTo>
                      <a:pt x="436" y="554"/>
                    </a:moveTo>
                    <a:cubicBezTo>
                      <a:pt x="385" y="583"/>
                      <a:pt x="331" y="597"/>
                      <a:pt x="275" y="597"/>
                    </a:cubicBezTo>
                    <a:cubicBezTo>
                      <a:pt x="192" y="597"/>
                      <a:pt x="125" y="570"/>
                      <a:pt x="75" y="516"/>
                    </a:cubicBezTo>
                    <a:cubicBezTo>
                      <a:pt x="25" y="462"/>
                      <a:pt x="0" y="392"/>
                      <a:pt x="0" y="307"/>
                    </a:cubicBezTo>
                    <a:cubicBezTo>
                      <a:pt x="0" y="223"/>
                      <a:pt x="26" y="152"/>
                      <a:pt x="80" y="94"/>
                    </a:cubicBezTo>
                    <a:cubicBezTo>
                      <a:pt x="133" y="37"/>
                      <a:pt x="202" y="8"/>
                      <a:pt x="285" y="8"/>
                    </a:cubicBezTo>
                    <a:cubicBezTo>
                      <a:pt x="348" y="8"/>
                      <a:pt x="397" y="19"/>
                      <a:pt x="432" y="43"/>
                    </a:cubicBezTo>
                    <a:lnTo>
                      <a:pt x="432" y="111"/>
                    </a:lnTo>
                    <a:cubicBezTo>
                      <a:pt x="385" y="80"/>
                      <a:pt x="336" y="65"/>
                      <a:pt x="283" y="65"/>
                    </a:cubicBezTo>
                    <a:cubicBezTo>
                      <a:pt x="220" y="65"/>
                      <a:pt x="168" y="88"/>
                      <a:pt x="128" y="133"/>
                    </a:cubicBezTo>
                    <a:cubicBezTo>
                      <a:pt x="87" y="178"/>
                      <a:pt x="67" y="235"/>
                      <a:pt x="67" y="302"/>
                    </a:cubicBezTo>
                    <a:cubicBezTo>
                      <a:pt x="67" y="372"/>
                      <a:pt x="87" y="429"/>
                      <a:pt x="125" y="473"/>
                    </a:cubicBezTo>
                    <a:cubicBezTo>
                      <a:pt x="163" y="517"/>
                      <a:pt x="216" y="538"/>
                      <a:pt x="282" y="538"/>
                    </a:cubicBezTo>
                    <a:cubicBezTo>
                      <a:pt x="328" y="538"/>
                      <a:pt x="373" y="526"/>
                      <a:pt x="417" y="502"/>
                    </a:cubicBezTo>
                    <a:lnTo>
                      <a:pt x="436" y="554"/>
                    </a:lnTo>
                    <a:close/>
                    <a:moveTo>
                      <a:pt x="2360" y="380"/>
                    </a:moveTo>
                    <a:cubicBezTo>
                      <a:pt x="2360" y="331"/>
                      <a:pt x="2349" y="291"/>
                      <a:pt x="2327" y="262"/>
                    </a:cubicBezTo>
                    <a:cubicBezTo>
                      <a:pt x="2306" y="233"/>
                      <a:pt x="2275" y="219"/>
                      <a:pt x="2236" y="219"/>
                    </a:cubicBezTo>
                    <a:cubicBezTo>
                      <a:pt x="2198" y="219"/>
                      <a:pt x="2167" y="233"/>
                      <a:pt x="2146" y="262"/>
                    </a:cubicBezTo>
                    <a:cubicBezTo>
                      <a:pt x="2124" y="291"/>
                      <a:pt x="2113" y="331"/>
                      <a:pt x="2113" y="380"/>
                    </a:cubicBezTo>
                    <a:cubicBezTo>
                      <a:pt x="2113" y="429"/>
                      <a:pt x="2124" y="469"/>
                      <a:pt x="2146" y="498"/>
                    </a:cubicBezTo>
                    <a:cubicBezTo>
                      <a:pt x="2168" y="528"/>
                      <a:pt x="2198" y="543"/>
                      <a:pt x="2236" y="543"/>
                    </a:cubicBezTo>
                    <a:cubicBezTo>
                      <a:pt x="2274" y="543"/>
                      <a:pt x="2305" y="528"/>
                      <a:pt x="2327" y="498"/>
                    </a:cubicBezTo>
                    <a:cubicBezTo>
                      <a:pt x="2349" y="469"/>
                      <a:pt x="2360" y="429"/>
                      <a:pt x="2360" y="380"/>
                    </a:cubicBezTo>
                    <a:close/>
                  </a:path>
                </a:pathLst>
              </a:custGeom>
              <a:solidFill>
                <a:srgbClr val="006E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>
                  <a:solidFill>
                    <a:srgbClr val="C2D1D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26"/>
              <p:cNvSpPr>
                <a:spLocks noEditPoints="1"/>
              </p:cNvSpPr>
              <p:nvPr/>
            </p:nvSpPr>
            <p:spPr bwMode="auto">
              <a:xfrm>
                <a:off x="1501775" y="342900"/>
                <a:ext cx="1009650" cy="1208088"/>
              </a:xfrm>
              <a:custGeom>
                <a:avLst/>
                <a:gdLst>
                  <a:gd name="T0" fmla="*/ 750 w 2797"/>
                  <a:gd name="T1" fmla="*/ 538 h 3347"/>
                  <a:gd name="T2" fmla="*/ 678 w 2797"/>
                  <a:gd name="T3" fmla="*/ 658 h 3347"/>
                  <a:gd name="T4" fmla="*/ 461 w 2797"/>
                  <a:gd name="T5" fmla="*/ 643 h 3347"/>
                  <a:gd name="T6" fmla="*/ 764 w 2797"/>
                  <a:gd name="T7" fmla="*/ 495 h 3347"/>
                  <a:gd name="T8" fmla="*/ 2779 w 2797"/>
                  <a:gd name="T9" fmla="*/ 2212 h 3347"/>
                  <a:gd name="T10" fmla="*/ 2549 w 2797"/>
                  <a:gd name="T11" fmla="*/ 2438 h 3347"/>
                  <a:gd name="T12" fmla="*/ 2332 w 2797"/>
                  <a:gd name="T13" fmla="*/ 2449 h 3347"/>
                  <a:gd name="T14" fmla="*/ 2175 w 2797"/>
                  <a:gd name="T15" fmla="*/ 2311 h 3347"/>
                  <a:gd name="T16" fmla="*/ 1410 w 2797"/>
                  <a:gd name="T17" fmla="*/ 2100 h 3347"/>
                  <a:gd name="T18" fmla="*/ 717 w 2797"/>
                  <a:gd name="T19" fmla="*/ 2511 h 3347"/>
                  <a:gd name="T20" fmla="*/ 457 w 2797"/>
                  <a:gd name="T21" fmla="*/ 3347 h 3347"/>
                  <a:gd name="T22" fmla="*/ 29 w 2797"/>
                  <a:gd name="T23" fmla="*/ 2547 h 3347"/>
                  <a:gd name="T24" fmla="*/ 23 w 2797"/>
                  <a:gd name="T25" fmla="*/ 2311 h 3347"/>
                  <a:gd name="T26" fmla="*/ 330 w 2797"/>
                  <a:gd name="T27" fmla="*/ 1797 h 3347"/>
                  <a:gd name="T28" fmla="*/ 75 w 2797"/>
                  <a:gd name="T29" fmla="*/ 1558 h 3347"/>
                  <a:gd name="T30" fmla="*/ 642 w 2797"/>
                  <a:gd name="T31" fmla="*/ 1765 h 3347"/>
                  <a:gd name="T32" fmla="*/ 930 w 2797"/>
                  <a:gd name="T33" fmla="*/ 1628 h 3347"/>
                  <a:gd name="T34" fmla="*/ 899 w 2797"/>
                  <a:gd name="T35" fmla="*/ 1476 h 3347"/>
                  <a:gd name="T36" fmla="*/ 930 w 2797"/>
                  <a:gd name="T37" fmla="*/ 1371 h 3347"/>
                  <a:gd name="T38" fmla="*/ 952 w 2797"/>
                  <a:gd name="T39" fmla="*/ 1272 h 3347"/>
                  <a:gd name="T40" fmla="*/ 938 w 2797"/>
                  <a:gd name="T41" fmla="*/ 1157 h 3347"/>
                  <a:gd name="T42" fmla="*/ 1016 w 2797"/>
                  <a:gd name="T43" fmla="*/ 1091 h 3347"/>
                  <a:gd name="T44" fmla="*/ 1041 w 2797"/>
                  <a:gd name="T45" fmla="*/ 938 h 3347"/>
                  <a:gd name="T46" fmla="*/ 860 w 2797"/>
                  <a:gd name="T47" fmla="*/ 559 h 3347"/>
                  <a:gd name="T48" fmla="*/ 977 w 2797"/>
                  <a:gd name="T49" fmla="*/ 347 h 3347"/>
                  <a:gd name="T50" fmla="*/ 1220 w 2797"/>
                  <a:gd name="T51" fmla="*/ 148 h 3347"/>
                  <a:gd name="T52" fmla="*/ 1448 w 2797"/>
                  <a:gd name="T53" fmla="*/ 1 h 3347"/>
                  <a:gd name="T54" fmla="*/ 1323 w 2797"/>
                  <a:gd name="T55" fmla="*/ 393 h 3347"/>
                  <a:gd name="T56" fmla="*/ 1578 w 2797"/>
                  <a:gd name="T57" fmla="*/ 226 h 3347"/>
                  <a:gd name="T58" fmla="*/ 1471 w 2797"/>
                  <a:gd name="T59" fmla="*/ 490 h 3347"/>
                  <a:gd name="T60" fmla="*/ 1685 w 2797"/>
                  <a:gd name="T61" fmla="*/ 730 h 3347"/>
                  <a:gd name="T62" fmla="*/ 2311 w 2797"/>
                  <a:gd name="T63" fmla="*/ 1391 h 3347"/>
                  <a:gd name="T64" fmla="*/ 2685 w 2797"/>
                  <a:gd name="T65" fmla="*/ 1771 h 3347"/>
                  <a:gd name="T66" fmla="*/ 2791 w 2797"/>
                  <a:gd name="T67" fmla="*/ 2139 h 3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97" h="3347">
                    <a:moveTo>
                      <a:pt x="764" y="495"/>
                    </a:moveTo>
                    <a:lnTo>
                      <a:pt x="750" y="538"/>
                    </a:lnTo>
                    <a:lnTo>
                      <a:pt x="706" y="554"/>
                    </a:lnTo>
                    <a:lnTo>
                      <a:pt x="678" y="658"/>
                    </a:lnTo>
                    <a:cubicBezTo>
                      <a:pt x="662" y="670"/>
                      <a:pt x="641" y="673"/>
                      <a:pt x="613" y="669"/>
                    </a:cubicBezTo>
                    <a:lnTo>
                      <a:pt x="461" y="643"/>
                    </a:lnTo>
                    <a:lnTo>
                      <a:pt x="446" y="603"/>
                    </a:lnTo>
                    <a:lnTo>
                      <a:pt x="764" y="495"/>
                    </a:lnTo>
                    <a:close/>
                    <a:moveTo>
                      <a:pt x="2791" y="2139"/>
                    </a:moveTo>
                    <a:cubicBezTo>
                      <a:pt x="2789" y="2160"/>
                      <a:pt x="2785" y="2184"/>
                      <a:pt x="2779" y="2212"/>
                    </a:cubicBezTo>
                    <a:cubicBezTo>
                      <a:pt x="2759" y="2299"/>
                      <a:pt x="2724" y="2359"/>
                      <a:pt x="2672" y="2392"/>
                    </a:cubicBezTo>
                    <a:cubicBezTo>
                      <a:pt x="2642" y="2410"/>
                      <a:pt x="2602" y="2425"/>
                      <a:pt x="2549" y="2438"/>
                    </a:cubicBezTo>
                    <a:cubicBezTo>
                      <a:pt x="2497" y="2452"/>
                      <a:pt x="2448" y="2458"/>
                      <a:pt x="2403" y="2458"/>
                    </a:cubicBezTo>
                    <a:cubicBezTo>
                      <a:pt x="2375" y="2458"/>
                      <a:pt x="2351" y="2455"/>
                      <a:pt x="2332" y="2449"/>
                    </a:cubicBezTo>
                    <a:cubicBezTo>
                      <a:pt x="2303" y="2440"/>
                      <a:pt x="2276" y="2418"/>
                      <a:pt x="2251" y="2382"/>
                    </a:cubicBezTo>
                    <a:cubicBezTo>
                      <a:pt x="2229" y="2352"/>
                      <a:pt x="2204" y="2328"/>
                      <a:pt x="2175" y="2311"/>
                    </a:cubicBezTo>
                    <a:cubicBezTo>
                      <a:pt x="2000" y="2206"/>
                      <a:pt x="1796" y="2128"/>
                      <a:pt x="1561" y="2077"/>
                    </a:cubicBezTo>
                    <a:cubicBezTo>
                      <a:pt x="1520" y="2092"/>
                      <a:pt x="1470" y="2100"/>
                      <a:pt x="1410" y="2100"/>
                    </a:cubicBezTo>
                    <a:cubicBezTo>
                      <a:pt x="1282" y="2100"/>
                      <a:pt x="1140" y="2065"/>
                      <a:pt x="985" y="1995"/>
                    </a:cubicBezTo>
                    <a:cubicBezTo>
                      <a:pt x="888" y="2103"/>
                      <a:pt x="799" y="2275"/>
                      <a:pt x="717" y="2511"/>
                    </a:cubicBezTo>
                    <a:cubicBezTo>
                      <a:pt x="699" y="2564"/>
                      <a:pt x="660" y="2693"/>
                      <a:pt x="600" y="2899"/>
                    </a:cubicBezTo>
                    <a:cubicBezTo>
                      <a:pt x="548" y="3085"/>
                      <a:pt x="500" y="3234"/>
                      <a:pt x="457" y="3347"/>
                    </a:cubicBezTo>
                    <a:cubicBezTo>
                      <a:pt x="406" y="3156"/>
                      <a:pt x="292" y="2934"/>
                      <a:pt x="117" y="2681"/>
                    </a:cubicBezTo>
                    <a:cubicBezTo>
                      <a:pt x="70" y="2613"/>
                      <a:pt x="40" y="2568"/>
                      <a:pt x="29" y="2547"/>
                    </a:cubicBezTo>
                    <a:cubicBezTo>
                      <a:pt x="10" y="2510"/>
                      <a:pt x="0" y="2473"/>
                      <a:pt x="0" y="2438"/>
                    </a:cubicBezTo>
                    <a:cubicBezTo>
                      <a:pt x="0" y="2405"/>
                      <a:pt x="8" y="2363"/>
                      <a:pt x="23" y="2311"/>
                    </a:cubicBezTo>
                    <a:cubicBezTo>
                      <a:pt x="50" y="2226"/>
                      <a:pt x="92" y="2136"/>
                      <a:pt x="149" y="2039"/>
                    </a:cubicBezTo>
                    <a:cubicBezTo>
                      <a:pt x="206" y="1943"/>
                      <a:pt x="267" y="1862"/>
                      <a:pt x="330" y="1797"/>
                    </a:cubicBezTo>
                    <a:cubicBezTo>
                      <a:pt x="227" y="1744"/>
                      <a:pt x="137" y="1673"/>
                      <a:pt x="62" y="1584"/>
                    </a:cubicBezTo>
                    <a:lnTo>
                      <a:pt x="75" y="1558"/>
                    </a:lnTo>
                    <a:cubicBezTo>
                      <a:pt x="176" y="1652"/>
                      <a:pt x="296" y="1713"/>
                      <a:pt x="434" y="1742"/>
                    </a:cubicBezTo>
                    <a:cubicBezTo>
                      <a:pt x="506" y="1757"/>
                      <a:pt x="575" y="1765"/>
                      <a:pt x="642" y="1765"/>
                    </a:cubicBezTo>
                    <a:cubicBezTo>
                      <a:pt x="711" y="1765"/>
                      <a:pt x="769" y="1757"/>
                      <a:pt x="818" y="1742"/>
                    </a:cubicBezTo>
                    <a:cubicBezTo>
                      <a:pt x="893" y="1719"/>
                      <a:pt x="930" y="1681"/>
                      <a:pt x="930" y="1628"/>
                    </a:cubicBezTo>
                    <a:cubicBezTo>
                      <a:pt x="930" y="1608"/>
                      <a:pt x="925" y="1584"/>
                      <a:pt x="916" y="1557"/>
                    </a:cubicBezTo>
                    <a:cubicBezTo>
                      <a:pt x="905" y="1521"/>
                      <a:pt x="899" y="1494"/>
                      <a:pt x="899" y="1476"/>
                    </a:cubicBezTo>
                    <a:cubicBezTo>
                      <a:pt x="899" y="1453"/>
                      <a:pt x="906" y="1429"/>
                      <a:pt x="920" y="1406"/>
                    </a:cubicBezTo>
                    <a:cubicBezTo>
                      <a:pt x="927" y="1394"/>
                      <a:pt x="930" y="1382"/>
                      <a:pt x="930" y="1371"/>
                    </a:cubicBezTo>
                    <a:cubicBezTo>
                      <a:pt x="930" y="1342"/>
                      <a:pt x="913" y="1321"/>
                      <a:pt x="878" y="1309"/>
                    </a:cubicBezTo>
                    <a:cubicBezTo>
                      <a:pt x="916" y="1300"/>
                      <a:pt x="940" y="1287"/>
                      <a:pt x="952" y="1272"/>
                    </a:cubicBezTo>
                    <a:cubicBezTo>
                      <a:pt x="959" y="1264"/>
                      <a:pt x="959" y="1253"/>
                      <a:pt x="954" y="1239"/>
                    </a:cubicBezTo>
                    <a:cubicBezTo>
                      <a:pt x="943" y="1209"/>
                      <a:pt x="938" y="1181"/>
                      <a:pt x="938" y="1157"/>
                    </a:cubicBezTo>
                    <a:cubicBezTo>
                      <a:pt x="938" y="1135"/>
                      <a:pt x="946" y="1120"/>
                      <a:pt x="962" y="1109"/>
                    </a:cubicBezTo>
                    <a:cubicBezTo>
                      <a:pt x="971" y="1102"/>
                      <a:pt x="989" y="1096"/>
                      <a:pt x="1016" y="1091"/>
                    </a:cubicBezTo>
                    <a:cubicBezTo>
                      <a:pt x="1049" y="1083"/>
                      <a:pt x="1068" y="1065"/>
                      <a:pt x="1072" y="1037"/>
                    </a:cubicBezTo>
                    <a:cubicBezTo>
                      <a:pt x="1075" y="1013"/>
                      <a:pt x="1065" y="980"/>
                      <a:pt x="1041" y="938"/>
                    </a:cubicBezTo>
                    <a:cubicBezTo>
                      <a:pt x="1010" y="884"/>
                      <a:pt x="976" y="818"/>
                      <a:pt x="938" y="740"/>
                    </a:cubicBezTo>
                    <a:cubicBezTo>
                      <a:pt x="901" y="662"/>
                      <a:pt x="875" y="601"/>
                      <a:pt x="860" y="559"/>
                    </a:cubicBezTo>
                    <a:cubicBezTo>
                      <a:pt x="851" y="532"/>
                      <a:pt x="846" y="509"/>
                      <a:pt x="846" y="488"/>
                    </a:cubicBezTo>
                    <a:cubicBezTo>
                      <a:pt x="846" y="428"/>
                      <a:pt x="890" y="381"/>
                      <a:pt x="977" y="347"/>
                    </a:cubicBezTo>
                    <a:cubicBezTo>
                      <a:pt x="1005" y="337"/>
                      <a:pt x="1038" y="326"/>
                      <a:pt x="1074" y="315"/>
                    </a:cubicBezTo>
                    <a:cubicBezTo>
                      <a:pt x="1117" y="260"/>
                      <a:pt x="1166" y="204"/>
                      <a:pt x="1220" y="148"/>
                    </a:cubicBezTo>
                    <a:cubicBezTo>
                      <a:pt x="1292" y="75"/>
                      <a:pt x="1350" y="29"/>
                      <a:pt x="1393" y="11"/>
                    </a:cubicBezTo>
                    <a:cubicBezTo>
                      <a:pt x="1409" y="3"/>
                      <a:pt x="1428" y="0"/>
                      <a:pt x="1448" y="1"/>
                    </a:cubicBezTo>
                    <a:cubicBezTo>
                      <a:pt x="1463" y="2"/>
                      <a:pt x="1468" y="10"/>
                      <a:pt x="1462" y="24"/>
                    </a:cubicBezTo>
                    <a:cubicBezTo>
                      <a:pt x="1395" y="183"/>
                      <a:pt x="1348" y="306"/>
                      <a:pt x="1323" y="393"/>
                    </a:cubicBezTo>
                    <a:cubicBezTo>
                      <a:pt x="1380" y="335"/>
                      <a:pt x="1440" y="286"/>
                      <a:pt x="1502" y="248"/>
                    </a:cubicBezTo>
                    <a:cubicBezTo>
                      <a:pt x="1528" y="232"/>
                      <a:pt x="1553" y="225"/>
                      <a:pt x="1578" y="226"/>
                    </a:cubicBezTo>
                    <a:cubicBezTo>
                      <a:pt x="1596" y="227"/>
                      <a:pt x="1602" y="233"/>
                      <a:pt x="1595" y="245"/>
                    </a:cubicBezTo>
                    <a:cubicBezTo>
                      <a:pt x="1547" y="327"/>
                      <a:pt x="1505" y="408"/>
                      <a:pt x="1471" y="490"/>
                    </a:cubicBezTo>
                    <a:cubicBezTo>
                      <a:pt x="1505" y="518"/>
                      <a:pt x="1550" y="567"/>
                      <a:pt x="1607" y="637"/>
                    </a:cubicBezTo>
                    <a:lnTo>
                      <a:pt x="1685" y="730"/>
                    </a:lnTo>
                    <a:cubicBezTo>
                      <a:pt x="1772" y="831"/>
                      <a:pt x="1867" y="934"/>
                      <a:pt x="1968" y="1037"/>
                    </a:cubicBezTo>
                    <a:cubicBezTo>
                      <a:pt x="2059" y="1132"/>
                      <a:pt x="2173" y="1250"/>
                      <a:pt x="2311" y="1391"/>
                    </a:cubicBezTo>
                    <a:lnTo>
                      <a:pt x="2629" y="1706"/>
                    </a:lnTo>
                    <a:cubicBezTo>
                      <a:pt x="2645" y="1724"/>
                      <a:pt x="2664" y="1745"/>
                      <a:pt x="2685" y="1771"/>
                    </a:cubicBezTo>
                    <a:cubicBezTo>
                      <a:pt x="2743" y="1841"/>
                      <a:pt x="2777" y="1915"/>
                      <a:pt x="2789" y="1992"/>
                    </a:cubicBezTo>
                    <a:cubicBezTo>
                      <a:pt x="2796" y="2032"/>
                      <a:pt x="2797" y="2081"/>
                      <a:pt x="2791" y="2139"/>
                    </a:cubicBezTo>
                    <a:close/>
                  </a:path>
                </a:pathLst>
              </a:custGeom>
              <a:solidFill>
                <a:srgbClr val="006E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>
                  <a:solidFill>
                    <a:srgbClr val="C2D1D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7"/>
              <p:cNvSpPr>
                <a:spLocks noEditPoints="1"/>
              </p:cNvSpPr>
              <p:nvPr/>
            </p:nvSpPr>
            <p:spPr bwMode="auto">
              <a:xfrm>
                <a:off x="2546350" y="1747838"/>
                <a:ext cx="554038" cy="227013"/>
              </a:xfrm>
              <a:custGeom>
                <a:avLst/>
                <a:gdLst>
                  <a:gd name="T0" fmla="*/ 1301 w 1538"/>
                  <a:gd name="T1" fmla="*/ 106 h 629"/>
                  <a:gd name="T2" fmla="*/ 1238 w 1538"/>
                  <a:gd name="T3" fmla="*/ 106 h 629"/>
                  <a:gd name="T4" fmla="*/ 1238 w 1538"/>
                  <a:gd name="T5" fmla="*/ 44 h 629"/>
                  <a:gd name="T6" fmla="*/ 1301 w 1538"/>
                  <a:gd name="T7" fmla="*/ 44 h 629"/>
                  <a:gd name="T8" fmla="*/ 1538 w 1538"/>
                  <a:gd name="T9" fmla="*/ 615 h 629"/>
                  <a:gd name="T10" fmla="*/ 1410 w 1538"/>
                  <a:gd name="T11" fmla="*/ 552 h 629"/>
                  <a:gd name="T12" fmla="*/ 1475 w 1538"/>
                  <a:gd name="T13" fmla="*/ 0 h 629"/>
                  <a:gd name="T14" fmla="*/ 1479 w 1538"/>
                  <a:gd name="T15" fmla="*/ 558 h 629"/>
                  <a:gd name="T16" fmla="*/ 1530 w 1538"/>
                  <a:gd name="T17" fmla="*/ 568 h 629"/>
                  <a:gd name="T18" fmla="*/ 1302 w 1538"/>
                  <a:gd name="T19" fmla="*/ 619 h 629"/>
                  <a:gd name="T20" fmla="*/ 1238 w 1538"/>
                  <a:gd name="T21" fmla="*/ 206 h 629"/>
                  <a:gd name="T22" fmla="*/ 1302 w 1538"/>
                  <a:gd name="T23" fmla="*/ 619 h 629"/>
                  <a:gd name="T24" fmla="*/ 1028 w 1538"/>
                  <a:gd name="T25" fmla="*/ 629 h 629"/>
                  <a:gd name="T26" fmla="*/ 836 w 1538"/>
                  <a:gd name="T27" fmla="*/ 418 h 629"/>
                  <a:gd name="T28" fmla="*/ 1040 w 1538"/>
                  <a:gd name="T29" fmla="*/ 196 h 629"/>
                  <a:gd name="T30" fmla="*/ 1145 w 1538"/>
                  <a:gd name="T31" fmla="*/ 283 h 629"/>
                  <a:gd name="T32" fmla="*/ 937 w 1538"/>
                  <a:gd name="T33" fmla="*/ 297 h 629"/>
                  <a:gd name="T34" fmla="*/ 937 w 1538"/>
                  <a:gd name="T35" fmla="*/ 529 h 629"/>
                  <a:gd name="T36" fmla="*/ 1138 w 1538"/>
                  <a:gd name="T37" fmla="*/ 543 h 629"/>
                  <a:gd name="T38" fmla="*/ 756 w 1538"/>
                  <a:gd name="T39" fmla="*/ 619 h 629"/>
                  <a:gd name="T40" fmla="*/ 692 w 1538"/>
                  <a:gd name="T41" fmla="*/ 365 h 629"/>
                  <a:gd name="T42" fmla="*/ 491 w 1538"/>
                  <a:gd name="T43" fmla="*/ 321 h 629"/>
                  <a:gd name="T44" fmla="*/ 428 w 1538"/>
                  <a:gd name="T45" fmla="*/ 619 h 629"/>
                  <a:gd name="T46" fmla="*/ 480 w 1538"/>
                  <a:gd name="T47" fmla="*/ 206 h 629"/>
                  <a:gd name="T48" fmla="*/ 637 w 1538"/>
                  <a:gd name="T49" fmla="*/ 196 h 629"/>
                  <a:gd name="T50" fmla="*/ 756 w 1538"/>
                  <a:gd name="T51" fmla="*/ 341 h 629"/>
                  <a:gd name="T52" fmla="*/ 328 w 1538"/>
                  <a:gd name="T53" fmla="*/ 619 h 629"/>
                  <a:gd name="T54" fmla="*/ 260 w 1538"/>
                  <a:gd name="T55" fmla="*/ 576 h 629"/>
                  <a:gd name="T56" fmla="*/ 0 w 1538"/>
                  <a:gd name="T57" fmla="*/ 484 h 629"/>
                  <a:gd name="T58" fmla="*/ 65 w 1538"/>
                  <a:gd name="T59" fmla="*/ 206 h 629"/>
                  <a:gd name="T60" fmla="*/ 145 w 1538"/>
                  <a:gd name="T61" fmla="*/ 573 h 629"/>
                  <a:gd name="T62" fmla="*/ 255 w 1538"/>
                  <a:gd name="T63" fmla="*/ 206 h 629"/>
                  <a:gd name="T64" fmla="*/ 319 w 1538"/>
                  <a:gd name="T65" fmla="*/ 481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38" h="629">
                    <a:moveTo>
                      <a:pt x="1314" y="75"/>
                    </a:moveTo>
                    <a:cubicBezTo>
                      <a:pt x="1314" y="87"/>
                      <a:pt x="1310" y="97"/>
                      <a:pt x="1301" y="106"/>
                    </a:cubicBezTo>
                    <a:cubicBezTo>
                      <a:pt x="1292" y="115"/>
                      <a:pt x="1281" y="119"/>
                      <a:pt x="1269" y="119"/>
                    </a:cubicBezTo>
                    <a:cubicBezTo>
                      <a:pt x="1257" y="119"/>
                      <a:pt x="1247" y="115"/>
                      <a:pt x="1238" y="106"/>
                    </a:cubicBezTo>
                    <a:cubicBezTo>
                      <a:pt x="1229" y="97"/>
                      <a:pt x="1225" y="87"/>
                      <a:pt x="1225" y="75"/>
                    </a:cubicBezTo>
                    <a:cubicBezTo>
                      <a:pt x="1225" y="63"/>
                      <a:pt x="1229" y="53"/>
                      <a:pt x="1238" y="44"/>
                    </a:cubicBezTo>
                    <a:cubicBezTo>
                      <a:pt x="1247" y="35"/>
                      <a:pt x="1257" y="31"/>
                      <a:pt x="1269" y="31"/>
                    </a:cubicBezTo>
                    <a:cubicBezTo>
                      <a:pt x="1281" y="31"/>
                      <a:pt x="1292" y="35"/>
                      <a:pt x="1301" y="44"/>
                    </a:cubicBezTo>
                    <a:cubicBezTo>
                      <a:pt x="1310" y="53"/>
                      <a:pt x="1314" y="63"/>
                      <a:pt x="1314" y="75"/>
                    </a:cubicBezTo>
                    <a:close/>
                    <a:moveTo>
                      <a:pt x="1538" y="615"/>
                    </a:moveTo>
                    <a:cubicBezTo>
                      <a:pt x="1519" y="624"/>
                      <a:pt x="1501" y="628"/>
                      <a:pt x="1483" y="628"/>
                    </a:cubicBezTo>
                    <a:cubicBezTo>
                      <a:pt x="1434" y="628"/>
                      <a:pt x="1410" y="603"/>
                      <a:pt x="1410" y="552"/>
                    </a:cubicBezTo>
                    <a:lnTo>
                      <a:pt x="1410" y="0"/>
                    </a:lnTo>
                    <a:lnTo>
                      <a:pt x="1475" y="0"/>
                    </a:lnTo>
                    <a:lnTo>
                      <a:pt x="1475" y="523"/>
                    </a:lnTo>
                    <a:cubicBezTo>
                      <a:pt x="1475" y="540"/>
                      <a:pt x="1476" y="552"/>
                      <a:pt x="1479" y="558"/>
                    </a:cubicBezTo>
                    <a:cubicBezTo>
                      <a:pt x="1484" y="566"/>
                      <a:pt x="1494" y="571"/>
                      <a:pt x="1509" y="571"/>
                    </a:cubicBezTo>
                    <a:cubicBezTo>
                      <a:pt x="1516" y="571"/>
                      <a:pt x="1523" y="570"/>
                      <a:pt x="1530" y="568"/>
                    </a:cubicBezTo>
                    <a:lnTo>
                      <a:pt x="1538" y="615"/>
                    </a:lnTo>
                    <a:close/>
                    <a:moveTo>
                      <a:pt x="1302" y="619"/>
                    </a:moveTo>
                    <a:lnTo>
                      <a:pt x="1238" y="619"/>
                    </a:lnTo>
                    <a:lnTo>
                      <a:pt x="1238" y="206"/>
                    </a:lnTo>
                    <a:lnTo>
                      <a:pt x="1302" y="206"/>
                    </a:lnTo>
                    <a:lnTo>
                      <a:pt x="1302" y="619"/>
                    </a:lnTo>
                    <a:close/>
                    <a:moveTo>
                      <a:pt x="1159" y="589"/>
                    </a:moveTo>
                    <a:cubicBezTo>
                      <a:pt x="1118" y="616"/>
                      <a:pt x="1074" y="629"/>
                      <a:pt x="1028" y="629"/>
                    </a:cubicBezTo>
                    <a:cubicBezTo>
                      <a:pt x="967" y="629"/>
                      <a:pt x="919" y="608"/>
                      <a:pt x="884" y="566"/>
                    </a:cubicBezTo>
                    <a:cubicBezTo>
                      <a:pt x="852" y="527"/>
                      <a:pt x="836" y="478"/>
                      <a:pt x="836" y="418"/>
                    </a:cubicBezTo>
                    <a:cubicBezTo>
                      <a:pt x="836" y="356"/>
                      <a:pt x="852" y="305"/>
                      <a:pt x="885" y="265"/>
                    </a:cubicBezTo>
                    <a:cubicBezTo>
                      <a:pt x="923" y="219"/>
                      <a:pt x="975" y="196"/>
                      <a:pt x="1040" y="196"/>
                    </a:cubicBezTo>
                    <a:cubicBezTo>
                      <a:pt x="1078" y="196"/>
                      <a:pt x="1113" y="205"/>
                      <a:pt x="1145" y="223"/>
                    </a:cubicBezTo>
                    <a:lnTo>
                      <a:pt x="1145" y="283"/>
                    </a:lnTo>
                    <a:cubicBezTo>
                      <a:pt x="1113" y="262"/>
                      <a:pt x="1077" y="252"/>
                      <a:pt x="1037" y="252"/>
                    </a:cubicBezTo>
                    <a:cubicBezTo>
                      <a:pt x="994" y="252"/>
                      <a:pt x="961" y="267"/>
                      <a:pt x="937" y="297"/>
                    </a:cubicBezTo>
                    <a:cubicBezTo>
                      <a:pt x="912" y="327"/>
                      <a:pt x="900" y="367"/>
                      <a:pt x="900" y="415"/>
                    </a:cubicBezTo>
                    <a:cubicBezTo>
                      <a:pt x="900" y="461"/>
                      <a:pt x="912" y="500"/>
                      <a:pt x="937" y="529"/>
                    </a:cubicBezTo>
                    <a:cubicBezTo>
                      <a:pt x="961" y="559"/>
                      <a:pt x="994" y="574"/>
                      <a:pt x="1036" y="574"/>
                    </a:cubicBezTo>
                    <a:cubicBezTo>
                      <a:pt x="1072" y="574"/>
                      <a:pt x="1106" y="564"/>
                      <a:pt x="1138" y="543"/>
                    </a:cubicBezTo>
                    <a:lnTo>
                      <a:pt x="1159" y="589"/>
                    </a:lnTo>
                    <a:close/>
                    <a:moveTo>
                      <a:pt x="756" y="619"/>
                    </a:moveTo>
                    <a:lnTo>
                      <a:pt x="692" y="619"/>
                    </a:lnTo>
                    <a:lnTo>
                      <a:pt x="692" y="365"/>
                    </a:lnTo>
                    <a:cubicBezTo>
                      <a:pt x="692" y="292"/>
                      <a:pt x="668" y="256"/>
                      <a:pt x="620" y="256"/>
                    </a:cubicBezTo>
                    <a:cubicBezTo>
                      <a:pt x="582" y="256"/>
                      <a:pt x="540" y="277"/>
                      <a:pt x="491" y="321"/>
                    </a:cubicBezTo>
                    <a:lnTo>
                      <a:pt x="491" y="619"/>
                    </a:lnTo>
                    <a:lnTo>
                      <a:pt x="428" y="619"/>
                    </a:lnTo>
                    <a:lnTo>
                      <a:pt x="428" y="206"/>
                    </a:lnTo>
                    <a:lnTo>
                      <a:pt x="480" y="206"/>
                    </a:lnTo>
                    <a:lnTo>
                      <a:pt x="489" y="256"/>
                    </a:lnTo>
                    <a:cubicBezTo>
                      <a:pt x="543" y="216"/>
                      <a:pt x="593" y="196"/>
                      <a:pt x="637" y="196"/>
                    </a:cubicBezTo>
                    <a:cubicBezTo>
                      <a:pt x="669" y="196"/>
                      <a:pt x="696" y="207"/>
                      <a:pt x="718" y="230"/>
                    </a:cubicBezTo>
                    <a:cubicBezTo>
                      <a:pt x="743" y="256"/>
                      <a:pt x="756" y="293"/>
                      <a:pt x="756" y="341"/>
                    </a:cubicBezTo>
                    <a:lnTo>
                      <a:pt x="756" y="619"/>
                    </a:lnTo>
                    <a:close/>
                    <a:moveTo>
                      <a:pt x="328" y="619"/>
                    </a:moveTo>
                    <a:lnTo>
                      <a:pt x="275" y="619"/>
                    </a:lnTo>
                    <a:lnTo>
                      <a:pt x="260" y="576"/>
                    </a:lnTo>
                    <a:cubicBezTo>
                      <a:pt x="220" y="611"/>
                      <a:pt x="176" y="628"/>
                      <a:pt x="127" y="628"/>
                    </a:cubicBezTo>
                    <a:cubicBezTo>
                      <a:pt x="42" y="628"/>
                      <a:pt x="0" y="580"/>
                      <a:pt x="0" y="484"/>
                    </a:cubicBezTo>
                    <a:lnTo>
                      <a:pt x="0" y="206"/>
                    </a:lnTo>
                    <a:lnTo>
                      <a:pt x="65" y="206"/>
                    </a:lnTo>
                    <a:lnTo>
                      <a:pt x="65" y="477"/>
                    </a:lnTo>
                    <a:cubicBezTo>
                      <a:pt x="65" y="541"/>
                      <a:pt x="91" y="573"/>
                      <a:pt x="145" y="573"/>
                    </a:cubicBezTo>
                    <a:cubicBezTo>
                      <a:pt x="188" y="573"/>
                      <a:pt x="225" y="555"/>
                      <a:pt x="255" y="519"/>
                    </a:cubicBezTo>
                    <a:lnTo>
                      <a:pt x="255" y="206"/>
                    </a:lnTo>
                    <a:lnTo>
                      <a:pt x="319" y="206"/>
                    </a:lnTo>
                    <a:lnTo>
                      <a:pt x="319" y="481"/>
                    </a:lnTo>
                    <a:cubicBezTo>
                      <a:pt x="319" y="551"/>
                      <a:pt x="322" y="597"/>
                      <a:pt x="328" y="619"/>
                    </a:cubicBezTo>
                    <a:close/>
                  </a:path>
                </a:pathLst>
              </a:custGeom>
              <a:solidFill>
                <a:srgbClr val="006EC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800">
                  <a:solidFill>
                    <a:srgbClr val="C2D1D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C7435D-D2D6-4166-8D67-4AC7B14A67B9}" type="datetimeFigureOut">
              <a:rPr lang="en-GB" smtClean="0">
                <a:solidFill>
                  <a:srgbClr val="C2D1DD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07/07/2016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BC83BA-7299-47E9-B238-83D515B5FF2D}" type="slidenum">
              <a:rPr lang="en-GB" smtClean="0">
                <a:solidFill>
                  <a:srgbClr val="C2D1DD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C2D1DD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0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40702"/>
            <a:ext cx="9144000" cy="538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6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 spc="-80" baseline="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spc="-80" baseline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spc="-80" baseline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 spc="-80" baseline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 spc="-80" baseline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 spc="-80" baseline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mailto:LKISWestMidlands@phe.gov.uk" TargetMode="External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492896"/>
            <a:ext cx="8262472" cy="1724503"/>
          </a:xfrm>
        </p:spPr>
        <p:txBody>
          <a:bodyPr/>
          <a:lstStyle/>
          <a:p>
            <a:r>
              <a:rPr lang="en-GB" sz="3200" dirty="0" smtClean="0"/>
              <a:t>Promoting collaborative engagement and strengthening strategic partnerships: PHE and local authorities working together on public health intelligence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877272"/>
            <a:ext cx="7633648" cy="48235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Kate Sweeney, PHE</a:t>
            </a:r>
          </a:p>
          <a:p>
            <a:r>
              <a:rPr lang="en-GB" dirty="0" smtClean="0"/>
              <a:t>Andy Baker, Coventry City </a:t>
            </a:r>
            <a:r>
              <a:rPr lang="en-GB" dirty="0" smtClean="0"/>
              <a:t>Council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93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871261"/>
            <a:ext cx="3628653" cy="46635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Challenges and successes of embedding wider social issues into economic agenda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Partnership work between local authorities, Public Health England local and national teams</a:t>
            </a:r>
          </a:p>
          <a:p>
            <a:pPr marL="0" indent="0"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Research and Intelligence group designing for the future</a:t>
            </a:r>
            <a:endParaRPr lang="en-GB" sz="2000" dirty="0"/>
          </a:p>
        </p:txBody>
      </p:sp>
      <p:pic>
        <p:nvPicPr>
          <p:cNvPr id="1026" name="Picture 2" descr="WMC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7" y="162267"/>
            <a:ext cx="449520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estmidlandscombinedauthority.org.uk/media/1222/sep-map.png?width=531&amp;height=39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7" r="-1"/>
          <a:stretch/>
        </p:blipFill>
        <p:spPr bwMode="auto">
          <a:xfrm>
            <a:off x="539552" y="1412775"/>
            <a:ext cx="3744416" cy="51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4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700808"/>
            <a:ext cx="4601112" cy="40939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Relationships across </a:t>
            </a:r>
            <a:r>
              <a:rPr lang="en-GB" sz="2000" dirty="0" smtClean="0"/>
              <a:t>different professional  bodies and </a:t>
            </a:r>
            <a:r>
              <a:rPr lang="en-GB" sz="2000" dirty="0" smtClean="0"/>
              <a:t>establishing </a:t>
            </a:r>
            <a:r>
              <a:rPr lang="en-GB" sz="2000" dirty="0" smtClean="0"/>
              <a:t>mutual </a:t>
            </a:r>
            <a:r>
              <a:rPr lang="en-GB" sz="2000" dirty="0" smtClean="0"/>
              <a:t>benefit</a:t>
            </a:r>
          </a:p>
          <a:p>
            <a:pPr marL="0" indent="0"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Complex and messy – what are shared principles?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Trust and timeliness in use and re-use of information</a:t>
            </a:r>
            <a:endParaRPr lang="en-GB" sz="2000" dirty="0"/>
          </a:p>
          <a:p>
            <a:endParaRPr lang="en-GB" sz="2000" dirty="0" smtClean="0"/>
          </a:p>
        </p:txBody>
      </p:sp>
      <p:pic>
        <p:nvPicPr>
          <p:cNvPr id="4098" name="Picture 2" descr="http://onlinecareertips.com/wp-content/uploads/2012/11/workrelationships-internal-transf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96377"/>
            <a:ext cx="1113953" cy="11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octopus.im/Websites/octopusanalytics/images/consumer_insight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69"/>
          <a:stretch/>
        </p:blipFill>
        <p:spPr bwMode="auto">
          <a:xfrm>
            <a:off x="1619672" y="2907886"/>
            <a:ext cx="2016224" cy="84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holarlykitchen.files.wordpress.com/2014/10/fear-441402_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41" y="4149080"/>
            <a:ext cx="1618396" cy="114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rved Right Arrow 6"/>
          <p:cNvSpPr/>
          <p:nvPr/>
        </p:nvSpPr>
        <p:spPr>
          <a:xfrm>
            <a:off x="243422" y="764704"/>
            <a:ext cx="2096330" cy="57606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flipV="1">
            <a:off x="6876256" y="548680"/>
            <a:ext cx="2088232" cy="55446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699792" y="548680"/>
            <a:ext cx="3888432" cy="86409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Common themes</a:t>
            </a:r>
            <a:endParaRPr lang="en-GB" sz="3200" dirty="0"/>
          </a:p>
        </p:txBody>
      </p:sp>
      <p:sp>
        <p:nvSpPr>
          <p:cNvPr id="16" name="Flowchart: Alternate Process 15"/>
          <p:cNvSpPr/>
          <p:nvPr/>
        </p:nvSpPr>
        <p:spPr>
          <a:xfrm>
            <a:off x="2699792" y="5638353"/>
            <a:ext cx="3888432" cy="86409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Continual journey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6356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PHE?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Arms-length body of DH, formed on 1 April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Brought together 70 organisations including the 8 former Public Health Observatories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Focus on population health and prevention/risk factors/inequalities</a:t>
            </a:r>
          </a:p>
          <a:p>
            <a:pPr>
              <a:buFont typeface="Arial" charset="0"/>
              <a:buChar char="•"/>
            </a:pPr>
            <a:r>
              <a:rPr lang="en-GB" dirty="0" err="1" smtClean="0"/>
              <a:t>Approx</a:t>
            </a:r>
            <a:r>
              <a:rPr lang="en-GB" dirty="0" smtClean="0"/>
              <a:t> 5500 staff based all over the country (220 working in knowledge &amp; intelligence)</a:t>
            </a:r>
            <a:endParaRPr lang="en-GB" dirty="0"/>
          </a:p>
          <a:p>
            <a:pPr marL="177800" lvl="1" indent="0"/>
            <a:r>
              <a:rPr lang="en-GB" b="1" dirty="0" smtClean="0"/>
              <a:t>Our stated mission</a:t>
            </a:r>
          </a:p>
          <a:p>
            <a:pPr marL="177800" lvl="1" indent="0"/>
            <a:r>
              <a:rPr lang="en-GB" dirty="0" smtClean="0"/>
              <a:t>We </a:t>
            </a:r>
            <a:r>
              <a:rPr lang="en-GB" dirty="0"/>
              <a:t>protect and improve the nation's health and wellbeing, and reduce health </a:t>
            </a:r>
            <a:r>
              <a:rPr lang="en-GB" dirty="0" smtClean="0"/>
              <a:t>inequalities</a:t>
            </a:r>
          </a:p>
          <a:p>
            <a:pPr marL="177800" lvl="1" indent="0"/>
            <a:r>
              <a:rPr lang="en-GB" b="1" dirty="0" smtClean="0"/>
              <a:t>Our responsibility to Local authority partners</a:t>
            </a:r>
          </a:p>
          <a:p>
            <a:pPr marL="4635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To share </a:t>
            </a:r>
            <a:r>
              <a:rPr lang="en-GB" dirty="0"/>
              <a:t>our information and expertise </a:t>
            </a:r>
            <a:r>
              <a:rPr lang="en-GB" dirty="0" smtClean="0"/>
              <a:t>to </a:t>
            </a:r>
            <a:r>
              <a:rPr lang="en-GB" dirty="0"/>
              <a:t>help </a:t>
            </a:r>
            <a:r>
              <a:rPr lang="en-GB" dirty="0" smtClean="0"/>
              <a:t>LAs </a:t>
            </a:r>
            <a:r>
              <a:rPr lang="en-GB" dirty="0"/>
              <a:t>make improvements in the public’s </a:t>
            </a:r>
            <a:r>
              <a:rPr lang="en-GB" dirty="0" smtClean="0"/>
              <a:t>health</a:t>
            </a:r>
          </a:p>
          <a:p>
            <a:pPr marL="4635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To help </a:t>
            </a:r>
            <a:r>
              <a:rPr lang="en-GB" dirty="0"/>
              <a:t>local authorities </a:t>
            </a:r>
            <a:r>
              <a:rPr lang="en-GB" dirty="0" smtClean="0"/>
              <a:t>to </a:t>
            </a:r>
            <a:r>
              <a:rPr lang="en-GB" dirty="0"/>
              <a:t>develop the public health system and its specialist workforce</a:t>
            </a:r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>Local Knowledge and Intelligence Service (LKIS)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>
                <a:solidFill>
                  <a:prstClr val="white"/>
                </a:solidFill>
              </a:rPr>
              <a:t>  </a:t>
            </a:r>
            <a:fld id="{2565FA6D-D4C8-4C4C-AC4B-3269734D34D8}" type="slidenum">
              <a:rPr lang="en-US" smtClean="0">
                <a:solidFill>
                  <a:prstClr val="white"/>
                </a:solidFill>
              </a:rPr>
              <a:pPr marL="531813"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49791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7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548680"/>
            <a:ext cx="8028000" cy="1584176"/>
          </a:xfrm>
        </p:spPr>
        <p:txBody>
          <a:bodyPr>
            <a:noAutofit/>
          </a:bodyPr>
          <a:lstStyle/>
          <a:p>
            <a:r>
              <a:rPr lang="en-GB" sz="3200" dirty="0"/>
              <a:t>Local </a:t>
            </a:r>
            <a:r>
              <a:rPr lang="en-GB" sz="3200" dirty="0" smtClean="0"/>
              <a:t>analysis – Providing expert analysis for the local public health system, to help understand and address key public health priorities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708920"/>
            <a:ext cx="8028000" cy="32275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Ad-hoc </a:t>
            </a:r>
            <a:r>
              <a:rPr lang="en-GB" sz="2000" dirty="0"/>
              <a:t>analysis and requests </a:t>
            </a:r>
            <a:r>
              <a:rPr lang="en-GB" sz="2000" dirty="0" smtClean="0"/>
              <a:t>service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Providing </a:t>
            </a:r>
            <a:r>
              <a:rPr lang="en-GB" sz="2000" dirty="0"/>
              <a:t>analysis and benchmarking to inform </a:t>
            </a:r>
            <a:r>
              <a:rPr lang="en-GB" sz="2000" dirty="0" smtClean="0"/>
              <a:t>business planning and </a:t>
            </a:r>
            <a:r>
              <a:rPr lang="en-GB" sz="2000" dirty="0"/>
              <a:t>local prioritisation of public health 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Local </a:t>
            </a:r>
            <a:r>
              <a:rPr lang="en-GB" sz="2000" dirty="0"/>
              <a:t>support </a:t>
            </a:r>
            <a:r>
              <a:rPr lang="en-GB" sz="2000" dirty="0" smtClean="0"/>
              <a:t>for users </a:t>
            </a:r>
            <a:r>
              <a:rPr lang="en-GB" sz="2000" dirty="0"/>
              <a:t>of key technical tools and products including </a:t>
            </a:r>
            <a:r>
              <a:rPr lang="en-GB" sz="2000" dirty="0" smtClean="0"/>
              <a:t>GIS and Return on Investment tools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/>
              <a:t>Developing </a:t>
            </a:r>
            <a:r>
              <a:rPr lang="en-GB" sz="2000" dirty="0"/>
              <a:t>proof of </a:t>
            </a:r>
            <a:r>
              <a:rPr lang="en-GB" sz="2000" dirty="0" smtClean="0"/>
              <a:t>concept pilots </a:t>
            </a:r>
            <a:r>
              <a:rPr lang="en-GB" sz="2000" dirty="0"/>
              <a:t>and other local projects to test new and innovative approaches </a:t>
            </a:r>
            <a:r>
              <a:rPr lang="en-GB" sz="2000" dirty="0" smtClean="0"/>
              <a:t>including use </a:t>
            </a:r>
            <a:r>
              <a:rPr lang="en-GB" sz="2000" dirty="0"/>
              <a:t>of new data 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>
                <a:solidFill>
                  <a:prstClr val="white"/>
                </a:solidFill>
              </a:rPr>
              <a:t>  </a:t>
            </a:r>
            <a:fld id="{2565FA6D-D4C8-4C4C-AC4B-3269734D34D8}" type="slidenum">
              <a:rPr lang="en-US" smtClean="0">
                <a:solidFill>
                  <a:prstClr val="white"/>
                </a:solidFill>
              </a:rPr>
              <a:pPr marL="531813"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2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Local knowledge </a:t>
            </a:r>
            <a:r>
              <a:rPr lang="en-GB" sz="3200" dirty="0" smtClean="0"/>
              <a:t>transfer – Active dissemination of national PHE K&amp;I resources, supporting their local use and </a:t>
            </a:r>
            <a:r>
              <a:rPr lang="en-GB" sz="3200" b="1" u="sng" dirty="0" smtClean="0"/>
              <a:t>gathering feedback on their value</a:t>
            </a:r>
            <a:endParaRPr lang="en-GB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780928"/>
            <a:ext cx="8028000" cy="33123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Providing </a:t>
            </a:r>
            <a:r>
              <a:rPr lang="en-GB" dirty="0"/>
              <a:t>key local messages and summary analyses from </a:t>
            </a:r>
            <a:r>
              <a:rPr lang="en-GB" dirty="0" smtClean="0"/>
              <a:t>national </a:t>
            </a:r>
            <a:r>
              <a:rPr lang="en-GB" dirty="0"/>
              <a:t>products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Supporting </a:t>
            </a:r>
            <a:r>
              <a:rPr lang="en-GB" dirty="0"/>
              <a:t>delivery of webinars, workshops or other activities </a:t>
            </a:r>
            <a:r>
              <a:rPr lang="en-GB" dirty="0" smtClean="0"/>
              <a:t>to disseminate national </a:t>
            </a:r>
            <a:r>
              <a:rPr lang="en-GB" dirty="0"/>
              <a:t>products and tools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Providing </a:t>
            </a:r>
            <a:r>
              <a:rPr lang="en-GB" dirty="0"/>
              <a:t>regular communications containing information about news, </a:t>
            </a:r>
            <a:r>
              <a:rPr lang="en-GB" dirty="0" smtClean="0"/>
              <a:t>events, publications </a:t>
            </a:r>
            <a:r>
              <a:rPr lang="en-GB" dirty="0"/>
              <a:t>and data releases from PHE and other national bodies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Facilitating </a:t>
            </a:r>
            <a:r>
              <a:rPr lang="en-GB" dirty="0"/>
              <a:t>closer working between local users and national teams </a:t>
            </a:r>
            <a:r>
              <a:rPr lang="en-GB" dirty="0" smtClean="0"/>
              <a:t>involved in the </a:t>
            </a:r>
            <a:r>
              <a:rPr lang="en-GB" dirty="0"/>
              <a:t>development and maintenance of </a:t>
            </a:r>
            <a:r>
              <a:rPr lang="en-GB" dirty="0" smtClean="0"/>
              <a:t>PHE intelligence </a:t>
            </a:r>
            <a:r>
              <a:rPr lang="en-GB" dirty="0"/>
              <a:t>products </a:t>
            </a:r>
          </a:p>
          <a:p>
            <a:pPr marL="0" indent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dirty="0" smtClean="0">
                <a:solidFill>
                  <a:prstClr val="white"/>
                </a:solidFill>
              </a:rPr>
              <a:t>  </a:t>
            </a:r>
            <a:fld id="{2565FA6D-D4C8-4C4C-AC4B-3269734D34D8}" type="slidenum">
              <a:rPr lang="en-US" smtClean="0">
                <a:solidFill>
                  <a:prstClr val="white"/>
                </a:solidFill>
              </a:rPr>
              <a:pPr marL="531813">
                <a:defRPr/>
              </a:pPr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4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Local training and professional workforce development - developing capacity and capability of the wider public health workforce, with a specific focus on health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780928"/>
            <a:ext cx="8478496" cy="33715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Facilitating</a:t>
            </a:r>
            <a:r>
              <a:rPr lang="en-GB" dirty="0"/>
              <a:t>, supporting and managing regional Health Intelligence Networks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Delivering </a:t>
            </a:r>
            <a:r>
              <a:rPr lang="en-GB" dirty="0"/>
              <a:t>a range of specialist public health intelligence courses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Delivering </a:t>
            </a:r>
            <a:r>
              <a:rPr lang="en-GB" dirty="0"/>
              <a:t>training sessions on public health intelligence for non-specialist </a:t>
            </a:r>
            <a:r>
              <a:rPr lang="en-GB" dirty="0" smtClean="0"/>
              <a:t>staff in </a:t>
            </a:r>
            <a:r>
              <a:rPr lang="en-GB" dirty="0"/>
              <a:t>local authorities, partner organisations and throughout PHE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Facilitating </a:t>
            </a:r>
            <a:r>
              <a:rPr lang="en-GB" dirty="0"/>
              <a:t>and/or supporting commissioning of external training for </a:t>
            </a:r>
            <a:r>
              <a:rPr lang="en-GB" dirty="0" smtClean="0"/>
              <a:t>local authority </a:t>
            </a:r>
            <a:r>
              <a:rPr lang="en-GB" dirty="0"/>
              <a:t>staff e.g. SQL training, based on locally identified priorities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 smtClean="0">
                <a:solidFill>
                  <a:prstClr val="white"/>
                </a:solidFill>
              </a:rPr>
              <a:t>  </a:t>
            </a:r>
            <a:fld id="{2565FA6D-D4C8-4C4C-AC4B-3269734D34D8}" type="slidenum">
              <a:rPr lang="en-US" smtClean="0">
                <a:solidFill>
                  <a:prstClr val="white"/>
                </a:solidFill>
              </a:rPr>
              <a:pPr marL="531813"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0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67" y="2276872"/>
            <a:ext cx="491368" cy="62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1"/>
            <a:ext cx="9144000" cy="413956"/>
          </a:xfrm>
          <a:prstGeom prst="rect">
            <a:avLst/>
          </a:prstGeom>
          <a:solidFill>
            <a:srgbClr val="98002E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688" y="0"/>
            <a:ext cx="8774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Local Knowledge &amp; Intelligence Service (LKIS) West Midlands - ‘Plan on a Page’ 2016/17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2170" y="476672"/>
            <a:ext cx="7452320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500" b="1" dirty="0" smtClean="0"/>
              <a:t>To </a:t>
            </a:r>
            <a:r>
              <a:rPr lang="en-GB" sz="1500" b="1" dirty="0"/>
              <a:t>support and advocate for effective local public health action </a:t>
            </a:r>
            <a:r>
              <a:rPr lang="en-GB" sz="1500" b="1" dirty="0" smtClean="0"/>
              <a:t>in the West Midlands through </a:t>
            </a:r>
            <a:r>
              <a:rPr lang="en-GB" sz="1500" b="1" dirty="0"/>
              <a:t>the delivery of </a:t>
            </a:r>
            <a:r>
              <a:rPr lang="en-GB" sz="1500" b="1" dirty="0" smtClean="0"/>
              <a:t>high </a:t>
            </a:r>
            <a:r>
              <a:rPr lang="en-GB" sz="1500" b="1" dirty="0"/>
              <a:t>quality tools </a:t>
            </a:r>
            <a:r>
              <a:rPr lang="en-GB" sz="1500" b="1" dirty="0" smtClean="0"/>
              <a:t>&amp; </a:t>
            </a:r>
            <a:r>
              <a:rPr lang="en-GB" sz="1500" b="1" dirty="0"/>
              <a:t>products, analysis, expert advice and </a:t>
            </a:r>
            <a:r>
              <a:rPr lang="en-GB" sz="1500" b="1" dirty="0" smtClean="0"/>
              <a:t>training</a:t>
            </a:r>
            <a:r>
              <a:rPr lang="en-GB" sz="1500" u="sng" dirty="0" smtClean="0"/>
              <a:t>  </a:t>
            </a:r>
            <a:endParaRPr lang="en-GB" sz="1500" dirty="0"/>
          </a:p>
        </p:txBody>
      </p:sp>
      <p:sp>
        <p:nvSpPr>
          <p:cNvPr id="8" name="Rectangle 7"/>
          <p:cNvSpPr/>
          <p:nvPr/>
        </p:nvSpPr>
        <p:spPr>
          <a:xfrm>
            <a:off x="1712170" y="1124744"/>
            <a:ext cx="2502024" cy="738664"/>
          </a:xfrm>
          <a:prstGeom prst="rect">
            <a:avLst/>
          </a:prstGeom>
          <a:solidFill>
            <a:srgbClr val="F4D8DB"/>
          </a:solidFill>
        </p:spPr>
        <p:txBody>
          <a:bodyPr wrap="square">
            <a:spAutoFit/>
          </a:bodyPr>
          <a:lstStyle/>
          <a:p>
            <a:r>
              <a:rPr lang="en-GB" sz="1100" b="1" dirty="0"/>
              <a:t>Local </a:t>
            </a:r>
            <a:r>
              <a:rPr lang="en-GB" sz="1100" b="1" dirty="0" smtClean="0"/>
              <a:t>Analysis </a:t>
            </a:r>
            <a:r>
              <a:rPr lang="en-GB" sz="1000" b="1" dirty="0" smtClean="0"/>
              <a:t>-</a:t>
            </a:r>
            <a:r>
              <a:rPr lang="en-GB" sz="1000" dirty="0" smtClean="0"/>
              <a:t> </a:t>
            </a:r>
            <a:r>
              <a:rPr lang="en-GB" sz="1000" dirty="0"/>
              <a:t>Providing expert analysis for the local public health system, to help understand and address key public health </a:t>
            </a:r>
            <a:r>
              <a:rPr lang="en-GB" sz="1000" dirty="0" smtClean="0"/>
              <a:t>priorities</a:t>
            </a:r>
            <a:endParaRPr lang="en-GB" sz="1000" dirty="0"/>
          </a:p>
        </p:txBody>
      </p:sp>
      <p:sp>
        <p:nvSpPr>
          <p:cNvPr id="9" name="Rectangle 8"/>
          <p:cNvSpPr/>
          <p:nvPr/>
        </p:nvSpPr>
        <p:spPr>
          <a:xfrm>
            <a:off x="4214194" y="1124744"/>
            <a:ext cx="2448272" cy="738664"/>
          </a:xfrm>
          <a:prstGeom prst="rect">
            <a:avLst/>
          </a:prstGeom>
          <a:solidFill>
            <a:srgbClr val="F4D8DB"/>
          </a:solidFill>
        </p:spPr>
        <p:txBody>
          <a:bodyPr wrap="square">
            <a:spAutoFit/>
          </a:bodyPr>
          <a:lstStyle/>
          <a:p>
            <a:r>
              <a:rPr lang="en-GB" sz="1100" b="1" dirty="0"/>
              <a:t>Local </a:t>
            </a:r>
            <a:r>
              <a:rPr lang="en-GB" sz="1100" b="1" dirty="0" smtClean="0"/>
              <a:t>Knowledge Transfer</a:t>
            </a:r>
            <a:r>
              <a:rPr lang="en-GB" sz="1100" dirty="0" smtClean="0"/>
              <a:t> </a:t>
            </a:r>
            <a:r>
              <a:rPr lang="en-GB" sz="1000" dirty="0" smtClean="0"/>
              <a:t>- Active </a:t>
            </a:r>
            <a:r>
              <a:rPr lang="en-GB" sz="1000" dirty="0"/>
              <a:t>dissemination of national PHE K&amp;I resources, supporting their local use and gathering feedback on their value 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94915" y="1124744"/>
            <a:ext cx="2649085" cy="738664"/>
          </a:xfrm>
          <a:prstGeom prst="rect">
            <a:avLst/>
          </a:prstGeom>
          <a:solidFill>
            <a:srgbClr val="F4D8DB"/>
          </a:solidFill>
        </p:spPr>
        <p:txBody>
          <a:bodyPr wrap="square">
            <a:spAutoFit/>
          </a:bodyPr>
          <a:lstStyle/>
          <a:p>
            <a:r>
              <a:rPr lang="en-GB" sz="1100" b="1" dirty="0"/>
              <a:t>Local </a:t>
            </a:r>
            <a:r>
              <a:rPr lang="en-GB" sz="1100" b="1" dirty="0" smtClean="0"/>
              <a:t>Training &amp; Workforce Development </a:t>
            </a:r>
            <a:r>
              <a:rPr lang="en-GB" sz="1100" dirty="0" smtClean="0"/>
              <a:t>- </a:t>
            </a:r>
            <a:r>
              <a:rPr lang="en-GB" sz="1000" dirty="0" smtClean="0"/>
              <a:t>Developing </a:t>
            </a:r>
            <a:r>
              <a:rPr lang="en-GB" sz="1000" dirty="0"/>
              <a:t>capacity and </a:t>
            </a:r>
            <a:r>
              <a:rPr lang="en-GB" sz="1000" dirty="0" smtClean="0"/>
              <a:t>capability within </a:t>
            </a:r>
            <a:r>
              <a:rPr lang="en-GB" sz="1000" dirty="0"/>
              <a:t>the wider public health workforce, with a specific focus on health intelligence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91680" y="2234719"/>
            <a:ext cx="7453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GB" sz="1000" dirty="0" smtClean="0"/>
              <a:t>Operate as part of a distributed national service working locally to deliver </a:t>
            </a:r>
            <a:r>
              <a:rPr lang="en-GB" sz="1000" dirty="0"/>
              <a:t>a consistent, responsive and high quality local knowledge and intelligence service </a:t>
            </a:r>
            <a:r>
              <a:rPr lang="en-GB" sz="1000" dirty="0" smtClean="0"/>
              <a:t>as </a:t>
            </a:r>
            <a:r>
              <a:rPr lang="en-GB" sz="1000" dirty="0"/>
              <a:t>part of </a:t>
            </a:r>
            <a:r>
              <a:rPr lang="en-GB" sz="1000" dirty="0" smtClean="0"/>
              <a:t>PHE </a:t>
            </a:r>
            <a:r>
              <a:rPr lang="en-GB" sz="1000" dirty="0"/>
              <a:t>Centres; </a:t>
            </a:r>
            <a:endParaRPr lang="en-GB" sz="10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/>
              <a:t>Actively disseminate national PHE K&amp;I resources for local use, whilst gathering  feedback on their value;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GB" sz="1000" dirty="0" smtClean="0"/>
              <a:t>Develop </a:t>
            </a:r>
            <a:r>
              <a:rPr lang="en-GB" sz="1000" dirty="0"/>
              <a:t>approaches for working with devolved areas and combined authorities</a:t>
            </a:r>
            <a:r>
              <a:rPr lang="en-GB" sz="1000" dirty="0" smtClean="0"/>
              <a:t>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9650" y="5949280"/>
            <a:ext cx="25583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 x Associate Director (1.0 WTE)</a:t>
            </a:r>
          </a:p>
          <a:p>
            <a:r>
              <a:rPr lang="en-GB" sz="1000" dirty="0" smtClean="0"/>
              <a:t>1 x Principal Analyst (0.8 WTE)</a:t>
            </a:r>
          </a:p>
          <a:p>
            <a:r>
              <a:rPr lang="en-GB" sz="1000" dirty="0" smtClean="0"/>
              <a:t>1 x Senior Analyst (0.5 WTE)</a:t>
            </a:r>
          </a:p>
          <a:p>
            <a:r>
              <a:rPr lang="en-GB" sz="1000" dirty="0" smtClean="0"/>
              <a:t>2 x Knowledge Transfer Facilitator (1.4 WTE)</a:t>
            </a:r>
          </a:p>
          <a:p>
            <a:r>
              <a:rPr lang="en-GB" sz="1000" dirty="0" smtClean="0"/>
              <a:t>2 x Intelligence Analysts (0.5 WTE each)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0" t="3101" r="37868" b="81239"/>
          <a:stretch/>
        </p:blipFill>
        <p:spPr>
          <a:xfrm>
            <a:off x="1212595" y="6165304"/>
            <a:ext cx="489715" cy="46128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584393"/>
            <a:ext cx="1712170" cy="3231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500" b="1" dirty="0"/>
              <a:t>Strategic Vision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1217077"/>
            <a:ext cx="1712170" cy="523220"/>
          </a:xfrm>
          <a:prstGeom prst="rect">
            <a:avLst/>
          </a:prstGeom>
          <a:solidFill>
            <a:srgbClr val="F4D8DB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We will deliver this via:</a:t>
            </a:r>
            <a:endParaRPr lang="en-GB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0" y="2327053"/>
            <a:ext cx="147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High Level Objectives</a:t>
            </a:r>
            <a:endParaRPr lang="en-GB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12142" y="6237312"/>
            <a:ext cx="1487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Resources</a:t>
            </a:r>
            <a:endParaRPr lang="en-GB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2429" y="3325053"/>
            <a:ext cx="1487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Key Local Projects</a:t>
            </a:r>
            <a:endParaRPr lang="en-GB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0" y="5301208"/>
            <a:ext cx="1487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Impact</a:t>
            </a:r>
          </a:p>
          <a:p>
            <a:r>
              <a:rPr lang="en-GB" sz="1400" b="1" dirty="0" smtClean="0"/>
              <a:t>Measures</a:t>
            </a:r>
            <a:endParaRPr lang="en-GB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1691678" y="2987307"/>
            <a:ext cx="74523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GB" sz="1000" dirty="0" smtClean="0"/>
              <a:t>Develop </a:t>
            </a:r>
            <a:r>
              <a:rPr lang="en-GB" sz="1000" dirty="0"/>
              <a:t>a menu of public health intelligence support for Combined Authorities, </a:t>
            </a:r>
            <a:r>
              <a:rPr lang="en-GB" sz="1000" dirty="0" smtClean="0"/>
              <a:t>including </a:t>
            </a:r>
            <a:r>
              <a:rPr lang="en-GB" sz="1000" b="1" dirty="0" smtClean="0"/>
              <a:t>bespoke </a:t>
            </a:r>
            <a:r>
              <a:rPr lang="en-GB" sz="1000" b="1" dirty="0"/>
              <a:t>analysis </a:t>
            </a:r>
            <a:r>
              <a:rPr lang="en-GB" sz="1000" b="1" dirty="0" smtClean="0"/>
              <a:t>for the WM Combined Authority and Mental Health Commission</a:t>
            </a:r>
            <a:r>
              <a:rPr lang="en-GB" sz="1000" dirty="0" smtClean="0"/>
              <a:t>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GB" sz="1000" b="1" dirty="0" smtClean="0"/>
              <a:t>PHE </a:t>
            </a:r>
            <a:r>
              <a:rPr lang="en-GB" sz="1000" b="1" dirty="0"/>
              <a:t>Centre Data Surveillance &amp; Peer Benchmarking </a:t>
            </a:r>
            <a:r>
              <a:rPr lang="en-GB" sz="1000" dirty="0" smtClean="0"/>
              <a:t>to </a:t>
            </a:r>
            <a:r>
              <a:rPr lang="en-GB" sz="1000" dirty="0"/>
              <a:t>inform </a:t>
            </a:r>
            <a:r>
              <a:rPr lang="en-GB" sz="1000" dirty="0" smtClean="0"/>
              <a:t>Centre </a:t>
            </a:r>
            <a:r>
              <a:rPr lang="en-GB" sz="1000" dirty="0"/>
              <a:t>planning and local </a:t>
            </a:r>
            <a:r>
              <a:rPr lang="en-GB" sz="1000" dirty="0" smtClean="0"/>
              <a:t>prioritisation </a:t>
            </a:r>
            <a:r>
              <a:rPr lang="en-GB" sz="1000" dirty="0"/>
              <a:t>of public health action, as part of ongoing Centre and regional assurance </a:t>
            </a:r>
            <a:r>
              <a:rPr lang="en-GB" sz="1000" dirty="0" smtClean="0"/>
              <a:t>processes.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GB" sz="1000" dirty="0" smtClean="0"/>
              <a:t>Provide </a:t>
            </a:r>
            <a:r>
              <a:rPr lang="en-GB" sz="1000" b="1" dirty="0" smtClean="0"/>
              <a:t>local input </a:t>
            </a:r>
            <a:r>
              <a:rPr lang="en-GB" sz="1000" b="1" dirty="0"/>
              <a:t>into WM </a:t>
            </a:r>
            <a:r>
              <a:rPr lang="en-GB" sz="1000" b="1" dirty="0" smtClean="0"/>
              <a:t>STPs </a:t>
            </a:r>
            <a:r>
              <a:rPr lang="en-GB" sz="1000" dirty="0" smtClean="0"/>
              <a:t>via signposting/advisory </a:t>
            </a:r>
            <a:r>
              <a:rPr lang="en-GB" sz="1000" dirty="0"/>
              <a:t>support to relevant PHE tools and data sources to inform local health &amp; wellbeing ‘gap analysis’</a:t>
            </a:r>
            <a:endParaRPr lang="en-GB" sz="10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/>
              <a:t>Application of the </a:t>
            </a:r>
            <a:r>
              <a:rPr lang="en-GB" sz="1000" b="1" dirty="0"/>
              <a:t>Hub Diagnostic approach </a:t>
            </a:r>
            <a:r>
              <a:rPr lang="en-GB" sz="1000" dirty="0"/>
              <a:t>to stakeholder engagement with other </a:t>
            </a:r>
            <a:r>
              <a:rPr lang="en-GB" sz="1000" dirty="0" smtClean="0"/>
              <a:t>LAs across WM</a:t>
            </a:r>
            <a:endParaRPr lang="en-GB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47" y="3295894"/>
            <a:ext cx="492733" cy="55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691679" y="5231519"/>
            <a:ext cx="7452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 smtClean="0"/>
              <a:t>High-quality </a:t>
            </a:r>
            <a:r>
              <a:rPr lang="en-GB" sz="1000" dirty="0"/>
              <a:t>delivery of the 16/17 work programme to the </a:t>
            </a:r>
            <a:r>
              <a:rPr lang="en-GB" sz="1000" dirty="0" smtClean="0"/>
              <a:t>satisfaction of </a:t>
            </a:r>
            <a:r>
              <a:rPr lang="en-GB" sz="1000" dirty="0"/>
              <a:t>the Stakeholder Advisory </a:t>
            </a:r>
            <a:r>
              <a:rPr lang="en-GB" sz="1000" dirty="0" smtClean="0"/>
              <a:t>Group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/>
              <a:t>Positive stakeholder engagement and </a:t>
            </a:r>
            <a:r>
              <a:rPr lang="en-GB" sz="1000" dirty="0" smtClean="0"/>
              <a:t>feedback from Local Authority Public Health Intelligence teams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/>
              <a:t>Routinely inform PHE Centre planning and local  prioritisation of public health action, as part of ongoing Centre </a:t>
            </a:r>
            <a:r>
              <a:rPr lang="en-GB" sz="1000" dirty="0" smtClean="0"/>
              <a:t>surveillance and </a:t>
            </a:r>
            <a:r>
              <a:rPr lang="en-GB" sz="1000" dirty="0"/>
              <a:t>regional assurance </a:t>
            </a:r>
            <a:r>
              <a:rPr lang="en-GB" sz="1000" dirty="0" smtClean="0"/>
              <a:t>processes, to the satisfaction of the PHE Centre Director.</a:t>
            </a:r>
            <a:endParaRPr lang="en-GB" sz="1000" dirty="0"/>
          </a:p>
        </p:txBody>
      </p:sp>
      <p:pic>
        <p:nvPicPr>
          <p:cNvPr id="1028" name="Picture 4" descr="https://lunarline.com/blog/wp-content/uploads/2015/01/Targeted-Marketing-300x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48" y="5337356"/>
            <a:ext cx="450923" cy="45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0" y="4570094"/>
            <a:ext cx="1475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Key Activities</a:t>
            </a:r>
            <a:endParaRPr lang="en-GB" sz="1400" b="1" dirty="0"/>
          </a:p>
        </p:txBody>
      </p:sp>
      <p:sp>
        <p:nvSpPr>
          <p:cNvPr id="29" name="Rectangle 28"/>
          <p:cNvSpPr/>
          <p:nvPr/>
        </p:nvSpPr>
        <p:spPr>
          <a:xfrm>
            <a:off x="1690167" y="4203253"/>
            <a:ext cx="7453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/>
              <a:t>Provision of a high quality, locally responsive PHE </a:t>
            </a:r>
            <a:r>
              <a:rPr lang="en-GB" sz="1000" b="1" dirty="0"/>
              <a:t>expert knowledge and intelligence service to stakeholders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/>
              <a:t>Delivery of a range of </a:t>
            </a:r>
            <a:r>
              <a:rPr lang="en-GB" sz="1000" b="1" dirty="0"/>
              <a:t>external training and workforce development</a:t>
            </a:r>
            <a:r>
              <a:rPr lang="en-GB" sz="1000" dirty="0"/>
              <a:t> activities </a:t>
            </a:r>
            <a:r>
              <a:rPr lang="en-GB" sz="1000" dirty="0" smtClean="0"/>
              <a:t>including</a:t>
            </a:r>
            <a:r>
              <a:rPr lang="en-GB" sz="1000" dirty="0"/>
              <a:t>: modular training on PH intelligence;  specialist training (e.g. data </a:t>
            </a:r>
            <a:r>
              <a:rPr lang="en-GB" sz="1000" dirty="0" smtClean="0"/>
              <a:t>visualisation/infographics, HES </a:t>
            </a:r>
            <a:r>
              <a:rPr lang="en-GB" sz="1000" dirty="0"/>
              <a:t>etc.); </a:t>
            </a:r>
            <a:r>
              <a:rPr lang="en-GB" sz="1000" dirty="0" smtClean="0"/>
              <a:t>placement/secondment opportunities</a:t>
            </a:r>
            <a:r>
              <a:rPr lang="en-GB" sz="1000" dirty="0"/>
              <a:t>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/>
              <a:t>Co-ordinate, support, plan &amp; deliver </a:t>
            </a:r>
            <a:r>
              <a:rPr lang="en-GB" sz="1000" b="1" dirty="0"/>
              <a:t>regular local network events &amp; workshops</a:t>
            </a:r>
            <a:r>
              <a:rPr lang="en-GB" sz="1000" dirty="0"/>
              <a:t>, e.g. WMPHIG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GB" sz="1000" dirty="0" smtClean="0"/>
              <a:t>Coordinate </a:t>
            </a:r>
            <a:r>
              <a:rPr lang="en-GB" sz="1000" dirty="0"/>
              <a:t>and lead </a:t>
            </a:r>
            <a:r>
              <a:rPr lang="en-GB" sz="1000" b="1" dirty="0"/>
              <a:t>LKIS representation at key national conferences </a:t>
            </a:r>
            <a:r>
              <a:rPr lang="en-GB" sz="1000" dirty="0"/>
              <a:t>and events and develop a high quality set of supporting materials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dirty="0" smtClean="0"/>
              <a:t>Develop </a:t>
            </a:r>
            <a:r>
              <a:rPr lang="en-GB" sz="1000" dirty="0"/>
              <a:t>&amp; implement a </a:t>
            </a:r>
            <a:r>
              <a:rPr lang="en-GB" sz="1000" dirty="0" smtClean="0"/>
              <a:t>national programme </a:t>
            </a:r>
            <a:r>
              <a:rPr lang="en-GB" sz="1000" dirty="0"/>
              <a:t>of </a:t>
            </a:r>
            <a:r>
              <a:rPr lang="en-GB" sz="1000" b="1" dirty="0"/>
              <a:t>LKIS Webinars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" y="1943366"/>
            <a:ext cx="1703822" cy="307777"/>
          </a:xfrm>
          <a:prstGeom prst="rect">
            <a:avLst/>
          </a:prstGeom>
          <a:solidFill>
            <a:srgbClr val="E1EBF7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Core Principles</a:t>
            </a:r>
            <a:endParaRPr lang="en-GB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434825" y="1974147"/>
            <a:ext cx="1966028" cy="246221"/>
          </a:xfrm>
          <a:prstGeom prst="rect">
            <a:avLst/>
          </a:prstGeom>
          <a:solidFill>
            <a:srgbClr val="E1EBF7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     ‘Do once for all and share’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188962" y="5949279"/>
            <a:ext cx="1770349" cy="809281"/>
            <a:chOff x="3662158" y="5862491"/>
            <a:chExt cx="1819681" cy="811944"/>
          </a:xfrm>
        </p:grpSpPr>
        <p:pic>
          <p:nvPicPr>
            <p:cNvPr id="27" name="Picture 26" descr="\\colhpafil004\Colindale_Data\HQ Group and LARS\Group Data\Design\Branding and logos\PHE logos with strapline\Small without Old French text\PHE small logo for A4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73" t="13878" r="8819" b="25933"/>
            <a:stretch/>
          </p:blipFill>
          <p:spPr bwMode="auto">
            <a:xfrm>
              <a:off x="3662158" y="5862491"/>
              <a:ext cx="1819681" cy="6611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138"/>
            <a:stretch/>
          </p:blipFill>
          <p:spPr bwMode="auto">
            <a:xfrm>
              <a:off x="3662158" y="6496272"/>
              <a:ext cx="1816100" cy="178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6156177" y="1974147"/>
            <a:ext cx="2987824" cy="246221"/>
          </a:xfrm>
          <a:prstGeom prst="rect">
            <a:avLst/>
          </a:prstGeom>
          <a:solidFill>
            <a:srgbClr val="E1EBF7"/>
          </a:solidFill>
        </p:spPr>
        <p:txBody>
          <a:bodyPr wrap="square">
            <a:spAutoFit/>
          </a:bodyPr>
          <a:lstStyle/>
          <a:p>
            <a:r>
              <a:rPr lang="en-GB" sz="1000" dirty="0" smtClean="0"/>
              <a:t>                          Cross-functional K&amp;I working</a:t>
            </a:r>
            <a:endParaRPr lang="en-GB" sz="1000" dirty="0"/>
          </a:p>
        </p:txBody>
      </p:sp>
      <p:sp>
        <p:nvSpPr>
          <p:cNvPr id="36" name="Rectangle 35"/>
          <p:cNvSpPr/>
          <p:nvPr/>
        </p:nvSpPr>
        <p:spPr>
          <a:xfrm>
            <a:off x="4522431" y="6077158"/>
            <a:ext cx="23538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Total Whole </a:t>
            </a:r>
            <a:r>
              <a:rPr lang="en-GB" sz="1000" dirty="0"/>
              <a:t>Time Equivalent (WTE) = </a:t>
            </a:r>
            <a:r>
              <a:rPr lang="en-GB" sz="1000" dirty="0" smtClean="0"/>
              <a:t>4.7</a:t>
            </a:r>
          </a:p>
          <a:p>
            <a:endParaRPr lang="en-GB" sz="1000" dirty="0"/>
          </a:p>
          <a:p>
            <a:r>
              <a:rPr lang="en-GB" sz="1000" dirty="0" smtClean="0"/>
              <a:t>Email: </a:t>
            </a:r>
            <a:r>
              <a:rPr lang="en-GB" sz="1000" dirty="0" smtClean="0">
                <a:hlinkClick r:id="rId10"/>
              </a:rPr>
              <a:t>LKISWestMidlands@phe.gov.uk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sp>
        <p:nvSpPr>
          <p:cNvPr id="44" name="Rectangle 43"/>
          <p:cNvSpPr/>
          <p:nvPr/>
        </p:nvSpPr>
        <p:spPr>
          <a:xfrm>
            <a:off x="1702309" y="1974147"/>
            <a:ext cx="2732516" cy="246221"/>
          </a:xfrm>
          <a:prstGeom prst="rect">
            <a:avLst/>
          </a:prstGeom>
          <a:solidFill>
            <a:srgbClr val="E1EBF7"/>
          </a:solidFill>
        </p:spPr>
        <p:txBody>
          <a:bodyPr wrap="square">
            <a:spAutoFit/>
          </a:bodyPr>
          <a:lstStyle/>
          <a:p>
            <a:r>
              <a:rPr lang="en-GB" sz="1000" dirty="0" smtClean="0"/>
              <a:t>  Integrated working with local PHE Centre</a:t>
            </a:r>
            <a:endParaRPr lang="en-GB" sz="1000" dirty="0"/>
          </a:p>
        </p:txBody>
      </p:sp>
      <p:pic>
        <p:nvPicPr>
          <p:cNvPr id="1035" name="Picture 11" descr="http://biznescel.ru/data/uploads/icons/demo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48" y="4502665"/>
            <a:ext cx="442634" cy="44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4716016" y="637576"/>
            <a:ext cx="4176464" cy="51020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spc="-8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spc="-8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 spc="-8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 spc="-8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 spc="-8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1">
                    <a:lumMod val="10000"/>
                  </a:schemeClr>
                </a:solidFill>
              </a:rPr>
              <a:t>Intelligence, Engagement, Performance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1">
                    <a:lumMod val="10000"/>
                  </a:schemeClr>
                </a:solidFill>
              </a:rPr>
              <a:t>Local partnerships with universities and other bodies to improve knowledge of city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chemeClr val="tx1">
                    <a:lumMod val="10000"/>
                  </a:schemeClr>
                </a:solidFill>
              </a:rPr>
              <a:t>Links with decision makers including elected members and members of strategic groups such as Health and Wellbeing Board</a:t>
            </a:r>
            <a:endParaRPr lang="en-GB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" name="AutoShape 2" descr="data:image/png;base64,%20iVBORw0KGgoAAAANSUhEUgAAAOwAAACnCAYAAAFlS4AtAAAAAXNSR0IArs4c6QAAAARnQU1BAACxjwv8YQUAAAAJcEhZcwAADsMAAA7DAcdvqGQAAOrXSURBVHhe7L0FvFVV+j7+nL7dxaW7pLvBwFYEAztHLKwZZ3QcHWdGR8dux+7uREFFUBSlu7u53O576v88a58Nh8O9cEGcme/n/3th37P32ive9fa7djk2b5gexgEgEAjA7XZHjvZAKBQyW33nBPW1U5nAaf42EkLBMBwOB6atm4VRj56Hu759Gr9sXgQcEHUL7EEFjR7Y5Qjjli//hfk7l+Ovkx7FExfciSsGnYm/TX7CIBLdqSAcDjdICYFj/Zpvw9EV1ECziga/P4jn5r+Ny3qeCbfHhRBceOb717GzdCf+cOxlSPAkIBgI7jVQNJnVp1iiX4HL5cJ+eewIO/D9xtkoqCrCaZ2OwZrSzciKT0WqL4m9ORAIBuBxe7CmaAMen/oKHj79rwiFg6Zt9MACmyJmUE6sQVKPf+kGjHzyPIxo0R8ntR+BwQ+fiZaJeejU7gTkNRuKsZPex0M7j0LTe+Lxfs15aD1gAXxxPlQFa/Yhu2YbC/XO2Ovx4p3FUzC+62jUBOpQUVOODM405/598bzhvBEIk8xhRwhBcujOVrOwbudGZKdmRWrsmW00BeqdcSgYxN2TH8bsDfPITSfi3D7cs3UkT+xdfcK4cazrN4MKXJzCHWv7o7C21OwLbL5GgyhQ78CBUBAzJ36Ibs27Ish/D+48mrwj1s49nRzfIY5/OWCIsyC/bQhT+pfiNWyu3GWOxU/NNHq2DQ4suOWzexHmzIkyj5x4+M0Z/N0z8KT55fBu/w7/fv0HvPTh2xiWcy0cIZc5tybwLZokZuHmj+43xxpICIjkNtkbHPiek/4IP3lXhC0ktyR1bxWjDuHx74vgdwUpA03x/c7HWCWEvikXw+NIMdXvGfMHU9XpdFIl/WZfoNlbA1MFHJxN7OYklt8Xv4h3v2anImdkc0T4FoYHI5p78fGETiS6ysKYW/oWgqEyOFw+9uE0WzBmUEMBSfVzG9/BK3GfGBbWOUMY7BuMnyt/prVywO+oxZYiL/edGJkxGJOLv0f4s/fZ4emmoyxPIioo+Z64zezQiV75g/DD2pW4bMDR+Gb1VKO33170AoJ1ewyMBM7MuGt8Zx4EQQ7AQarOrPyBPAkh4PBTOkloV4gI+TG5ZBprE1uWaXba3+UvR22oGpWV2Uj05OGHdSvh5gwmL5/MmQfIrmqE/BaPBSL5bgMyKLsb3kl6lAcuUP44O2FGcjtJVpaJvCK+BWxy8hiWvQ+3tIhIhFk/kTzfWUGWsS4tLBxuKiKrUqYx8uUL4E7IMoLl8XisXnSgTWwTJkHOTHrpCcXDSdJpv3W6JDFsBpe6sG+CKMJSqlk4HII3GIckH5Cd5EbLdHbMslDYzRYhNE9rjurqbXup1G7LZRvyIwsu0BFbchAjRJw1Byitc6CwUjU1qspFkSBCH0tChaDpBq3TJGYirY6MiPKX5xykDLXj+4teQ5BqakitGWu2EgQNSLcLTpz8pkTK6BOBXFccWqWGkRCOhyqclXUKTasDg1rmo2WqA82TXGiR5kCcMxEJ7iQkhBLZbxhepw+hAA2G34UT251kBm3QOx2/+HJU55rpEUv9IxJETBRwEHP6QDhozx3krSza0/gbLvvoLzyW66MKmV9OxElScyKamEDzF7t+uOR1cr4eCPho9NnwjPRzkOtMR7m/Gm8WvY6xmWfgjcKXcWnuRBRVb8ZHlR8bhHaU78CFfS5GGZ1JVkoG3vrlVZxyxOlIjEtAm5z2WLB+NlKSM5DsS8Dm0m2UdEq2AoHIeLuBCMPlIU7km42tBMPsEyEFAwFaNZdLszPcppGI+F8jcCKK2slOi7fcY8WA6phAgnKzv0BAoMFs/ms/WjKjkbLYYCSqQbDrG8E6ENidiTtGbWnZOj40Gt+sn4PjnrvMnIsd0B6gPmj0oONfuw5LCzfhHEYkHjZb+4dvMLrNQKTFJUdq7R+ikdiHvDJjtkWRA/hq1Qy8+PMHeP3C+xCqowrFJ+LNWR+jeUYTvD1vEh4acwvC1PlwzEyj+xHYg2oCZtCG+DFt/S84pu0QSl0t6ig8Hy2fgnN7juF+HcvqaDxpUikcF739Z/zx6N+hU2Zr004DRPNehkibQC7RkDd2QAdN25FPnI/Hpr+JqtoqPDbtFdXGuX3PR3bT/uj0YBiP7ByNB7aPQfMHatF52Ax0ymiNF+Z+EOlhb7AHFCIatF7pveD1G/Hx5c+itLIcf//sMfz52MvR6pFEYRepEQHa7OvOHawdc9jOOwqdghegfWaL3TONnqVdto8ghem2Xj/vEZRWlOPpme/grydegwd2HoOJ5w6N1NgD1507kH+tDgWr66YiO8OHy96+xZg/QeyAgn0GdYRki4Oopa+9asCZbETfyBk+//ZHkRoRYF9B9UcTGA3P7zoHL55zP4qDFeZYg0WzT/yuX2VI8B3lBSYGvn/7cDzz7ucMwrMjJyPAc0+98T0eeX06jsv5CMc2uc0UK0IpDRVg0ryvzbHANiy2BNc/KDtslZgf2XegOpBq7UdDLQNadvbVNV0w8aU8fLXtH8ZbDcu5AU9vG4vzB4yLVNxbR40wWbuyoHtv4q3Kw4Yy/KMdcxDZ4lzon+fB8U8sw4knDkLzuAE0GmAE+RBnZrVxMPaKJq29b6R3xM7zcG3O9Xhs+6MkqRglZXciz5GBDXUrUVKeB2om4yknAh5i/RFtrWkfwmndjkLnnHYoqtuEl3/6EIG6JKIaQsssN2euaDGEqRe8rMq7hckMOnzHOdZgnJyTAbYwMh6VZetLiS13TbTA/y5HAKFPNChHNeUOtEhPQGVNLd0enQMNTUZ8CAk+zdQK8uZf/z0qKjYZSd5tHKbnvmGiQnfYQwfMAnamkZx03q3TLCdsSakiCy/CJ2tfnXLjv82F1Sg2AZtcmRtJCQz/SGOng/2R1L0eHbF7QPMrJstOipzio8gWcorxPKZlkmoIBytQE9k1nlUo82nZXRKUbVMTHUjzkoRSUUYXJmfaPQHDjz0zlWGelvUyji4caMijIFWj6bSDldqkcz4cTTMRlc2sT2Inznc4W+6zQ9ZEcWUY6Um0ySpihChKCXm1GfbSeSaLFJhBBcLAQ3LUcnbnZZyHlDADLQ7s8ZOcrNuKs5BApwYTkBz0cNwQKu7vT/KLpw5kxAXROZNkpUzUkHrxLi9y4xijEpnaYB0tFI1CJHbax/aKciMKzydVSDb944Rc/GN7Iv3CSX6xUx6gprAK7h+ImFih9qIiq0hS/RrAOtwNIU57X4PPo5EFJAU7/GuTv6OgahceLXwI52ZdCH+4Fksq5mFA6lDOpgbvlr+NQJUfoS/CuHLENSirq0JOQioS4lJRxoR6wYZf0DmvK6qZcLvoHIprChmuptQfnInpoRDl0ARhlm9UMKZAS8cuzjTIZNvtonSydYCz3E06tnexvoIzpySYbNMKjsJS1RHp6nVtBwMit+1RjGRyE9jltkGwQSybuW4u+jTrSYG1hpawmk0YNxJsYuwPVCcadgvwoUJ95lVQF6w1ylUWqsAHK7/BiEfPxY2f38cBXbjn26fxyerv8NGKbwzln5719u6JxiJYH6iOyYr2A/X186s5K1DHNHO47tN/4dZjr0LThBy8tfxLnNZuOOJ8Sq+YbHIy0YyzkZEEuJlXhCUVFGGV749jdrvYOraxFdh1okH1zWSjK9pgi2G0aNqgc3Izf/3yITB/xT9P/APNTy2pLddK+6IJkIO3fP4wrhhxJn1gG1RUV+HV2R8zSk+lsvuxascahiXVzLzD6J1/BD5bPAV/OWEi2iU1A7xyU/tO2J6EyUGjpMjOSwUNTVSwD2frm/geMA6PP04MeeJ03HbC9fhpw1zcQcu0oXgTmqU1wxM/voEwPdhVQ881Iup2ucm5ROTm92HDEI1KANfN8MHjlkfTOEGKfBjHZt6AXt5TiZgDi3asQE3Ij3753cyYkgnhpU0QzdXGcNSGgxTjMO748lFkZqRhXPeTkR+XRQ6E8P3Gubjzi0fw4Ol/RYes1uRqAG+vaYfvlhZh6qpScpXIxEeoqzUWkUwrgm4hxyNKQnbCcpx96qVG1oXQ+JxHEOdvRy+bg7NeuhHPjLvD8kUxXLWhoYlKCu36jZpsiJXnbV+Cr5b8QEQC+Cs5WldTBzKBaddcrN62Cuf3HUsPDTR92Gc8ce+uH2H20j2B6T4QdOLa8xhGRA7rBfbTyXcCnIWDMbxNH8afDsR54q1TUZOInajKRZRo8RY0mrNxcfG4/tO/455j/sSjEP786f3omN8eF/Y5lf6sDl8U3odlwa8lcHj87cmMVxKNXtcHiRTd6bdtxfurr0MltkdKGwa5qxtyvsUb8z5H64w8DGvd36iIIHaito1RebQI6/igxFgVta0uWUeEE9E0NceI3ceF/8TK2imkaBAPv/4La1C3TGS3L9x7SlP88ZMtcPhd+OTmj6jrs7G0fDL6Zp+L+cVvsDsrFt+XTGHc1GQGfIye7pz8DP545GW7DagNtv7aBBCHJQE2HLTO3vTJv/DASbcyWSCl2JmbweXdW5gzs9NH3phF0u6rO3uDE90zaK29LszdUAn4KPY0UHefkoubP9qG688fbuI6XdO6vNPHeG75SZF2VHvk45r8N1HuL8dP6xdidAem05HJ2CIby2kbxOWGzG69oH7vO+VmxvpMItm54Mey18xvTYDZravO7O8fQlhcFES8h0Nzog7GkbJVf/qsAH8eM8+aKCc/sskN+PfyEzGmxUMRPjtwXKvf89eJBGcCRrcfsnuimmA0R6NBk7TFeTdnv9ryA/7p+zf3dFi/ril119WjEH+tqxBOVAZKmGeWMd+kf4yC6F6crlqEPvycQcNYEmrvvk29sMrCSEvejMz4VthVs85qy3I7HraAdTzNTexr5zCCMNVn+vmvM5tz7GaCwJ6kiQu47Z7sCxvew8vxH9F0MBlOPgPNfE1RRx2oCVYh15fMNNKNKn8Vnip4DOdmXoA8Xw6trhNFgUIsK9mGjukdzapbraMGzZObYU7REsRTzJ/c9g4pxDTm4w9Z/wwiZoYzkJeQiZM6jUT/1kdg6vKZzAxTkMHoa2dVAZI9CejRqi3+/vFjOGfA6dhRtB1HdxuBxRtn4f1F76KSAYnIqVV5/S7/8xJs2zTH9BvrnsRxTXwvnTV4kPI3LvkXDywHHgsSlxApHW0YPljCDIM61hCY64vkkiOQgODGa4jaIxyrfpHPTHRjV1Udz9v9h3Fh/xy8/EsBzujGidFlsSN1Z0RMC/LGIBIDDXPvKX/mr9bUrdDTXsbU/j4GaltlAcZX3mD26/xaxw7hjvy/Y+rOqeiZ1AP9svrhguXnIT2UhlMzx2J+3WL0Sx6ALzd+jxOyj6QkODGjbCZq6iqxqnYD/tz6Skzc+A/2ZiEf/uw9TvYMvHHegyiuKMf1b9wMT3wSEl3J8DLaunr0RQxCCtAnvy+e/PEtjOk5CJ/8PAW56YmYu2MBLhp6KVIo2g98+S/UMXWfeNRNGN52ACYv+QzPzXoRk89/ET6nZzczZKHFZbPVm1ea1Q0C/4RcES6SkloR0MXbcIgGgVbYRR2xLkPqZBgbS7046tk6i+r1AqMnholOiRDHMNx2ksO7MbAbRgqI4AkdEvD4idWMUNVG5xWXh+FhBu9Xkhy5lOLkOeX8NbV+nuMx24bqiDtF2p64Y9P6aWHbbEfLueCe5U9jUsb3+FPun/BL2WLMqvgOp2SdYbKTOHcC4p1xeG37CxiTfToqHZXoFzcQ8yrnYknlUjR3dkGqKwnVDBuCQRcSHT7cvelJTGx5Ph7ZzPiZltvx8QfolHoTkwEHTjxiBEoqKuFws29vEjKZVHgSiX7YjwRvCnITs/HmovfRN+8IOKl/mb48TFrxFfq36YmPZ3+IYe2HI9GXivTENOIWh5LqXbis22iTlNhGq0E/awXdFJNld4jARivcLgXv5rQBrYeYJUOzL0ZYxAqZdRJdrKO+sGjG+iCK/HFoTuQHtE7lmRC6eI7AbYP+grOePVO8svoI1qEuUEUhsUpMdxqPv2ES2MPJ+GtLWCBQwq82HEucdscjQE6bBqrP/UdP+Stc0lmDc5Q13i+wxjFrLkFditWZCHF53nWYUvAxUrzpSKBIz6yaTRcRRoYzldysBaUVnTyd0Cd9AJ7d/gx8oThyxIFz087E60XvoMYpa2qBv9qPB8I3Y37JDpTVluOLpe8izplE0XWTK350b9oDszbOwcg2/TBr02IUV5cgldzXAnHn/J5YzbjdrK7xuJbZUve8LliwbTGGthqBmWu/N5Z48oXPNW6yqnDx4luwJmu92Gdxl9RUYMfkkzpEHeYuNcSskIW4J/JagR+BDZxaM2Q9+WoV6keSoBrpRel4rs2dOO3VKy17oXLWlV476UN1NVkX5GWh1UILmLu5ryvNTqV/4rVZHITL4Zdt5giigK5GM/i57K36DVRDIOTskMx22NoXyAjYhsAuU52G9usD+7zcRrTLENjtNYZ00FjXKHzs8XXOBBCR8wIbr704a1c6GLCREURPQuU2MvVBQ+0aA8JTkzpQu+gxBNaUI3CwEz1YMCZPykVkJcqisoRRhzbEIlgf2N5jf1BfP3tN9vBBBHsqi2LpqkC1uaRy0jO/w8PTn8Fpz12N0c9eymTfgZ01pRYBImB5gQPDoTCmcdZ4P2DfaCOwxUoLL8/Neh9/++JxTL7hVdzw/h1om94Cj465zSywFVUVYcWODfj7F49g2sTX6TKoZ8agWBzZn3jaOrm/Og1Jh+vGGy6+I7J/SKCBbXCRQ8c9ewniE5JxVtfjkZycguPaDEJGcga2F+9CbnI28lOyUOMPoqBsF87pPwbDHjsbm4oZ5HdgykZQf7ZBqQ9s4xRbR+V2WX3SIeL8as7alF5WuBrLd6w2SfVFA8aiqKIMwxjduOkKYpdnYqXBuBEeNzSRaBDX6ov2bLDxiYVGTdYWiVixUSOzsfPSuipkJacx2whhV10FMt2pqA3UiE2MbFy4+ZP78ZcTJ5q07Z9TnkGTlBxzD1q7nNZMxH3o1rQz9TbExCOSijUwEZtIsbiIkzaB6hNhu76ZbHRlGxqapEBx/KriTdTJRzCs42C8PedTfHXZs4j3JTA4r0PAX4spK2ZiHqMdrUyuLNqEa4efiwpmQks3r2CUA8ayfVFNwtTUVqM0UIvPF0xDp5xW+MMxl5lLtfWlmPvDSVAfVzUve267OauKBzLnNshdsAs8+cubTKfiGKi7cUaX40yAroWIv3z6MG49YSJem/EeLhnGxMGKl0w7cTtAKy2CaXN6mCR4E3Hzx/9iEt8dvZp3xcPfvoR/nnyj4iNrQII9EW3Rt9pE470/rgr2EuP6OLwXhDV4iGmVF8XBMox76nI8esbf0D6jhUGioK6MOurApKU/4LzeJ5vr07rcmJndBd6ETIaCYby8/BLMK7Uu+YsAGjPF0QwX5D0GnyMD90x6jCOEcXLv49CrSSfWsdBriKsaV6KtfrRFg+ra5wUHZ6DcHizZtRKdMlvhiR9fx7ai7fjncX8gdRktMfLX3XKVVTUM0Bm+MUpv2W4kG5F4HGHG2iIMfWA1rrtQK5FW5Prlj7dj+ZoxuHjMOUhNWmki28uavIKm3o644u3baQcycdvoKzkJxseRiTQkwrFcjZUAwUFN1uNwY8yLV+HoI4Zg5up5eGH8XZQEF+6iP71o+Hg0Scw0qjZ7exK+25SMKUsLsWQTk/N4H6dMymuGGi3oY5ZSawkKg3uPtwxXn3GcQdDcxcAmf2rxA655569IT83G346+Qq2FQr2TbYirsbAfmd0bznz9OszZsQjvX/wkOVqA58ffQ+44sbWsAK3zWyHHm4aQvw7nvRnEmDfq8PD3nGghGyZ4jXLKUElsKVPERKsZDnRs9jWuO2cgJpx5rJmoQCuNTo8T924disfP+jsyKS2bK/d/1SB2ojbEljeKs4/+8CquHzpe1gSPzHwN1/Y7j2iHMXfnMkYSXnRLbW3Su2s+CmPSxngM7PocZi6+2EyoPlASeMbom5Cf8TPr1I+oAWL2h9ypuOvrJ3HTUZfDSzWS/sUa01gRbkjUG8XZQibUX6+ehURPMq7pfRa55MQ8TvSpqW+ie057HodQ4tyI/D7n45pzB6Bdy18sEW0AwoE4NMn8af8TFbCPf24fiZs50dnbl+LR6a9x/nsiJUHsRO1zIkg0qF6jJvu3o67CCzPfxwVv/p5k85gAPj81B0+Ov8OsR2n9+KUdF9BAbabOJuD1T5814lgfKFq6ejj1P5zGtpHC/YCXvmxa+UsY3KwnSqvKmFRQoaMkxp6crQb2cTTnrUXBRnJW8Np59+PxsQyjOYlL37wFizatZWOr+ZsF1/MvdY3nyivyEWqgV6HYO9eNJ6aH4HcUo3vGeLbxIqhljv3A/Grdah7GtUeej4pgtXFhAumkJiexleWtz99q33Y9jZ6sUFWTBdtWoDpYiyPb9bdKyNWtjoXcC2P6nBvw4qevsGpkETsGwv4Q5m33E6laeMrPxYKiz8y9RnGBVLSMH2qCDG2xoBDm58o3keJLxuy1S3D/dy8b2xwtzpq4PSmBJmlz1IaDcj0fL5mCFdvW4fbjrkYtO9KEttYtwhsF19B2hfHQKzNZ1nB3ejrh3D6peGdOMfwMPz66vANOeWIdPPG70KHJVPzh5I1YVqwHRdyoCG82kmJDgNy8uek0uOn+ljPpaJvWgpPdI6o2l6OTjGgQ1w+Cs0BqXDpuHHWJuQHExuOtHTeZ/R0FPfY7UYFy1tdnl+Ou47Lx0oUtceozK6mUfvTKTceyjSfiy4VZqHbsRFVwM1z+RMUeu0G3iutfkJNevG0NXpu59424mmgsd23QRFV+UJMd2bavoWw0BCJLopOmWw8r7Q+sVUOgT5emuOjldRbB6gKYs1li78FpvUR9BRZ0L+4atE44GunudvAhlWIbRiW0ZhzCKZ1G4YLBe99bKwMV61cFIsIh6GzESbOFbfmMyYkYl+LKdua3MXDywwtNU8GAZh4aKIaa7jB+LHzMcL9/xkXMfDzYWDMF/pAfNZxkbSCM7dWb2IKxeZSlFchAxboaG6L1eveebre1BK3hzUU3oF/FqqYuJ60Sixu0gGJVvZuGsZDRYSVTuDuOzUPzpDD6tUzDyR19aNXsK5PTZrs74eeSl9hrLQliiZ7WouMY5m4LzoeTRsoBiaU4RtENMlSMsr7REBtc7DZQQ3adQ5Ohro2dU1EUCGFWM7jz11TRAVAU3GQWocv3uhjNc6aSfvn303uI1K1mMdsClbMRJ+FhWYBBc3LyFpYyjeMENYQkT4/y6DYG6wbpMOKd6YyiEtg160REU5DsiMPH5z21V5mtpwJJYoAE2T0r83AZt5OSx8EXcMEdcNN2+BAfjEM/3yBS12duxG0fbM3Ujcj4nXQZHkZDLgQqsg3jPH4XPCzT7M/LPFWjGMTCvmIOzH0zSRshB5Kc8YzKvOSTE6Wlzdg+Gy4mCQgnwFGXiaqKLJSX5PG3NWprWpMIcYh3J5kH5iSeloiGURuq2TfDiUxUqicR1/ndfLZRyfBk4PzMy5DnzcG2um0o9Bei2umHv7QOt7b4C4+3oFNdAdrFdcWnZZ/gJPfZiE9Pw6zSJeia1BI+lw9Z8XlYVr7U6tQGyW+Mtb5yyPlkgR+piYmYtHA6hnbogwenPIcrh16MKn8N+rbqidT4BExfPhMOb4gpXyIKSwvwxfJPSHD1J6qzawYmfr+CB6tfW3w1SRHEPt4jxtvPpWRql5u4Yc7KBkqsJDbKXLQOrCsq7EQ6w0qFdU6U1yhkZNQaGU3lUlM79A0zBUSIYowyqyACGkMtrDGYxMfRT1Iq6vzsS32wP533uUKoYVjWMpmF7Nzt5uQYNjpoHCWi7RJa4PlxTDdJaJf9yHA9sHuy9sBvbfwSsyrnq6geoMGgrmoAMy8RgY797SXCwZpofUCUTOfhtQora+AIPm0NFgNeUqeWJzRxstyU6TFouF3wsv+xXU1PDM+T4K8j4QwxZB4ZUPDv8T1PxKj8rvV1bQUbsRHUMHJYE1GIpgyDHoEcFaeD/HUZzporaua8JhnExhJxm43ESp43/CBBYufvWjwAgXWMjBxbjIXVgrm1jGpJiTjsojEKmsjImrSX3Kuh9W6drvNE2Jzh2NoxVl741VGyvKiqq8K8q78ggWqMCMfGyvtMdvgO5qoGSSd6errg5OxxcNJQ7Qpsw8s7nkW6txl6JXTFhfmX4KyV43BV3mVwVCVhfW0ptpZvRIeMLphfNhvNPK3QKak5wuTK9Wt1TwV7XDQAwfX0lbVr8Pz5jxgDpQeE9ai+bo//ec0sPMvIKInG5I/HX411BauppxnITMhDk0Qfvl/7Lb5a/qNJ7j+8/H38suYHfLNsGvIy81BYuQ0fLfwSy276AWUlm/fSW3vSe12ylAUbVXi+RTkeW0JjgWIHCVdrd1usC6wmd0R5puGkvmptKXegbnd17USzVfshuBcORGDDNva1Oapv61d/myZmYWtVoTHiXl2XVTvaj+aZYeseikCtqeeiO1IsKTeo2wgkScqxtSz784QPzJp0fbDP9dkETxyq6yguNBQmVaPC6wYNTcwf0lMr1jKqFr8FVmbB8y4n2t3HsM1MrB6QyDrdpk+R0hHSRWy1ZPBgVTB1DER+NIGNt6QgWMcwUWvJhtyspivyYSoOO/DoLnSWiXhuEiYprTWKilbBFdJiOwWf+MntmLh5w9qpZpFcBXYYaMLCoAMji2mhqRe6Wq55axo2ZcRZVRd1RVlrOGBdUeTI6IJK9CvQvnVsrOxXFO3av/CQcsRi40ki1fUjyEkKIcGrkWkjzDmOYWyG5S1MWQRUYgckwsgbdOKri5834rxbZ23OxoZWumFjxK7zmVrRxzLLebHVq3ii4EF09sj3ZaGLryPml89Ez9QBmLbrW3TL7I/NlavwQ9kU9I0bg293fI/ZVXNxesZJ6JranlFOEorDFdgY2IJXtn+A8Fd/xx8Hb0ZhRSk6ZbdESV0xdhQV4Nm5H+PaIRegtHIjMhNTUMmA4ePFHyI3IRNjepyJ9aXr0TKphXlu9c7J/8TNR94Ob7wL64s3UX8no3eTnshLy0JZZSWuHXDa7okKDGfF0djJim3DC6S/QDYUYGyFw0cxrFWMrGVRhnhIYJxbRZGi1VZ8YqxoAJ5wPIpCVdhVRYEN1JiIxxGKI39qGP55EXIH8UzaW7jj07PNuVOOOAVrti9F2/xe+GT+JBqVAsM2+fK6IA2YN57xb9C8baWqrpyeKA7NU/OxoWItQnX0EKwb70lDbbCaWw1RD+GkDsfhluEX7pZWSe4+1tgG3TB96/LHUO4sNxOW8dImgyQkrNt/KIIs06+EWAKsX/MIFXtV9FJW58DUdcpGwzihQwri49WHA28Nfw1fLZqMl2a+ZNWndPprSq19gpBSzwIhrEQ9HK7jJqKyUAG5xhajPInEt8rUVRvZgjuOvAYZSenUb7k1a4oNTjYadHtc/4KzqPTWRJRtmEnxnDqXvpkYP5IcmDP8b+4yEwloA6RqTvaje3hM3KoqREL3ME7NegmDnj/PcFmgPtW3AdUxkZKyHKV3HuOmdLequtEdq1I5cxAB+4UCAuF8y/AJOK7DcEOjRoHumVYWok404fOYc3oCXsQxcE8KJMOLJIyOO55iyzpMCvr5hjCbAc8z0GcA7wvGI6kuBZ0dbRj91FEs6UaC/GUd5jaUfiHrQKIjgcSjm+I+p8M6YSQ6fbiw74VkJjOXgBMX9mBMTVvi5T8w3xVRZYllTB2s76JFjWPrgU0H0rg6sb1yp5lDo668u8mNZyo/0NDmWBHPzLIZuDD9UrTytcby2hW4scmNSHGnoaWzGTbUbMTw5CE4K3s8EpjBnJ1zIdZVLkevxN7Ic+VhRd0S05OdmVyUOBY7/bUY2+NUZCflYvHmpbj7lPtpjZvAwzy5Z9NBSEtIxOJNy3HOgPNRVLEDR3U+Hi3TmmL25gW4sPdFOPGIU9EqXRfYAhjaZiQNXjkGtx6Gbk26wUcmdclu0zgx1lLMwO1nmckahedkta+HBOVfrbiY4sRSmX6FGZJoSbbtCiRDorp2BfZEtVD+Q+67GPT0mexLqNDISW/ZUDX0174J04yqRQITN+vqj4WHOKokxYzPv2plD+Qixx875Tb0zO3c+Ju+JMIKJKQjegWFIBBl1m1rbqda9rH0S4Nb/s7aF5jzmoQmxV/+pwowauJEjc8nIdW/jJzUxjxBqaWXiLFxuZnU01K7FQpGCKdXXbjcjAukw9QPPfamvoMcQwRrtM6a5Nvqk6Cd+jeLY9YWwctYUqtMoNsElGjzmP/FGzXR7QqGNzww0Q5Fw+PlpEUoTt605DndUqsGZqIkgIYQUQSaXFA3bnJgc2s9J21LhPl/IDHWwNaKwG8HNrLRoInFLqzZYK8N769OLFgCztxNRLW5EAO2NMbC4aKBPU/19Wv6Ez4myt0PHLD335qpDYGYdiCoj0FioA00o8Yr6WGzMS9fKQ9PoFSzXAGgsm8FDPJx901/wbTRUSwYU/ErwWaEFR8dOk3V/kBMFfx3uHaoQHuqe8X1qjFdNaoK1eHV+Z/ihbkfMtv14KRnL8GG6u0Y8MDpGPv8FXAxovbFM+VfM8uScjLtvp9fwJayXTjh2Ytx74xnMW3DHLy2+GPM3bowQoy9iaZ2jRGyA4HNjMZamPqEVmWNFbL/XcZSqhW9a7kypMewSPApq7/HsKfPRymz/VHPXIA/fHInzu1xIq4efA7OeH0iQ68cdE5tiitHnoeTexyFd+d+im9XzSRjZyMvKQMfLv0am7ZuZVhK08pIY/LymRjZui965nfBTaMmUG6ov1LzKPi1jBUzol1NY7U1dsyDYaraNipU/K1hL79HrRRUBCtRUVeFJTvWoVeLjmiZmIOjn7yEZtWH18+7HwnuBJz03OXo1aQr/nbc9TStWg4Ks9xn8t+gws0YqM+X+xjcaA1aF9fnbV6CH1bPxvUjLjJ92cQUoRqrabEQPab6OBQhORim2mP8asbag0oSbXPTUBASDXvidZuxlDQyI0xHeNfXj+Hm46+BN+xCcVURbp/8KFpkNsNH877GjCvfMLmCLhqoB7cepzFpK00tNdvFlDJEXBQdatnMLRNsNDGEoF68yHpupxvLd61F28yWJt1we9iOY9mioH6VYerlJYJDZUisIB2ILqKlaBgrRPUJZH0Q3b9hrBo2Fnm7rq1ldpuDmbxykNWlm9AqOZ/IuEjcECqZyr+54HNc0vsks2Dz3fpf8I8vn8AFg8bhsn6nmwn7qYnyHro+Uau0nQzSmsWW8u34bMl32FlZiluPnoDv187ETxsW4syex2FLyQ58v2o2hrTrg6VbVppXCrbMbIom6U2wdPNyTF39C7aU7kDPnI648qhzkOpOxgfzpuDifmOoxXWcE5jn7X1tsDEgfG1BF0jwD2SGRdtY5jd0d0gsxLbbS2OFiJgVKzGxEI10Y7TTBpk3H83edR/djQxfPM4bMg7PTH8Tvz/yEpz69JVo06QdHj/lZsSZy3CRRzwJmpYu8wu37eUF+Mfkx3HD0b9Dy5R83Df5aVw+/Gw8N+NdjO15DDrmduRAQST6POYhBLNYxo4kFFog081W6s/DZNzpcsPPUVzBMN6cOwkpyUl4avrr+Oaa1zDxvX/A63Ohe2ZHnN37BOyqLUVKXJK1yHYAQttWLBoOJPj2Kn40iNGNgfr6btAUCzFV/jWh+b4Qwqbyrbju3bsxf+cy3HrMRKTGp6CwbCd65B+BYS16YPQzl+KTS59isKRb+NzmVbJPfPsK1pZuxhH57RCo9aNf297oldeeBLSNOYlJXB0Wm+ByxiEuPgO+hEz4vIlmBVIXzx+aMxzV4SLqvBcpnmxku9qiWXxntI7vhyRXJk2/1/SnnvT/H5P+jSuGn4Gnp72LW4+/EtWBavP6l3QKZdhchqkfYhlyIG0VrWOVqTFMFX/sdrF9/GbBk0Ug6zFLDVdSU4lvV89EcQ1jWn81teAUfLDkGxSUFuG2Iyeg2h+5rsWGyj3fXTwZszYuxEAyu6SiDHXU2AlDzmRQpGUkq3epYnJqc2RktDG+mdRmGcv5q9WnSUtXY0pJJ/pk+k8nNVbNdoOWu6hZgTTU1SUhMX67hS3L9D6ffHTC6Ozr0NTVCU5qv8/jwiPfvIyiikrkpqVicJv+6JzdgujuzbD6GLI/qybtFkRrXGOYGi0s9QnGb8ZYc9cFzZZed/OHz++hGUvAH0dOQIovEZ3+dTwW3/w5amqqzfqfriPoUeA4+rLbv3gU6wu24aVL7sPLM99Ddmoaju4wHI46pR20Iq44NG3Wj2bUy1EoOiSMn4yoY9D01pyduOGtlagMxVHTOThnpldpJfu24tgBjyEjexn8talYvOpEzFo8jn3pYmmUyQy4cO5JVyIrXTdXqFzLFwpowmjpHYjxOXexvhOZtARP//I2NuzcigWbFuGW4642l+SCmgjxiWb1gbQ1FhrjU6NNr1xiff3/Box1YGPJVrRJy8dnzDtzmT+ObNkfRz51AU7reyw+nDsZn136dCQQkq9z4Y4vnkCTjAz0a9YNHiKZFJ+K/IQ884S//CMtMu751oVHZ1IqJZj7n3ejQSbXGa5DxzZfYWivV5CasAnCKmSe2a4PHAiQkCPTrsKgxHPMK7IfnPKyeffgkC6DpGoY2qKvRMHUljbG+s39QWM0NZqp9WmqDYeNserESVs3df0s+MIeDG3XHyMfPhun9j0GG3ZtMas9j532Z+T40o2G6pl1reBf+e5tOLnHMTiu3XCa6RLEe3wmQFGK4uN21lsh/LCdGkgihdlOq/kaS/uHAhIUXWE485ibkJ83g8SP6kh9s8J+u7brsJ8OnlE4NecORs1u1DKqv+vLx3HuwDOYS7uRHa9Xvu+b/zbEjEAjmBpt0vfHVEHjbcQBQK8MuOajOzGqZT+kJaTg6ZmvIj0hDS1Tm+L3Iy7F2+PvRWZcBnRf2GfzpuGR6S8yOqLvYwRbVl2G2yc9gETDVOamVNGfqz5Cs/s9+Gm7G53yv8HEc47D788djJSktRztELlKpnTS40PnDUF+zkyOHTP9AzFVEKmjYG1V3TTcs2U4fin+jNrrxs3HXoVkzuGmj+/C3yc/AY83EozpD0HMOxxMlfndH1PF9MNnipnQz9qyDLd98gDeueRx89mXf//0Goa1H4hOaa3oz6wLim6lOa/ciH8cdw02MX8c0LIX3DR9wYDuZaNfpil+aPNxCOkFLBYJxQ8im44n3/qYQZA9oUNgLvPSa889kn7XDsB+PYjNCsqc9OvX5X3O4yAqwmJUEMu3rkLXpp3J7Ph60xnBgZgaa87rC7aiwe7vsPtYSacesfQSmWBdwPKlESQ+XToVny/9DgNadEW77NYY3qqfYZpAbwAOoBKPbTuNzLUIpqhaEAgloK4mF+s2H4VvZutljFo+bFhio0Em/KZRWfh2aQmWb6/CuWeNRJorAy0SBqI8XIhtNXqj3uGBOpr4G5t8ae4w05PSr8x+H9+u/NmkaK9eeJ/x39E2QkxoKGKW1kkzY5mqrb5gKVZAfrOoOBp04frWLx7Bn46ZgO9X/YITOg1nqZb59pi+ylAZHt92irkdQWw1f3l+zuIJmDH3YkZZjFJjTeeBgERonxTAqnK9k0Z+24HOzafi6GG30tf3xFF5V2Phzi8xuMUFKPPvxKQ1f0fQ4UdVeAfxEg42do0DzaYuGMKfmn5NU+k28cCPK+fi8Zlv4qjOA3AuUzwtvggO5CNjNVwMVRtBrK+1tTgafjPGSnP1drUEjxcPfPuiWTkqqyjHbSdcYxbod5sS1tMtGfdsoIlUfmTSDAc27RiKD7+5j3tEvAGzc0Cgv572+w4Y/eAy1KkPalR+QhDZSQlYXbkOx/Z6Gy3ztqHWM5/RuG5dlpYE0TfzPCwp+RrVYeW21q0XekJWa2GWJbFwbAhCAQ/+1PJbc3+M3MvW8gJsKtyMpKQUtE7NY2gRB+9ul7IvxDI1eqWvsfCbMdZHxN6Y85kxxWf3PBkVwSokeeKkRHuBNOOjXXdhZd0Uc6zTLkcSHn79CzK0fjPVWNA97bolbUgLL/q1SsFNx7VA21vmIiUhhGcu6IBLXl6Boro9Y7jI1A7ZLhzbORstkp1IbX435pU8bx6E87jS0T/3fMzZ/i46pg3F3OK3KJxkTnQeHAFZhr6+S3BUxoU8siac4I7Dnz99CJ4EN24cfgk81lX/fUAmVZpsC36sid0fSHNtgfiNTXEYCQyWvl7+Cwa17m5kPNavaL327g3D6Tf2EGjO4kvx48JLTVr060HTk7YGcUIHN75YZR3Lf1vaxyMyJ9XtwO+G5eK+b3cav++mR7xz/CRswz2muQXWVR/d1e2vC+GiDs/hzXWXqQPTm+rpAoeEVc/O3d78B6s+oYYxRBytl96cZ47rasxvNMSa58YsVtgQLQyCg3RaBwsOVNXWYEir7iY3tZ1/NKys+p4p0B6metxhzFw63rDj8ICorYk60T4/DSkuBXO6PGiVy49/OqEz/Bzwvm+tD/fJlx/VLh6bww+YW/olANYWRrq7PdrGDcXQvAuwpXoJOiaOhYcRcY7nCLTwDkGqowVu7jkP8c5k7Aiss/pjWy+tj24wFUMbYmr0EqEUoDFMVR0pSmzd30xj5RM0WPSAtqOP1tjPix7AotqPzSM9grUbj8enP9wmmhvNOTzAjoxAhXHdsBx8vaQAy4q0lEmi0F8ObhmP6Rv8RBpIdvtx+8ltUZjYlT7Wep2jHq3vmnYqagJlWF89zVgSfThItzA7wolonTQAayq/4SgWwoovtKQ6IuMGDEk8B/oInxGPGOLbYAu7zv8aLbVB/e3DWN0PPm3XLygLVhxGwhrSWv6CiBiEeMxYBnPKPsTmwCITQWp995sffk9C6PtRQqsRCNjVavIQru1uDl3hIhbNpzHdO+BwymAaQjiQSs2trgng5d/1xLbiGjz89Tq0zPRh+lo/hvV9EcmJG00LPco4Km8Cpu58mv0yuCJ9osGLRPTPPgc/7Hw2Cl3thNE5bhTaJw6iICczKvfQfBdy/L3bmyZCmswY2bo/fbn1qvoDQX1pkpRJWm+UKpqxkrjnNrxj3t5sS58Zk/90d4MJFg4I8jZWUGG/jNj2Z2KkrtyoR3NnNHdrQhWoDBcbPtaRoVXV1pdt6geVUzgkcTEEMh8fmHQrO+lHFMbxvOo21A/PcD7SWKKCjCQviiqst3qoRaKvjC6hlESOM4+w6C20fmqnW/MxAsd50EaH6F8cQZpYy8+Ye/FDIb0+mzk855KRoKtCop2e2mBTmdpIRmBbNAMRP6ylWD10pPhb52Pdlg31MdVoKfuTxuv8Ps8CzCtdigWeZZygTZQw+nj74eT0EzEkaRQZEodTUk7AkOSjEc9E/Pr8m7CsdBmebfsMsly5OCl1DLZUbGSi/gfkeVphUdk8HJdyLC7NvhLf7voGj7V6DGnBPPwu9zJqpgOnJ5+OcRnnIb0uE5dkX4GUUDyOyhqBHGTijtbXY1BiNwxI6ockRq9dfa0wseUlGJ0xHCNT++Dr4h8NMwzoZ81Q+rFmpJNeDB0pawCUxCQ64/HkmNtQXRfGH488Hz1zu6FfblesK9iBP4y8FQnOFEwc9hes31yGsV0voC/Nwv1jnsLsFRsxtvN5uHzYdZi1Yi3+fvK9aJ7YGz0zeuOmUX/E/NUb8fqlT6O0ogyX9L6Y5j0Z5bWFqGaOKyEx4xu8bcZp3wmfKx4X9hwHfUO1PqbK0kUHVwJbQPQrsP3tPqb4+Y3v4eU4aawFRpOcNGpMW9w0PP5QHdp6W2B93XYkOuJQ49B7fAMmfDfCQInUhe0Wnrbo6O2AKZWT2EaDS5oZEBAv8ylV9u1mPT1MvbGYNsHgxT/sooWnNUak98Kr2z/lsVVmGtjmOeIjtO5sg0NB0Zd/pjnuy/NnsUAdxmh1FJhJ19UyWmN6IBehN3jTv+qrUHruuZb0z05zo6CU57QUprvuRTyXB7mpIewotp6r1P9uzTpj0aYVptfkRBfKK+swrF1/rNs1Gw59KcCvxxL0zQ7SgBbAMDWipTYoLfNRs/UG4szsjti1ay0LOTahPl9qa6h+FbvEanE9PhbYWrrLfCdJXVmkJAOYLhjCs0QMjJC4XjCmOzKo/QyGuTGMBNMDbDaoH5nEavZ/0vPyf+rfYtb+R6gHAuk0jRnckSNQz2toauUChK8ESePu3ac9P4G1z7/SFP2Qkbed1BL3TdqA1HgfCqrJSJULRf5a9bVPoeVOCuman+LF8iK/+VrxNxP0jgSLXtqEic+XibqaIsMINdKVJa2Nyy+KVlpmDdYqGqab4LmU5DxUVunpQ2s8gehqR9CxCxk26HyDUbF1TdGBoqpSnFxxheVfomrKwSvyk6807++PnDMP4vCkDoWMJQQkGdsrtVDaEf0aL/NgDbWknC5uVxX9mWGADdYRSWeODDHtGcZgbQmC3cKq61o4BIENv+f+RG6b2TbSj3A0+2zDfYOhmUDkvPkrwoN5J1OUQNQEI2ctBLjPn5xUL3aV15oYQsd5ySHEk97CxcKLokWtN/dtmWOB2tp9ESICovTK+nARUFZVjrW3LUJF0SoW7rFOYqi0OHbNWOZYmzkXKdsHJOWasr4R6Q4zQKCm2Z9tY480v0H8ocmfcWb2hchGHvO3DCQ4kpDvbo6TksdicPxgZDvyado8yOFvIBDC+OSz0dHVBS4GHDmOXDNKc0cbZIQz0cSZgFvzL0YTRzZau/L5m4MOztbo6GiG5vTdifAhz5HJ49bo6m4ND81WVjgFTeiLk8Jaf9VUhLN6jYB5XM0ipbkZvLYaz5/xT9w+eiIynEnMafWW+0xcP/Qc4uREEl1LticN3VJboTW1JdObilR3Jno3a46bh05gWpOPJGccMjyJ6JzVFnneFGRziw8nID8umz7ZjV65TZHscyPNm46zepxOZgWQl5SHW475m7EkefFNjOFrktgUCfSp2pokNTEfaLlk4ATO0oNE+mTNQQ907di1hFbOZzRamhig25CWRjNVzFS5ymztd1078fw7bE6rQBBtz3XT9nt1emlPpIBgZNwVRAtXK2QQCa0+NPe1QUdfJzR3N6EJciOeRFpavRBHJx2LYckjML/6J3RP6osZldMxKH4IuiX2xJKaRSRuGtrHt0ETX0vUBKuRmuBDN19P9ErpxG6DGJQxmFFzLU5MOwptE1sw5Qihpa85hqT2R5IrAZ1T26GZOxsrajdEsNsDjp3NEC7VJ3YncU4V5G6AbtWPT5ZMxVHthqFlVi4GteqLzUU7eDwQ2YlZ6N+mG3LS8rBk2yqcfsSx+N2ws/HU9PfRo2U3bK9aiQHN++GIvA7YWlGAZum56NSsPdI9OTij92jkJyegQ24rdMo5Al2aUoDdPmwvKcSJ3U/Agi0L6eK24aTOJ6OOvn10p2Owaud6ut8KHNvleOSl5GNd4Sa0yeyANbukobr3KoCLe56GZk17o6Rkk/Gj0S8wE792a2iE0eKd2Q70HKWHHR259hLUeqvJTHI3ymQZiDYnETB+gETUBzrNc5LcZNrlq43ZixgKtYzoU+SI0keTpFobiyl5rCYhOjigOlCbTbvvrkeoaghHe4ul7woxY14lt/YD5YJoQbbAOtZUrXui9miHsQpsqxc6ZSR4GfnqNwxvPMv1IkRiH1ZKJjxMP5G+bTrxR75cKaANRp9kUfjPZawjo2LWS6JVmXz+M0jNao2yEn2lQbUj/URBNINtMD5WJ4xDbyQoEFhZsgGXVP7J8qdCzAZJi34iKq6bwfc+r/97kNPYNmENk/nfOiQTKIW7SLhwlJQ2FjSmza/o8d3VTgS/foOORLfbXMMSvQstGsFYUCex51lmBggjK4l98lj57h7m7WGaBSpXG/3yXKSaAZZF02AvYJkJu9hkT9AZwoU9TsU1A84zWKmtneIIxEfTnxgbULgfgfpC61jQPUP3rHwGk9KnR0rAnDYJQ5OHYG7VfFSHylHlqjQSrynqaWY9QiHp13c6kukzKlFjzZXnOnk6Y2XdCvOIhi67up1eZDqzsTm0mbgEUUlmeGpy6Hv0wp5yBjMVaE5ftbZ2q7mTWK5AhDYaxn9xoTjU0lWIKPo2iLmvSTGCiKg3EUy6Gw5/R0ayF+PIDgPx0ZJvTPvd7GBHynFr9CoIpWhM84LsR3ZAN9/VUjOzk5zokJ2LDaU7WUaCsq7G75bXA8u2LUHAaQVK1pebRc8QUrxpSKJ/3lmxhQEnxduc0wVBNzLjU9gHg9WaAqs+zZV0w+Okf+U/vd/KDECh8YTcmHLRS7sZKkbGLkW6rrv2gn1eVhAbbe0D7H9G4RysSthoOtP9uL9v+nu8veNtXJt3LVrQXx6bciqml36Nc9LPQ3tvF6QHU3BF06tRGqjEkYmjobSzFYMjH8k1LOVoBPxVuIHB2JSSSTgh+zR0ieuEHr7+yA6lITcuBWNzj8fyqln0xW2wpXondgaL4aWQdPU0xS0t/wB/RTmOyz4SI5MHoLWnBXZUbMejHW83V1naeJtgTe0mRvDSfpq8VaPI2HRcOtiJN374FO9c9hjKyipxXo8T0DW/J5kK/GnUNUgg4TN8KdhStg1/HHUZ4pyJ8LoL8PpF/8a3S7/GP469C7+snoq/nXA3gv4wKqrrUFFSggkjr0TXvF7YULAJvx91I7rldEemOwWn9TwDrVNamFc+n917PH3qepO73njMTfh0wefo16o3rh31B0xf8i0eO+tJbC/ahZbJ+fjdkAnozFy5d4tBKGLZuX3PR/cc3dNsMXQvq8d98a/hdEcS3EBAxQM8uupVvJ8+hdIWOc8f+VPjg/g3wH96e4Vpb4plgNUn66oBQYhF57UCu7oZj/1ZdyVa7fTWRUv6ecqY6TDKa3mW7kBf5bHSKdZV6hBJGXSfU1I8o93kOEq4XI4fk1pNQYf0tmh/R1tdToqMYWmdebMNcdeynjRTzxbpxWkyh1b/Fj4yodZeZDaau8qIi8Y3QhTSO7mZU5o6oqW01ImA3jtG/M2bLDlP+VRriVXzIN6iiRDSoKKDKWOf7KcmUMuANRVfXPAM++M8eV43xOvtG/qamA0NMnZ/YMIgu1MhJhumifCnnJHtpB000RxDEzKMkv8WY4Wk2msVJwIqM5/iVl2riGVsw4a7mcgT1is694C+T2VeJsP9MP2bTOSuKjeen+XH74a3Qqt0r1lUMU/wiSTCUyPwWPmmrIzw08tsWIJTmp2InLh0VDPa/XzJR9hcstW00T/hZoEEzL68ZpcZDISECRi1S4MNX1wiAoxqVT8Ush7ukhDrfRLci/SheelYj3Iyk4hPQ1VloTVhA/YvQTiL5gZ/mnmXVrI0LgWCXaV7k3Fc+2GcHsWSYxwSYxuCOEr70NXnoi6JAxvpVtccWMTlxLXKYmkwUZJWWajtBRa5bCGQAKi9VcsmpRiuSNtqz3+RTuzz2tG+alhvC+J/a9i9wIwhX8Zx9MGyGa3fNp98/sOUB6mvikxpBazRIi0IxFtt9gFqphmIoCtCpm9TV2WRciJqzWsPqEwXRmLpsA/sM+7emKn9pT3H4dJeY82iz6/+FM9uYM9i3EuFHyLk2/si8W7kOeDv6Uf7JvdBdiAHQ5OOxPi0M5AQjMO5Kedjdc1q3Nn6TgZQSVhSuRgXpV2Iwppi/KPp3ejk7YxCP/1qwIsrsq5Ba0cLuIM+FPgLcGHq+djCPNa68NASA3xDEaqrxlW5f6AP7ojzcs5HeigHK2uXWmaaOAkf/dpviAkGQrgs9QxsLNmOZjldcXT743Bqz1PQOb0r+jfrjbLaMmwp3oQJ/S/HscxF569fgHtO/Sc1Lw5HdxhFP9oDLZJbYC1z0BuPvgUu+twwBd1Lc3vTsX8yF6XGdDkNo7schwridm7fs83VnKtHXocvF05Czybdccsxt2HWmpl45txXMHXpt7jzlL8ikZo4qs0wtE5sj+U7luKZs5/BtrJinNHtVLRM64BR7UbgimETzfdQU7xOdMvtaJZvD5/Gshev24thK85BMJkmyBDO6tpoqUCmiDPUZGsVrdK32Je09AZWL+23VqtaJ7bGz+UzrGfnaKbVRlqrp+Gq9Sp2pj/ucAISXXEoV5SMCkPglgykNvo3wMWoO8B6rMUe5PM4Bt2BHh+xtSdWc+qosT+1egczNszDTZPvMfl7rUw5qwVocTSWns2pC1ahaUZLbCnUKyppTVjHzX5Vh4jC7XWbD2SZAIbj1wVq6CY8mgHnQmyCLGdVh0eRrnyrG16er6EfT09IQXlVGZpmNcOGXRvgdnnphykR9J3yyw4KHzthr1of4NgMDE18QVcdYF+X9zoLl1BjRU+zQLGb8L8CbELpudN18k9ExjK38iNEgBPX+4hsdqt+kMjsIa9VLk2yfK5kRb+cgIIXU6IjzZN9sz/1FZt/u/QgdaRy9GeFBVav7N88BW9VEvn1BF/H9BZM0/wkpB7GrMWOyiLir5dG6ZWCrE+81F7XkAVmXLaT31TObuGhOVAAXRIonmZdzdEaec8MdKSLIyqRP6TomWOzgMOTZs3Z7NCfsl8TwKkpx9Mat2hnDI06YisJfbovhelbvIUft0a/wetgQYPbKyF20hx7aUlSFgvR7WyIrWf3oz6jGRvdNraN6up8LA71gb3EKoju0+4jej7ROJhI11iFPXNWff3GQvR6gY2r3aeO7fPR87Dr27C7XxXHDBHtjQ8rRCMRi1As6Ly2aMLYEEuU6L6iz2k/ViBsULkWzvfHVJs56sdmqkDHIm70AoD6U19qYzMwGnfVFaiO6tpMioZohql9NP7C1abJ7ttJY9oL7Dr6Z4+vzYy3vzxWUF+HhxOitSMa9scEmyj7q9MQRBM0GjRPm7CxIPxspv0asBle3zXUg4GGaBYNDWJrS4PN4N8KDrb/A03oUGF/jDtcY9o0/bVgW5f9wQHF8HAgcjihsUSWvGglR4KzuWQbI1wGKWxqBMn6bwUgkX0TqGnnN4LGMKMxIPwbw5Nfb19+JRyqRThQO6UWugSmAHvOjsUo8+s904zCmcYoPTAXBPhPHwvXSs5U5o9Wyd4gQTocwm3j+2tNemMF5L/O2PrgQEwzT7cb1PnXrMYofHBhXdkmLNu1xhDvsR9ew/AnzsQHq77BP796Gmc+fzXmFazA0U+ci5Ofv8akVdLiOVuXYFnhWmQkp5r0JJaFhyp40RDdx3/KAv7XGVvfRBuavNiprzNYH8YLYumu9bjuk79jZ/Uu3Pf9M9hQuNUsCX69cSZqnUHMuuEDlJdW4v5Tb8bbFz6Omz78F5497248Mv4veGHO+xjzwhXITsjFWa9MRPvsVhxg33EPh8baWiYGN7av+jSzocCvPvifZGy9QKIwccDSktX4cf18TFn7E5796XU8c8bdGPf8RCzYvAJ3TnkSnyyaZu6HqqyqQk1dFc7ufTKTe12v8RvtLvdXY+Xm1ejXugduPPpStErJQr/87kh0JnCQvXGxGfFrGHuo2hprsg/Gcqju/6bGclMwo6lofUn3Hvt8iTjivhOxqXQXEhOSUFBTjPzUpqiqrcIVQ8ejc7P2mDThRXx9xUt4dPILmLZ8JtZW7sTJz1yGI5p0xm2fPYqk+ESacTcW7FiBmWvnIj0+GW5PAnZVlZllQT0/FE2+gyFmQxAd7DXWv9oCFQ0HE3yZPPhwXt05FNAk6kPa7dLHaxx4Z8EXeHf2JGwt34Zhbfvir6OvQ7I3DqP/fRH0jfCvr34FQUcIz854B18s/cZ8MfO9y54i0xLx/dr56NW0E+KcbtRQOHSb69LtK5BEZnbMaolL3/kzVhZuQHpSGvo364r+rftjcLMjEO+xHnUUXsKvvgWGxkL0wkZj8+76GNtYMyzh0fY/yViX0/qEeNe89jjmsfMw/dp3sKOmCK/P/9h8XG9C/zPxyfLv8OXK7/HImFsN4/T0gYemWrFUXcBaCIiGesdheOyhAOn9+huLtmHyyh8wruexiI+8TsAm5qEshAhix2xMP/Ux1RawxoA9xmFnbH2I7Q9iJ68rHUc+dR7uGnMTPp3/DcoDVbj7pJuRE5eAgY+cxboBTLnqVTZ0IIEmpzZIjZBH4ZCaSEMjyyQ2lAOLGCbRYWOlQTb8WsbGallj+hGOsSY7tp+GINqy/Gofq0GFjJhj339zIFANu5ZBxHCEqPA36HKgTUYLDMzvgXtOvAmnU4PGvjwBl793B87vfwq+p/ZyQDIgiOpQHSdgLQNqOlaf/Ms+dWuKVaBj65kZ7Ssx2l5awPNKldgqciVJV0Wsl3mxvoSNW2O1pD6Ibqv9hpYrbbAFPJqpok1jmSpQfXtcZ7S2HAqoM1sb5LQbEyCIfEpbbPDQZ9786b1sS2LW1iIvIxc7a4vgpIn89/TXMeOqt/DQmFtwTs9xqKnV0+AKcsgi+syQU8/UOPDjxrn4Zd0CstmB6StnYlXJVvgdAfz9q8fx8DcvwOf14tlZ7+MuHv/zu39jxuaFWMIgav6WlVR+Ep596ZkZ2XLNyWGuxVpMPxQQPWwim/4O0Fd959Xe7uNAEGsNmKfve02zIbClSkhLkmxtVR8Hs7CtG9FWFqznHrVG4wdqGe1u4bE+bunCPSfdhIlv3oEhD4/Ds2f+E+XVFfDXUXKpdQqoghyTg7JtmH41Hi/+9DZ+3rIILTLz4KDG76gpxL1TnjVmPSshCyuL1rO6G03Ss2i6Q+ie3RY11PZX5n+Ol2a/jX99/Szm7ViC5YVrUefwY0dVEfzUeGOeDwFshhyImdEgWsZqtWjdmD5itVzAMusyT2NUXo2EsJhpH4uhBzIzAr1cUrelqOVHi77CP6Y+iVVFm3D0vy/E9qoC/OGYCVhBBuhORD0C8d7Fj+H7ie8g0RNvdSAhUFS7bTmKgxV4ae7HeHDaqzTdIRzTZRSKKyrg9Xg5Ix/W7NwEJ92CHk0qry7Bn4+9BvdOfhrV1QEkMDBrldMWXy6Yisy4RKzYsQF3nHQdvln5C+ZsXI4/fHg3Xv7pfUxaPo24kmCGTsK78UxurJZFQywDbeE4EKhOfVZyr+BJzG2Mg7eFQAxtjEQJRBh32IWHv30J76+YhKkMgE585nJ8dtVLuGfyo2Q8sKu0BA+feot1FwTbqGdpjfyikWgWfC0GbF3MUieuGXYW6vxBPD3jTWTEp+HUXqPRJCnD3KKjDhQda8q6uStEjdfdfFq00m0lHtaRPBZVFRvNfvC7l9GzeUesL9iKozsOwr3fPINmqXn401FXIp5mvNxfgxRvgun3QBCrJKLR/oTf9q3RtJTy2Aq0P7B5IAZHt98nKrY7q08KfjXQvAkRHwnU596TMfOP72PgvePw9ZUvIexyYugjZ+CX6z4SEubN4oaKyl90Vz13X/nlfewsK0d6QrL5msc5fU5CcXUpmsRnG50yt39KHMKaoESJfZgJ63sCcjcSETFX9yWSmEx1zBOEqql3SrkCeP6H91BI07+2aB1ap7XAOf1OxpPfvYYzBpyMyupKDGnZg4Ji4vB6QQSOdW0HUoD6FCo6/90f2O0OyFgbhNz+pOzgQb7Yi7NfvQ618GNQ6574eNbXZO57GPLAeEy98gV8tfZHdKaZbJaUi7Dexwg3lhVvxCfzv0Q2NTEzORPPM5j65LLnUOesgyNINyKfy00fAdT9xZwqvL40xCWkIz4+nXOQeXbis7V/wXfbnjA+3etMQpa7JXK9rdEivj+a+dqbl4Topjd99UP3I8/etBgz1i/AMZ0HoVVmMyR7Es0TAbmpuQy0JPz1s1Z0izWh+7OCUqRYJWqstjbEVMF+89j6JKmxoE5l9ux3Ors4eB0Lpq//BXd88igePONmfL3iB3y7dDamTXwFVTXVxMZp7taLo/boNXx3f/s8KmvLce/YW1n3e6zasgETho8333eWljnJCAVLuhswPjEHaWnNqYXW4oI92U0Vs/DQ/JEIufXZVQsZmXHG8tY+o3PpuTPoQvuE4RiYfhbywu143kXTHcTmil2Yt2kZ8hl45SRl4pUfP8AfR09AvFOrU+wjWku4b98lEQ0Hy9jGaKvO24pXnxIe9gUKG6xLa3LsIrwHU9bO4CwcSPLG45HvX8YnlzyDTvcdjZ+vfc882m+Dbrb2xHvwj08fxfyC1Xj3kofxt48fxnVHXYZEpkUSFsMU+muXx4ecnK7wxiWTkdZk9aubt0uqHHh2yZnY6H/fEE6sNIzQGPwnY6q7EKur8hh0VcLtKWbf1uc29SGHwckXoF/iePg8ceb9EV8t/Q45adlYsHkZzup1ItZuX4/OTfTBCdOlgfrMcDQDYqE+TROj1ceBGButrYLY+r8ZY9VpMdOOq967C4Pb9kSfFt1QF6zB5KU/Ye6mJaiqrsaXVz+PBJpKMdbcVslGNWFqrNeH6at/YUoSxray7bis9xjzEDCxN31LQ3PzjyBD9WF+MUmF+qvv94Rw3ZvL8fxPpcyD/bj0jAsoEFsMPhZWlhHdWtgPH0y+k743gyLvRI8u72Bkvwd5htrCagq0AoEwGXwhRqRdRJPvhptB1p8/eQCtc1qaOXTIbIlrhp9HFCyB0XdOLWT2wIH8ayzEBl71gRHUiJY35DJ/M8aKiCK53jze6a7RWH3bZLgDLny/YxHaZzQzH1Oqlknl6LqzNhyqxcpdmzB/5yr62XbISkzB1oodmLtmGSYMPgsB+k99PDolvTXSM1pHRlBOa33oYV1hJf7wzmp8ubQCLi81j5bCMNvvRp9ur6JH+y8ZCVdiW1EnfP/L75geteFpCZTpihBGbspyjD/xciMsBjGW6b8uNpyb+wiae3sjntH0a7M/xaiufXHDe/ciLyEDD5x6M11IFfEjgWOYeDCu7GB9q6A+rRf8dowlxQqqd+LGj+/BCV2PxFPfvYIPJjyLWz9/GP88YSLSfRnwUNL1ubJXZn5kbiZfuG0J8tJzUc6c9I4TrkZxbRWy41LNG1Qr6ay/3ZyPHeVh5qm1WLOrCuuLarFFr+URQTVZrZFwXPMEvfmVWdWkeT6gIIpE09NvOs9imXSj7zxwOWpoB4I464TrkJG83NxhLwsgzuppBQlWG88gjMu7E3HOBHy4+CvkpzVBoi8ejzKfvunIS9EsISfSrwUi+sEs3AQaoa3RFqA+/2zDYWaspMeJqroapCWmoi9Tmvm3fInp637EU9+/ieU71+PFc+5BB310W7VJhSU7V+C7VT9ja9FO3HfaH/GvKS/ihiPPt5YcGRxpTbck5EXfh2pQ5bACo92U+7VAe5uauA4j+r2Eti1oUbQ4YmjbwABEyR1IwtUt3oHPmUJmB/DYjFfMC6b/9N6/8O+z/04zv4fQYkBD/jUWDkVb98fY+ksPFcjUR6e9iHEvX4NZm+cTCQ+DmBL0yeuGjIRUfH/dG+iU2twwVaC1YV2a6928G84fNg73fPkUfj/8AiO5ev5FT+mtLo9Hl/vqUM1UydD7sDDVScaUYfzxE3HZuPFonf+VMbc1JoTf3wB0Ld4K3LfpeJQEtxgD0SevKx79+gW8eckTeJbCq/TLhoaIHgvS7MYwNVpI5Fv31/9h0lh2waR/W2UBvl71Iy7qOxavz/kQCxnV/rJqAc4fciqmLp6JV8+7lz6R1eXb+PP92rl4e9aneOCMW1EbqGGumIQQmSr/6AmGsa48CSOeYxqklSQS1ckgR28hP1SETaROYjRJW4izT7iGzNTtMoykjT9tPMjcBuvCuKr5u0hz5rPAjwp/DdaXb8Gm7ZtxdKehZBbR1gJIlP9rSMPE2NhoOhZitX9/2io4PBrLSfh8Hpzz6vU4q8cJKK0pQ5IvCbeNnmiukoztdjxeO/8Bmi55NIuIlTU1+HzRFLx0wb0489mJRMQDv+791QRo4or88RjxbA2Rp/klbdLiN+Dys84mcw8s2Q2B8tfU+LU45/grKWBWvnmwTBUYV+114olNZ5ChBdhVVYG/fPoQCopLMabbkSivLTP1YoOahrTyQEwVxDI1tu9oMEyP7P8q0HLc+Jevw5eXv4AEbwJOeOoy+tgUMmwCJl33MqXbjzoyTRexdRP3jpoSPD/nXVw67Gxc9dbtuHXMRBRVMI9kDiuE3HEejHv/B7pYL+LjtmHM0L/j0rHjUVPjM8HWIQP7P+/Ea42ACQ9zPfYQQOKpBRePx4knd5zNuTI3P+3PGNGmN27/6il8s2EeljK6NxIZATGvvgjZzkP3B7FMbCgStuGwMZZkMnmengHVBJ49924MbdETp/Y6Hh/NnYLUuGQiEjY3jC3YtgyT5k/DjFWzKNkVePT0v2Ag/VSTlCxDBwUfz22YgBOOvgNXjB+DCWeNRctmXxnz99HUWyMjHho0y50Dt6eIexZTD0VbDexux34YTb+x7UbUipgM9vSOi7A/jLfnf4OdFTu1Im0Y0RADG9LiaIjWVvWzPxMciETWh4Wxutvg1XPux8Wv34y3F36OzlktzccK3/zpE4w94mhLcKktdfRF87YsQxlN9Uvn34ckanctU5lQgEk2CS1i/1L9NoqcK+FmXut2FSDod9IihDH1l9+jtLKNNeChAPvu2nYK8ThEZjYAige2hhZgTd33TMtq8fcTb8SiTYvwJAX240XfUOCt69f1Rcf7Y7gNsUyU4jSkrTZTBYeFsRrHT0n94KLHzI3X+gbs4EfPwKdXP2OdJ+6qUx2sxlFdhpjvoRdXl6FDprXQoLTGXFpz1eHbsqdJfK3TypyoYQi/LL8I85eNFyWszhoDZKT96yIxbhqZjcyEapza8kE08XYnf0XoXz99BWS6sPBh4e0I6Js9tbW4eti5uOi1W3BU52F44OtnKbCsp7nEoC4miXE2o2KZXJ92NqStsX76sDDWBl0V6ZXbGVOveQU/Xf8BkhgQaeFB4GLq88i3r+HWD+5nWlGHpkk5uz2QTKKHOeW7O28FvehezNNKc6dm03Dx2EsYQBWyciNRNn1whNpqrP1nfzz/41YUViTj3bU3oHP6aGR6O9CnN35V6EDgdjnwTeHjcJMZuQmZ6NW0LRbS7Szcvh4Ldq5kDeJtT5hgM02btFn+V4sZ+rV9caxPlkbWx1hZhFihOKyMNUANq631m+XCoN66wmMJ5Ms/v4f+rY7AE2f+Hbcce7m5pmmD9sqcxdgcmGvKrciZk5bWsY+FK0/BC+8/j+KabCMEjQPWq6vDd7f0QsubZqCkzo1la4+Cz+3AtzvuQ158OxIpmWN4WFO2Qa7AtDokkH1ZUPc5apyVCOtTL4PPRm1lHd664D58MP8ruDmv6L5NgNOA9gnEqGiTG3tsg8rr89OHn7FRYqmpmBdpsWhd8VYc33UY5q1fDE/Ya/JUe6J60ddnu+4xArAb2Kg6mI2n3n0fs5adRZXf93LY/sGB1AQnTnpwHpxxem1dCBu39UV1IAvxyMKywu9w94A1OK3Fg/CFsnB1h4+Q7NXlOpskB8diiaOH/vbbYroSmnk/44bzB56KM1+8Dp2atMW9U1/QwuZu2F9UK7Ma65NVFstEHceaYBt+A8baIMKEzQeE7vriKRyR1w7Xv3svRnQaQM0I6+PKtJZiPZGjqmwKzjFXVCxgoBXKwDNvv0ul0/orieA4OFRF6GZpbnTMSyIBZN5Z4gmgcNE7SPcORmJcIt5afgM+WH8talw78NDSUzAw51ykOzvQnCZSDFhfQhnpb2+ojykMklg8v/ZT/obMpltzhrfpS0vVC6sL12N7lf25l/pNqg3702adEzPtrSH47RhLiogfHyychOSEJGQlZtA8ncEoV4sQHJjnzWvk6DNnlr5j1mkFukLiZuD00gfPMIZysc7Bac5uoPBsLwvg9H5ZRMW6h6plsgPFtcn403O34NPvL8ecLaUUoHRSKw5xLg8mb/k7I/UkxDkzGZUzoHMxAmU7JyNp5djmqx8G9sXJ1GOxh3VWVM3gsfyeA9eMuAAfzJ2EZ8/7Jx6n1uqLH3uswr4gxsWmN4GoaFegMm0Ngdr/Zld3vG4f/vzJ/XDHOZEXl4VrRp6HmhoiqNnbwF3lvw9tPhU1jkJzKsiJ79gxHO9MuU9c5qb6NkEbD7Y89Mx2YG1JCKX6UseoXDw2fTuq6VeTHLW4d1x7XPXmJlPZ4apCorcCyYnbcOPwNkjJfgbLKr7E+HYPYHnJD1haNMUsSlQ4tpEt+8cnK9wBlzR91mRWskK6S+Phr5/BRaPOQqA6gBzm7NFkiAbdPRF9RUiMjja/BwJputkix4cVNO0np7+Cu8fehHaprTBx1AUor6rcm6kR8KOOhNYHkCiFJLCqzFl2glXX0O/gmSowVoHmsag6yAg4hFM7uOkWpIEOJAar8OE1R+Cqt9dSxWjO9KF+hw/+ugyUl3RkSjYQJ7d8gRYniDdWTsCCXR8zki/CiKZX48Rm95DaPuNGNMI+QLS3BVeY9E0Krnux9IWT0Z1H4v3ZkzBt9S9stS8dBNLCWG1tLFNVV37bNuG/CWOF9iVDxuPKN29H35bdqKm1DN0ZfcaaD05+Xe0sasseX6F3Tu8oac+9+iffWLBejunAxgonfZsLpZVBnDmoGYa2iUO7/GQcc/9Sa7AIpHuZpiQGMbhtMnr/fQEG3jWfzAkoKKcJLqWLr8MXW/6CaZsfQb/sC5Dmbc3yenAUcdmmsE4vuLaAOodm2U0wd/0yJPjisLZoe+TM3iCfGR1U7c+HxoIYGi0Uv5kpVlCkt5aV1JYingGUV6+LJbGFuI28fNCk4vuxpOZjHkUmRGI//tq3JJrSkMMD0q5BLWgJNgdQK9toAjH1bo3gI4O60mTvrHRgCw2LBPC8npnI7NKdbf2GgcJOf/Wru3Q6pY6mNViNneHVZtXMBtMjD0cl3oj+yaeZOEJnq8N15vFN3cNc66+1nmaIgQB9qZ27iqn7KMJ+IDbn/U00ViASCLFUTyrTAK8xjTIr0cjqI/v6omM01FQ3oQBYH60/XKCoeki7DLRKIRJGqKze9W5gHQ1vHcf81msxVSX0iX88uQXPUzzpElRHoKhXjNIdlFsqFyLR2RzH5txKU98FGe62yHR3tjwIJ7u48hvtmHb6q5dmi3FVyu/rYaoYaTNHNGosU1UvlqmC34yxe4AIRuEYbWo0eDl0o9meshXrh5J4hxctvWjygSk78LtRTQ3TbITk0320dlcc3QI/UZtVqqf4Ej0OPPjjhTzQbTcmGzf1tWCSEG6C2/otg9eZilZpPTF35wcor9vK4GwbBjc7H0Nyr0dTdy/my6V7zetAjIo+fzAmuD6mCn4zxko6DXBu4uWeKe4BmThmYzxnTUoPWa1dP5yVJdH7J0TjQWvQTD6oZX/7aA2aJgmTCDYcYnD7eJz+uPytNZ6EKt3lR5vmeoyEIK3j/yxXJ8SFm6FT+pG4dWZ7lISW4ZvtD+GCrs+jFiWM5qvxyfpbMJ1lm+sW49hWf4TLRLdWABS74BAN0ed3060RIL8arSg2qL//gMbugVipNQsPWjyIEFoB3bbidjqzu+zXg8bQj8N8XjwrnkGSx2KWTtXU0q95yQBqo+7wjyOb3vzDOgY/ZHYEWieNoPgFEHCUYW7JG/BRSEDTqqdQftj6b/JeTInkp06KqdOPt9ZfifjETAaG8Y3SVjGosRGwDXYEHA3qq550x4okLeHVHx0d2ubhrKOPTX8kpPXZFuvYkIMaYS7A82QwmIxAMJWnRDgx5CA2glaK5BeNlmmw3aB9B3b5PdhSFkT3pnG4fXQmMx2mM9f0QgItRJ9cN3ITgrh+ZAu8ufJG0sAFN/tNcbdGZW0JigObiGMJmc8Uhrjr6yCayobyRcYiyUzriSBzTr8sqyjZgtSkJuZCiOpQdPgrLduziRQu3UJDvPVOZWHeGGjIAkhAjKBER8WKZCtqyzGtxFres2LAwwQcLEAzYyYhqeax3kj+UcEdkXEcKChph9mLzyFyMkf7SmO9ID6yeah0MHcTTU9OzCJp6eMiDLdBj2iajymwTafsMPq3zkSbLB+apCXg399uwMqiGtSgEsf1f5TtJXQudEs+FisrfkQgVGqCp2jQUuXY1nfSBP+DGh29ls35BUMYk/sXcxN5RiZNd8k6g2csRFY7kZ+Qhe65na2VqRi8Y8FoZD3aKo0XY0XnvRjrc3nRb9kZcKdrKc8yC5KkoJPSGbb8xf6BE6Iky0xJB23Quql5Tz7bKwWyCKQJuFAU2GjKdbasKptaG7nFtCEwPi+WwoBnWzrqZj9DjZpGoXyMhapTP4GsLniOv2K29MSYUf51u6qRFLfLtNRzQG6nD36/AiFibISdEBlftPF6U1EbKGFZFKFFO9ZJ9TQz/eoChAQ69sXYu4EI1QRq8Na4h9AipSnbaLSGob6AyTb3Yuo+plhvqnbGk/ASI/HF/BA1v5uMoRZFyhra9AUJR0Av6uAE7DJORt/YEa76rrkpY27oCkTMpl2Pu8E6Co+pU/9mvoseVJuYcyRiKKHG/IaxnT+alsWo+jY9FW8tYITNC0okhmKtQIIlIWPHiPekkeClCNLq6UKFVcP0YP2lcAQD1Zy3tZYUpED72b6mJgOVlbnEQ6WioOqpjXBSmayGfm1gdE7GF1QXGxPeUKRrrFw9JtiYXuJia6zq7GasTlpDyUfsgVDAgd9lXY5TlWzrHDU3LhxvhNIXjmN13djlNI9v9PL0NRea3aSEx9x1C5ycehrPe82FdGmyPnAwKJ6RrwIO9pEQTmCfelDZjQT+E7NVR/W97Dce1BoiZtqTOMezbTLHN2AIZ4G1R6oQsQOZMjUTU/505OXUxhBO6DoQKQ69f5+xAfGqrmqJwU3HoKaqmoKaAPgTkR/XAc5gEoK1SairyUaotgnO6DaRDMxBbXU7lJa2QF1VU255CNSlwONIMh8v9DGHF2t1K6ptPWUsLAZRaUyhk0LhYBtqGus1lO6orhgXDTYzDf9E+4hQ7PUVDxcrPF/6AUUmunEI/VMGYWdlASqCpbg7/x4sKl2Eu9vcj23V23Bu7rnoGtcDrbwt0NzVDOPyxqFPwmCU1RbjpMzjmCY01QePcW7mGeie2BPtHR3QMa4z0pxxuDznWsSRUBOb34i24c7o4GyHeeVLMDptCK5tcTl6+zqZMZ7q+E+ckX8iWvtaIYX/qqklPhKhJFQZwZEkqqH72DCOpFrCA0W00eK5N0gIPGTiuG7Ho7K6HJcOuACrdi7GE2c9wAAqHRuKt+PqoRehotqJf5xwJ179eTruO+lO7Cpz48xupyE3tQ1aJrbEyPb9sGznTmR5vHjpogeRE5+L4e364cROR1L4q3HJkMvQr3kfjOpwJL5e+S1jCjHAwkBMkBDqV08kSp9PbH+keSJf31CIBVsTY8FmdPQChyBm9qq0d6eeYAKq/GVok9waw9KGozRcie6p3bGzrgDtk9ujIlBO5Bz4ruQ7pPiSsLR2KdYFVqFrfGfzIYOqcBXaJbZHZbgOuXEtsIv/vEwXllWvwsqqlQh6Q5hTvhTN4tugnHXj6efbpLSmeQvi1Z0fYWBGT9y/5mncsfg+fLPzW6QmpGBx9QqD6d6aaRlQaw4HgEAQ95z6Z+yqKkTX5h2xZMsydMrtgcVb5yM9LRMltWWYuWE+OjZpg0lLvyGhA1i6dQW6N29HTXeiS3ZrxPnEHGpXwI++rXpj8sJpKK8tos91obiqGJ1atMfancvMS1NW7ljMeNhPrRT7ooHHNB/G9WmjuU9KbcnyfRkby1QJhJ0eBUxQuvf53cGTKvqo6gM3XohwnD4bYs4TQqijNDj0KRISpJW3LTbUrEWPpJ6YWz2fpotSSKnRraXGhJBp+ozIiemn4Yey71DsYGAhvGUi1R37dXKaVhAVgr8ujC0VGoybGdODM7NOwI8lM7ElVEwfXUcLoq9CWTgSCUp47JIjTVBpHPzTXyPeb3CsTzgIHXt0QLMXkCmci7kIEGQ0K6IE6uD0+ZAWR0tQGUZ8nANVNbUck+doHvXGGpkeD8ulDv5qEdWBnORc7CzbCXidSKSQVleLUS60y/Si1iG/b3hnUh7d9GbmIJAvs4F46vMuj5xwK3oxgs5r0gM7ti9gHQv/+nyumCrTbDM11kTvnrlOOJweJFR5KDyWNEiStMkNuOg3dQvLlrpNRNKBxVWLyAJOmmWKwfQ9GXZiHsPQex2+KPuMCUepeX+Smwi6QvrICf+xvsHBSCnpQQl3mDIi72KPPPd+4RcWUxmNOzgphTakiNWORFaUaaRl90ZzVpTNevrXjnjUmvpmgKg69r4Japhna6XL4bHSL4c3zpwtqwky/YlHXa2+iedFos9DrANIjXejVR59LOfnZ9yhb+KJmQU1BXB6nOaT3+aBLtJQyW4AtfTZPNSwIqC0ixPQg9WGtuYBa/0y1OR+kALcPCFbEoBt2xYgM7sTG7IrCVUM2EyVItXndyU8MXksw3IitrRorVhllfFH3NdDS0b0DCiMsk3fvqBa5uEke0AWCBlJlt2DQBeuVef6j2qwoEhPqxsW7q7TUP/7ABuEgx2tHJD/nI6tLJL/jTCUeMtsRoP6tsexwS4TWunMuga2TMaiLdXYUVVLRrG9wddUtX8MSbzuEJolurG2zFrgOapFHW47hgIYGUClbnci051aY7otwSRwvi7FM9TYzMR0pLkSoRd+CgkFW25vCi1aKQfZQ2ubqfoVA+sz0WL4PpftdCAp45gGSgMVuGf1vyPP1VhljQMiI01gj5qg+QCSpCty1oAYyYItpS78uIXiw4oHNUQUhM2ihnZkGagVBUMRqhjBLmUlPiYDFpvxGgsSkV7NErFgcwWb8chQSe1j+uC5rrkJKK0KYnO5LhqEcWRbF7LiaTWMMKiOol+XeauNeQGK6YvF0mSDkyEQ07CQueZvLk64k/DXY6+jq9PCh1RLVayG+hVj6zPRgUgeuw9jLZBGUsooNecuvQlr07ZwOvbkNDARVQ0OYC0MaiHf0jZbtmTmLLlkialHoJ2VedpDX/WqhyBcWFdECdwdNeoM60nClOZYrVkmwSDTzNk9YB/tHp//3ahD4NPX2aKKfV7Fc2pLPIwVYU8cSHc5yEooFbb7EFiCTURJPAV6NaxjlUXXUoF+Q8hLTcD2Ur3wxGJAywwyj/t6KlNWSQs8PmcSYzZZEbsP/tqEsP0tj8249NHyxye3OxV/GnkeNb1alawq6i8mArZBt9XYGmxhsg+IPJR0DhBkEGKYqo41MfpLrYUasx3Wk3CchJw8z8nWa/Lmqo2CDrVhzSB9qJkD/ZN13UEHliBw6kQ2RH+mgE3Et/7pvB5+tr86af2jTyKF9xxb/+z+rH0COzY3nhnh4j+zbzCx8mH+6t4qy/RbzLXB3LTGXwVNeteF6KSSvZYn2b/NRC999Y7SKhYoGHQiPUm0YRWHn9om2jDfZzbuZzah5czdEN1fBIStVuN0RgwsrdmMLAZTEnZbWwPUyIY01Q6ijLmOlNcP6oyjSHpMcMVN+5rAEd4+GJw4GBdmXogsRyaaMl+NDyUgPZCOM+LHIQuZyNY/Rx6SObHRKafgmuxrkOPIYP0cw8QgzUwfd280cTbFLc1uRAv208yZi+RgHFo4s3FHixuQE84igZxICqksF39tch0Swl72n4o8ZxZau7UEVw+IcBFi2HBSh6Mxptto3DTkQrRNyEe804fjOwxHmtuHVHeCeS/GyFa90CQunee8aJGaz/jIjduP/h0u6n0KEh0+tErJR9gfwJC8I9AyuQnap+Ujhf6zNcvTnPFonpiCpolNaY5HEy83MhOamIBydMvRSKLPzIzLRJovA8meFGO249km1Z3CthkY2GwIhVnWwZoRSY2Cncu5Z81DGtmQpsr82r7X7EfONQjqMpo82lejEVmjMK36aywsXYNBcUPRg/8uzrgI1zW7nv44iOvzr8OQpGOQEorH5bmXMpyvZjs3+iYcidG+Ubgo4zyauFqclDEOhcz7wrU1ODf/VAyJ646n2t2F49JGwV9Tg+NS+lNosvFp95ewpXqXyY2PZj59d6e/YGzqsRjo6YZmyDC4RcMehdjjt+uCIbRMy0NOQg6653TBB5c9hprqapzdfwxuPmYiikp3Ynj74eiR1wGfX/US1m9dhzZprVHHNEdfWn78jH+iZ1YH9Mxth8uHnI0wUzUHzeTfT7oJO4oKce3w0/GvUx9CRU050j2pqGS6lOdLxo2jbsLczTMxceS1aJrRBr1zu+LqoVdjSIth+Ndp9+DKgdeiWVpTmus4HNfpBNqTAJXH6BQSkzLJ4L2/dxcNKhezxUyB6mjfNfGa8+4Ql6PBbqxK7+6ahLK4Cg5ilVmmy4n5JQvwu+wJKPRvwoyqn9EtpYd5Y2hluAzxrngsrVuMDbUb0TepDzwuL34pm03EPVjnX4V0bzbbzERZsBiUVawMrkCqMxXrgouQ52mLGqYLlf4qFKOcufBsnJJ9LL7a8S1G547AltrtaBqXh63+Qryx7X30T++F6RVzSYjYOfB4xVjuMQ/GJJVQY+LwyZLJSI5LQ05GBiYv+xE9W3ZBbW0QRRUFGNSmD9YXrseSwjVYv2MTjuk8BGsKNxD/FKxl2dayLcjPaIqvV85ASnwSFu9ci6LacvTL74muzdvC43FgB/vpmNMGqws3UhjKMbLTUfh+7fcooFAe1WGkeTmZJy4Z8zfPRtsm7fHtyu90nyaDtHlkenOzKDJr42yjPK1SmuNotglRmMP6bKr8wm4x3cPUWGYLGvwapSrLDJ2z+vfYmLqDJSKczVwLdPeDvqwhMEGQfCSr6GKAgqoQ/XNbd3tsqNvAGvQg5homUVaEzF8T3bFcQiOB0UqSnjPdUsY6ilZ2T0Jja6r2r42B9hWoWDhYID9FPFx+hD55ld0weMLVu5toLOMFObbBIXJCIwkfi0jEhxFs3ybdMXfbQuItv2fhmJvqRS0D8PJKRr304U2Z85ZWeJGUWAa9UEEXGFTb6ostIuMIkmh+S/wljE3k1vaMZ/w35+t16np0lSWkLBveoh/uOup6k+e6lOBzXhqzMWCNWA9oUD2FPtzZhza8zpgjXVuUlOibqPqqMPyMUf1kL8+FtR8Is46iNvpPvQqgzoU1VWtZzjyQkZw+ZKt2bM56eucxA5tImfmlqRQBE5nsa+GIwWRko8/Y65d+yGysZ8r0G9kC7IH9uLdn8TiRrMjhXOINQUjGiIkmcUQnCQp/I7xk/BM54H8nNUtf2NKCgXVeTAB2lgXIVFkBN1LjvaQRfZqrmEyRwNDHcZ6BYB3nz6ic+7pxLWDmHERZdTF9IOlEPO1zfuKqfdGk0l9q3llljknr49oNYd8+eGlpLJzrZ6p4EgsH/H6sJii51ouyzIz110Sr7NBQmYQ1M2c5fy3ycZLUSlUyAkBqWnrCcMIT+Wg8QcJjIWW1N0Dk431xOP6Zciwu0NN6du2DAQqIM4EC7md7Mhtx/K1i1xyHTA5D7ypUgFFn9b3XADYuLLTnY5/XKe7rUFMO1oaw7b4BqC2aY06oe2v9OlLRbPzLDqSVurda1ipAhRFFpIEeN6mrzgxYdJJ464vTNRXVyMhph5LSjWzPlFJ9sJa5BEhBki+1A6pocxwgTU0eq5P2Cds87A90O+nYJddgQ9pmG3cLTDMix1/DZEqkzkdXUR0zqXpARNR/XWXyEFmtIYsg1nXNxgOnYHCwQccCXVTHT2MQKLiE5nIZtec2VtQCwMH1b9DkAF4Kdmaim0JP4Y3gbklBTH9CRmbUIMLNxk2/ipLqBc2byqAome1VS3TQdexpE17m2NYNCaKz5XvVvaUoKjOM1YHAhMmR6EqVosEOsKR1CR4fBmw83fokdgSUu5q80ExMiBAV/tfF+92oq08hwl3NR0jLGew+T1BzM7KIQZ+8oYhaz0P1YrRhd5CksW0crR4i3pOgc6qnI52zNq35OgtT4f/xRRLrSeL2nRnGOq+60k7NgSXWH1NszykaPMSqWbqFE70B5x7By7Sx2uqf/L2maXJYc3eJ+onCnYeikVbc1YOsoynkr2aje69Fe1PKP1rseGXM3Uy1mrGEDiGS/ohf5iJMBJzREXE0Mw3XozZJhTY9ua2LwVr8F47atILT3zsAbTztkOHKI8M4JU5CE1Pv1iIBwysGCO4Q/ZKoyaGICsd0oIXHeqmX6mutNNmRxAO2ITGap3NMlg9L6s18NozWrmYmL+7ta8sWGkOTpmDqjn2WpMqf0mxZRBXuCtRIOPWncQlknblocVTbQWif3JQ4sA8tJhBvc6MMfWCHjHxrlYz/zF/SqT2jVv2KqS2z4skEh3k9gdyVBM9Lf9gspaWhh2gZDpIpHFMCXMf+26S2ZfyQRNpY9zBbdfQWgD7Md7M4PP0u56y1NQmLlhzlm/NS8syc2IB98WyEJzZTxcNopgr28bF25YaBPtCTgL7rx5kLGYJcZ3NU+QvI+BSmQFegOlyI+TVLsaB8IU7LOBnFdWWII5IJrkQ0d7dBabiYqVEVaonsvIrF6OHrAqfPjTRHKp7d8Sz+2OxWrK1eho01W9AhsSXeKvwQa3cVY1TaYLRObmXyxzU161BBP9MrpRPzU/pKXVKjBemf0hdflkxhLu1Fr+T2+NuqB5ARF4+NQT2bSmLsSkaQGhsKPo7f9ctg2rESRTVFOKfPOFTVVZgrWHq7ea/mXXDxazchjWlNBfPRy4acgS7ZHbC5YiNcjOzKq4tIfjcS2Le08cd1P7BuDvq37IGHpj2CK4ddyRw2D3dNuQvjeo5DVkqOWfXq3rIP7vziL2jLlCjOl4qmSfnokN0GU9fPQLOkHJT7K+BzJWAmU6RB7Y6El0JSWVdrFKiodBda57fB4OwWaM28VyCGxlpXgWzCr4byQCWae9pgVOpRKKnZiS93fYNm7gx0T+iJt3e+jd5JvVBaXY5JJZ+jNFRmFiYSPRnYUb0D62pXI4cE+apwCglVhR2BHVhcuRivF76OcZljsLJ8A6rZ/8XNTsBU/zdmIf2pgnfxaelPGJbZF59s+QruugDaeVrg6S3vYFXFOuT7muCIpM64d+1juKv9rdhcV0wsKeXSPI4izZCPmrZsBsb3G4NsbyK65rfHs9+9jJFdhuDNnz/F2oINeHjsbSSQG52ad8KL099itlmGNcUrsXL7YnRt1h8d8jpg3rpF2LpznVl9Gt11BJpmtoKP6jZn7UwkJSUjxZOMEe1GoK6qFsmJqViwZR7G9j0fP1EQOuW1wYpdK7CIKZVemfvm/LfRNKUJyirLkZWQiRbc31VRhCOad8fz3z+N47qOxsKNS1nX8qkButD6mCrL6ti47jtalz3mONrP1g/UWBKi77qxuzVWBPOFklAbLGekHEKfuMFYW7uUZKCmIglloRKaLx/7DVCTZI5dzIT8iAt6EXSHUEPzkopEMrzaaItSmCBTHq0y6f4mXbD2hOLYN9MtMnZrNTMtpjuM+pDkYDlxqEEtWeDjeT+DO5pGpVB0GWdlH4M3iyYbHD2U/pyaLEzuMw0v/fxPTFr2ObW0mkKWgLZZbbFu51oc2/1YfL7oM3NtdVTbwdTQYny3chZapiagzF/GPjzUHqUpimzpa2mGve54VCn/pBHVdWeGIMasXzjwcrzx88uooMVy2c8vMfWbOOoGPPnDU5wfcXV4je8MudiW1sLP8y7OI84bj4qqMqQmpJpbgp0eFwa2GIyOOR0xumUX5CfmiPQGxNxolynY97JdpJKYHc1wgc1wMXbQ2tMQ9KkzU2QmadeWVumBZgmTuRNRg7Jc+qL/u/flpSLtdWT+8r8SES32a41Cvkv+1qofqUyoC7tQwJxSGaUzLB+n89zYoSXE8rGaSxjZKT6k+CiFPJexMwk/HfUL7vj8b9SQ19kjCcGBFMCIwvKv9jx1K4teGWjelRz5Z1190QAmBGQTlQlL4qb2OqU6nIPyfUNoM2Grja4q1WkViRZDxeaUHtfkHPSqej3Rr0t8or3pivUlEPLnujhfE6jGu+OfQItE+l2dV8yjHJr1tfgj3pny+i/b1Q/G2VMSg5zotF0/4wOaT2tCFoKGS6xj8loRONLGEDhCLENAC2Xzq3zStDWgNhEiRUDH6tNC0vqraSqKFAHF4B0lASwsoPab2vSjrDakZTwyk+NIWAVGFFK2cBP3f/V+AE1T81jLiQmvTEBpje4ZVr8WMxTkKU8P+SuZxlBtDZqRcbVSxXMSBIMjd81p7aqOTqmO+pCGBuj7VS56aPqmojoyFdXI2ggOmU/9UmvNOyp4ZM86MhT/hNA5uzWuHHi+Oad4KFLDCIy9b2h+MIzdDWrBwVyahOmQxCNdJC3TC2ZhS2CnCdMtvHmeJ3XXv2himseYfs1bHaq+9lXNDKFyFoaCe+obYLn1qIglFLrZzO32YvpG5r7lHgYuzagt0mWCcFA9o02KOGstLdPlMRJb3WS6s3Bym5MQoMncRp/34YJP2EasJ6iSAWEkK8YImxqlI4OIQDjSIYjpwlnMARmbGJdGf7nDjKdHL40WygooQGNF8709nouPSzLvyFLkq/u3NXak46gfjsFzsh2yZLq2HSnW8Diy0wDkeDONlVDfh8bYGLA7WFu2ARfU/dk88xIZloNav7aJEFhGZjdZDCjXE+jeXrOGu9fJSF+RMiuN0bEESyVsQ4IpdbJeBy+miek6FiYipGlqQQQnEdlcK2aEfkvV73Baq2Mx4tnzyXqlTladaDAXFigc+56JnCOYdV8zLmvxv1JDLTNq1clyb9RGpYsElctU745s90JybzD9sUMJZzRIxDRyZY0f869+h9ZUo0vkDwOYqbDDoiDTBQY+Yo5ZMdLGIUL81aZjrZUahTW/ezZS2GxC3BCHZbICygHt9ob75jjSvxiufdXTeYKZuMqo5ZJeP1OFkL+G2hi16YlyarQhLPd1cb2QAZ78lSDEGEFaoaPozYZ9yiNMFZhjjS9ykyj2Yx1+jUkTK1CZcBMoQBQYLdNvPdvuhQ3OzSoTkwUaxSrRO6aUP9vSf1gYaw+ji8R6b4N4tBs4SetQk3Ti+tyJuDn/L0gIxaMlc9o4RsO57maI1yt5wh4eJREpN4Ylj8LZaWdT+z1IcCQQX92xQZ/JSPrkZEbkNKXx7KMFmsEbZsTNCSWFE80CiIebj8HIdXl/woSMK+FlPfN4CLGwl+esjQwwyPEPtV9Xp3RF6ubj7zDKk8qULMObwbxSd4qIWYxXGYXr7n5ZjQSPHgJzYUDzIbSMHuKnr3F6cMtRtxjhVhzgcVi4DW93NI7veLwGM24pzhVHXD04ucuJRngTnXrmgRuj7Di9Ip90S2C0Lk0d1nKEWWbVSrGP9XITm+KkTsejQ0YHJLji4SUV5Tg0jiyHLMBeTwL8GhB9tlYX4MvwdO5b/0z5bvMizQzh6NSj6X8ZoQbcGJ92FnoldkWmMxcnZR2Hzr7u2FGzBWPST2NemMJ8NA/94gcjK5iGVr6WOCr9KFoED/okdke3hO5om9gOrRM6oJOnHWoDuv+5Bk91fBEdfEegvK4cbd0tkBJMRUtfPganDsSsqtkRXKLxInC3d6Ar+mYcgad/fAeZvlS0T+9iVoMGtx2C5iktsLhgES7qfxnyk5qgR7NuuGDwZfhl1Qw8cuZTKCorwNgepyPR6zMfTzzmiKMxc82PuHrYNRSKeJRWFeKSPueT4A6s2rUE/zz1UXMlalgb5rfBahx/xEkoZL46ceRVSIjLRJfc1pgw5Dr8tHI6Hhj7pHmx9+jOJ6BpRhNk0m+fwzxYseiJXU5CdU0IVwy9ALXV1RjVoR8tkmUBDitjt5Gxk8I/GLtvlewNimU3165HlcOPXGcmsuKyme+uQrY3G6url2N7oJhMaWde5rXBvw11oUrsChZLFrGodhGaeJoi25WGHYFCLK1ciZkV05HsSkW+txmWV6/AsNQR2FazEfOq55gFis3+7Qw2gqh0VmNp7TJs9etTphZe+zDW3xV9yNhFBZvwxbIvcHz3k/H54vfRo0Vvjh5G19xO2FKxE3nJuWiW0Qyrti1Hm9y22LJrE+Zun4+sxHTzmt5S5rq1zI1TqM1uXzyy4jPRIkuv8guggt67Y0YnamgA5YFS+le3+Vrm6l1r0KN5L+SmNUFFZQmaZjbDkq2L2H97bCrchCU7lyM7OQPNUpvg+zVTrUUMjrF660rQHKG0rgTeOB/6Z+ttO5yM/h+O4El81NWOOYWLcUPwLhJCRNtDOCuAkpnQ6rAuP9HnMApUwGneuMIARl5KOePo5OPwY8XPqHDp0RGe5wl6JxobfTwlSFOpmi6MSBiKHypnqHuTfqU7MlAaKAItIsfxUDusa6byT3KB+iiiOxJ47MVUgvLQS6rPwIR2Z2Hwv8+Cn230vQC33v3EX/lwXW8VnrIKOYnZKKwpsXy0cisa0XCozszP3NDu59g010pB/Epj/fTZblIlyHmGWc/Fcwr8FEhxLoqSa6i5bbJaYR0ZmZmYgorqSvM+RoeH/pNux28COge8xN3Pfq2bGrhP/LSaHgjXYOal+ho2HQxRPTw+1tApjBbJTYA6yiYHtp8isDctsitiU5qhgEprsvJJWr6SIOhRET26MbnyG5Q7S83qkzvE9IRJuz5eyF5IIdak7xSzf6j40ZxXIKVJlIeKSFQSif3LzMnnyd/oSQTjP01d4bIHNy1AKFCST+qe3A5BmrE29F8m2ec/EV4pnces5ihoC9IH0txWEz+W6GZvh/wq65sUhrjpIr/D+FWOw0pezsN84D+SXmnp0BIrfQLVsm0Sd7fbha1Fm+mTXSirqiSdrBTJxC06z7hBghlip4qp7ajbQ/op9ct0Z7JvL1we67W4jnWrv1Hfvwp2awAHqyFxCmsLGcBxIgZtIkbCmdUcCb35Y/lb5bORlgSrtoioMMUOucQAVjbnBGZBw6QyVon6tsEERjynM+rbTrUEQlGHykGFpw0Sygx3KpLjGbSFqaU0nxuoNaqhqygBRq9ijLAhjQ2oXzvaFRHN9/CIpkCBkfBQewmOovOoSRocxETNQHdQiGkspUWwVsY07914cwxRQs/9mBxZczO4S6CsOWkgJQftMpqimhquq1iynge8g+KgwKiuxSyXuUpkzcgfoLnQhCmBNogh0YS3wbzKIIoQVr3IAWdhFrgjFbRYIAGxYO9zuty1B/aMY129Yh0VGam36mt1TPcriXmy9ubiuSjGiiKoWRo0iJDZepCL7bT0Jy20UxchbuoJWNVOb/aA2liCqXMGX0MjVo7gbWjCvgOimQRAOLFMjDXpHetqXD0/ZTWgIHDXfGaV/yzqW1bs8EFEjMytHmZTmXXKQvzAm8WYPdsepgpiz0WfVFtNJ7aNwCqzHnBSW/uHfyLd6SkE7YpAIqppwAIJqBhgxorMyeyyvohrLEZkvrZgaTOCESnfs0lWaP55zphLlunYuifKcgkaRybfTZOqYz/9s24vssYXrlYblZuNQhbw+5kV+FHHPoS7+jq8jG0AbC2KhvrKDhaiGdvQvkAE1xtFGzOm2kbXE3FFKG022N+l32MtqOXSxEg71VU/lnWwztmgOjpn42hpsNXOHtsWELt9ND6qr03nVM88vMV94RS9/UcYK7AnUh8IcW3RBGgIoifZEEQTXHCgNtG4GQ2sB2JxU5tYxgrs9iK29vUb3b+9b9dTH3Y/6kO4qo427ce2t+urvf1b3/ar0p1ohP4vg02sxoCILU05GBBjROxoOJR+DgU0brRgNAbEz0PhqcayhfO/DbE8/U/RuyEQD4TPwfIiFn6Vph0qY/+XQAS0t8bAwQpjQ/0fzJiNAbsnobe7V+7UN4SK6imO6uPgFe5QDMNvBcIj1gD/t+X0cCir4P+2th1G+C29gpgV27+OD3VMc4GSvNcVaKOR/J/kiccHS6bgzBevR0lNhZUp858+fq43TFr11Y4hqtknXiy0XmNmTnM/DL9ujOWvLn4akW+EkFn1rVDvt6RjY0B41BfNaDscCnMoYOdIhwP+f6+wB8PIw0V09XOgvrQmad+Zxv/m1yp3ojZUhy1VBVhRthkbSrZSB8NYx9/NpdtQ6C/Fdxt+xtS1P6Omrg5lQT/Wlq3H+oot5tJbWFc02JeW13SbC10P+9T7/nwoqivFac9ejY+Wfm1WXvSlyMaIiAxSrEf7b4BoWh8etne1afifhFjj8Wvh8Fyy+z8OsoCNhcamAUbU+UfLinoxl2RfimI93+OClsy1bq6jGiqg1+GBh2VuniuoK8edkx7F/O1rKIAB846siwedhdN7Hot3532GZ75/CxePGI+eTTvgp9Xz8OKP7+OPoydwzDBemvkO/nnKzWienot7Jz9jPuk6ccSFyE3KxEdLvsRPa+bjfp7XXZrP/PQOvl05nbhwVIcLTdKzsaFwG9646EHkxWUTYSqijIVZx6wfpCR2OKwc8b8ZegqP2GhG+4c7d7XHOJABUD3hdDgNxf9TWMLBEFbMbxQDZO1VLxgyimtdIXfC63Zj6pqf8d6ir7Bw81KkJiajY3ZrLNi0DPmpTXDLCVfhqjdvx/jBYzCmywgUlhZh8Y61eOCbp3HJkHMwc/UsDGzTA5f1PxNOfWKXQyUyHPZ43Phk2des9zKePPOvSEmIx5kv3YhihsdJTi89qBcJbi82lW3HxCMvwxeLJuPIDgPxu0Fnw+vnnOKcOPe13yMzKQP/OPZ6xDt1PwCVz3jZ+sH2aNoEWvk8nMJ5MBCNRzQ0ml+NBM1Z2/4Mk00X/R5OUH//T2EJIkSjQhcyXq8BFfuD5uIgBUJtWaBL2+ayLOtIPnZVl2DNrs30iJ9g7uZl5tnESipPl9wOuGjoGbjlw7tw/VGX49TOx8jFw+Fz4ep370BmchrKaivZdg2uHHoB2me0Qg6VSBfmNpbuxHuLJ2FXUQEeGnc7lUofdIvDv395C0s3r8UxXQcar3rf2FvN83+XvfIn3H3y7zGsTX96bjeVtwjfrJllbre78/PHcd/pt6JXTnv6ZRcqApU468XrcMXwc3Fa16PN5X9zW7sm2YDAx9LtcCtHY6Eh/gmXw+1dGwNS1sPtWQUyEv9PYQmNVViR33oNqxXa6vF9iqm5eXh1+WZMWvStuVttVLsBSKDXO+PF6zGmz2jcPnSCuWru8ybiH1MexYqC9ejSrBN+XjsXz5z5NyR7U6FX86woWYvLX7sVYwccizd/+hzn9DoRIzr2wxrmpw9PeQHjex+PSwaOx8tzPsKrP75DrxqPoopCjGo/CH876TqkezOxpXIbbvv4fmwo2IzLRp6HN+d9jJ0lO6B3Mekenb8cNxGDW/XGDR/+EzX+KlwwYBwy45Lw/C/vYsn2teZ1612bdER6fKK5Z9bDSZu79OsB0Uy0E0g4jUD9hxV2f7w7nAZE42g7UMjfkKf/taBx/5/CRsBmun73YbCoEyly8MB8TVPCqdVWtwvby7fh9Oeux9j+x+GSvmPNPcX3f/cCZq6ZgzP6nYRnpr6Fx868DZ2yWjIlpHK7HbjsnVuRlZSKNQUbcUKXo3BJv7FmCJfLwxz0PVTQw1539CXYuGsLtlcWIC8pCznJmeZOS3M3Jj25j2MHyUAXQ269isjcSMdOtNKrd0GbW22Y/+q5Xb3RzeG0BEm3supWXLfLZ169v7NyFwqry1Hn92NTyRb8vGEhmqTm4OvlP6Jzi/ZYvm4lXrrgX8Qh2/QZDbEK+9/wZsJB84rl2+HEx1ZW9bmPfESBLUeHG6INz/9TWIIILabbwhcNZJPJEz38u4Bh6tM/v43FG5cg05eOYZ36oUfTLrjrqyfwwGk3o0/TntQFP+LosR6a/hKmrvoBHfJaYcW2DXjktNuRxza6F3p7RSle/flD9G7bHS1SctAusxkDVg9Da4WgZEyUkTgUOBTBkVCYx5nNgpjbuj8v4Dc4UVOtSlEQ60kOp4I0FmJxiIZoIf81IFpq259ntes0hMuhgvA3XjVqHv8TCmtP1CZKLAH+E8IQ7S2iQZdM4rxxeGrGG5iy/Ce8eOF9yPHpxe5MPdnG6/RixoZZuPH9u3D7SRMxqtUg8xDGk6w/c9UcPHz2nfhi7tfo1rSdUW5F0VJK63Z3MsQwI6KhkZ9fC6Kb5rOPwNpjRU1TcxbdbfoaFFSFdc37B1RWD07RK+vqwyj8foT6cEODcyQcLnmxZTBWaWJB9Q63Z9WY9dHTsWn9NPKmYWR+a7CJot/6oCHEfy0YwbR2DRjmhxyoDlaiLFCFLF8aSy1G6Z1/322Yjb99+ghuO/5qHN1+sHn6K5455GdLv8U9k57FA2ffgnkbVuB7etUEXwrO6XsS+jbtTI+rh42oFPobRWdNV/muHgjS5RNpifyrPjUWRABLdqxBsicZLbPyWNd6SIdmzLzdRK+roXmhLwyjIlCHosoSxPm8PHaYh3YTmXvurC6C1+NCdV2A44YYUmfh0wVfoSpUhzO6nUiaakjrLSRazNK3aVpmtrAuRTF81hPgQdbRoprwst54xjElnBGeRcPh8miNgQMpyOHARfPTdqC+Dreyqr9o42frhm2Adr/bSUjZhYcLopXQnnQ0o3XeHjsahKzK9keogwYrwTPvp9RjFQ66SF0HNWOI6MRDD2H/uHEe/vjxv/D4GXfgiGx9pYuCS5FNdOkb8iXmDW392vbEyUeMxsrtK/DkD2/jrF7H4ooh58AX9iLk4pz0il4qgLmGyb53v0PRbHtuAtfHI0Kcq+5c0rVWPQapyzPP/PAu1pZsRI+sDjip5yhkJaTj5V8+wcbibSisK0NJaTEeOv0WKmstHqKxOLHvKHo8P35YPR+D2/bF6Pb98Nh3r2H+1uXoz7C7bVZrlNfUmstIeWkZ2F64Q5qInVXlaJ6SjVoKXIfc5siOy0bzzFzzmnw9rmlelch8WIaiyl+OeFccJ6BvMcm77n3DiS7p/CdAY+5PQUTfXyvH9hgHchYHwuVQ4EAGwvX7Gy+5w1YQKY+tUPtr1Fiw+9SkNDnt69febFA9mzg2wr9mfHVtN5cyKPz0ejxYU7wBV7z1F7w68wP0atONXicDP65egPJgBTITU83TkG2zW2Jb2TZMWfUThrcZAH3xU7qux3yT4hJw4YBxGNimF2rqqtEquxX+eNTvMKBpd2ssGQTOUe8I0ezMPPhb5wyaNyJtLy/Ed8t/RLPs5lSSGvPsl67L6qnJ+755HturC1mnAJ8s+BrtclrjksFjjMfUY7RFVYVYtGkpbjjuUmwq2kZld6NDelO4vYlomd0U8zYvx6z1ixCn66d0k5OWTkOrjJY4qusQ7OC4SzYupfcMolVuayzdvAq9W3ZBO+K/tngLVuxYbUL7S4aegdkbF+OFH9/BTxvnY8qKmViybZX5VuhLMz9Gj1ZdzcP5M9fPx/Id69Ais4mZnwnvzVyt+Zq/2jnMYMvQ/sCW5UMFjfG/qqyCenNYW3HV+HB4Xbu/+uBAhDlYsI2BniRVKKkv4UxfMxM3f/IABnfsh9uPvRZVwVpc9dpfkJacjL+eOBG/rF2AZ6a9i7SkJFw6aBxzzY64/O2/Ymz3YzG++3H0kFof3uNFjDJq4448p8Ams5mrDBRpp2fb9Zru9dXbcM/kp9Aj/whspZfcULyZ496AH9bOQbCmBr8beQ5en/WpyWdP7DYKz854C4s3rcQNo85DpyYMqzmfOCr14oI12Fy0FW2pzLrBIZFGQM/SSWysV7RokcgyGvLYongN9/XSB32ETg/obizfhpLqMixh/4U1pfC54/Hz2nm47cQJ9LKtcNsnj2J98UYMaN2HCpmLt+ZONsbhz6MnYM3O9VjAdnoXUL8WPdAppw3SfMnmvJ54tj/BTBNnohKbTocLbMNfH1g8t2TpUBXWVkLJvPppaKz9yfOhgPBtLN77XXSyJ3AwHe4P7Inaff3a/hoCKZKWSySy+u62HqFP9iXgB4a7N71/L07uMRJ/GDUBS7avxMQ3b8PxPY7CDSMuolLEsc5sPE2FmbVlAVK8CXjh7PvRLqU5OyTeFEwleepfgmnGioil+csTAc5P7yPYUbkDmcnZWL5lDX5cMwdH9RqOj2d9iStGjcfLP3xiPNzIjv3x3PT30D6nFUa264Wi2ioUVBYjPzUHSZ44hukBbhZ7lAVrFM1J3y3VWJIneTN5VCHgoAfVBwKUcwo7m7q7jQobqA+9WFmBvsMoGo2yw22u0UJvKqOwbq8qxteLv8fCrcu4rcDIDv1x0ZBxeH/OV5hHz7qpYIO5O+uE7iNZbzouHTIe3fM70SNPww8rZnM8F47uNAh9mnel4dA7F0QzIXho/JYc2rKzP5mRXGk7FIiW9f05Kbve4QKNZ+Nsz82eZ31zbfQqsU206AH+p4Gz0iUJvTll5a41mLL8e9T4a+mdmqOCHuepr1/CZQwBLxtyHt6d8wXunfwkbjr6MpzQ6Uj46Lni4xNww8f3wM/Q967jrodT118p03qLi+YvsddiDoN4DWXeQ7GyYB2WbV2N4+glX/jpfSzashy9W3TBpvJduHLg2YiP8+GdWV+QIwEMYa7ZpUkHxNFrU/XMq+S14GRSbdMjf3VAiPwYHoiHUlJ5M71VR+GoDInT4aWXJS5OH/zhChqMZSir2c5yS30Za5g3vbl53kklcrG+lzmp3hst0AIURdUouy5kGbXnPONIP821nCF8aXkRfly3AAs2LsNp/Y9FYWU50hgi92zRGU9NfwMt0/JxavdjkOB145Ml01BUVoJxvUazNYFWw3xnib0fLEjubGXaHxxqHm0r4YEU/nAra33jaa77w+GgL+vYimsJz+EJmQ8/yJNI+EO46I0/Ga/xr1NvMkI1Y9M8VFdW48SeRyHB48V7sybh5uOuwrGdBuP5Ge+jb9Nu6JbfgQLtwA7mjbd9/CCuGH4eeuZ3ZGhp1JQE1Xcc4lASqGTeOBdfL/0Jo3sMRXl1DZZuWYWUxASGmfPRl2HjpYPPwE+rZqJLXldkJ6QSJ5Gbgkf6UXPYF+knD2TKonF3we1JgMedCG9cIny+RApkPJWIHisC6kIirD5rg6VYWvgVvt78KDZU/ahXi7EXgqkQ9UuQ0zaOmxtRYJ6ciARkMj9thpz4luarcznudkj15FHNrW9YmDZ+Citp6vF6UGs+ucC2xOnlmR+Yd5yd2+8kuKiYDk88ZjAN+WbJTzRyQZzQcwR6N+th7giz5t94aKySNCb/awhsZd1f+8OprOrLDrujYX+e1YZfdR1WA2sT7M8qHHaQ8HBO8jycNmVI3k5+Spc6rFVNPRrmdzEnfPwyXESlaZmZhT9+/DBeGn8XFak7Hv7hZdz6+YNUqHHokNYWI9r0RXZStvE00aBFp1qGuPrgi9555ncF8Mv6hXjzl4+wrbIQL130IKYtnYntRdtxUr/j8N7sT9E5qx1DwoH0dAHr60wU+CCZoHez2SAvRktCxaKVpcfz+tKQkJCOuPhUMlNeT15cIJ9ngQJi/ZVyK/SuDmzGzzvfx3dbH0NJ7TowsmVf7NNktVbdaLD6kf9WT3bvoqPOyEzIEFutpKDmTWP8TXKkIM/bFe0ShqFlXA8kObPgDntNRWET7/OgoKYY78+dgtKKEqwv3WZeg31On1Mxa8N8vDv3Sw2F60degEzOTzMyt3WGpCQarWEINOJJql/jOGwlEexPUYSHZH1/dRoL0pX6lNVW5P3Br1LY/wZI2CSwCtdKK4vwweJvMYy5YIf01qj2V+LOyU9hxrrZSPMlYUfZTpzR7xRcOex83Pzh3QyFq/Hn0VdhW8lO/OOzRzCqwyD8fuQEholBI6D6YmJ9oPF8DImL6ypxz+dP4venXI5U5rd/+eRhLN26Cv84+UYc0aQzQ8QdyKBA6jVu5rVpEbXQZryU9hSiUiET43ORmtoEHubWlnIReNryQJqjwFY6ebgwKunVflxbjGe+3oLPV+xA187vYVC3D6jsRaAjUzVrC8lr7+0N1IuupbppkBR6VwUzsHVbH6xZPxQFZc3MIlFO2kZ0bPkzmuTMZZ+7LINMA6i+TA5KC+lnCWULqY5stI0fgm5JxyHf1x6esF4IqXw1iBrU4ZMFU7Fs22oM7dQH28t2IUGhuNuFWesWo1VOM7TPao7ueZ2QSj5plFjQ2LYQHwjqU4DDCY0xGo2F+iIBzVPQmDn8n1NYiZ48q96i4KUH3V5VhD9/+hDWl23GTnq8S/udgetGXAQnPZvL58IvGxfjTx/9Cx2atMUp3Y9CZWWZeUv3wLY9keRKoiJYwmj8GBU24AiY+4SlLE5n2FyXnb1hGZpm5GBM99EorCrBM1NfR7umrbC5cAdDwTrkJebign5jqQgBLeUQN+WYVFcqh4gb1o2H3mSkZTRDIr2oec+uEVMqJseSh7NYaNXWpSh9i6i8NojZ60rw7qxt+HRRKXZWsJbiUMaxRv3p5RyhKnRuMw09unyC9NQVzL+tb/0Y10g8JAMyHKFgAkrKW2DZ2qOxfN1IlFc1IYE0apSR0rypzMqxm+XNx9DeL6NJ5lyOo9s02J9tPwy2Fq4B/vA0stxt0Sv5RHRJGmE8sAmBWE90+GDBZLTPa8kIxYc3Z31MnNzo3boz5qxbhD4tu6Erc/m2aS3YEUcxryjWijZpEyQ9tchnG7QG4NeEwwcChcHRXvjXQEPK2hjPasP/QQ9LYY1gLNmq89egJlyHykAN3pjzKT5fNBVXDD0Xp3Y7ColaWHF78ePmhbjuzdvw4gUPok1mM8nFnj5IP3k/rSiVV1eYj1HpvdLbq0oxl8q+bOdaKkUYozr3x8rtGzG0dQ/0ad4dczctwwfzvzI32F/Uf6x5YFxiHaCgucLWWx1cvgxkZLSifjIMpBzKS+pOpaq6ICprOR4NRGV1ECWVuvG+Cut3VWHFlmos2FqNDYW0OGKuh8qtp905WSlpRA/5KyG2DILQR5D16GY9vlKkJBSwWaXOwF+XjPLKHNQFknkkI2Td+aRFKys43htM2K7nbM3Lvj1o1ex7HDP0QSTEbzF0sCIAja1BbWVXP6Ihx2OdREcG+qWOQ6/EY5HgyjavkmZCjnVFG/Dmz18gJyUVdTQWq7esxe+GnYWimlJ8tXAaLhxyOhZtXI1k5sBD2/Q0vNE4ZhHc7O8NtqD/Vt5VytoYD38gkJLWp5AHq6yC/32FFXYUMF160K7e/a2V0WpHLf766aNYuH0VxvU4FtXBarz7y+cY1XU48tMy8dbPnyEjMQWlNRVIdMbhoXG3oS3DsLByEXO90OrazX43lG2HhzTbVV2OB758BvEeL+4ac7N5Z/jD3zxn3uaflZiJvlTWE7uONO82V+infFGiqhVVKZSXglxFBX57oQuPTvdja5UUTYJsJiHk+cMybeKRVnwkiAYf7agf+1jeN6JQtpKYA9WMKIgpVzuCkWiV6eW7umxjnbMUTKD+NDbdoVF+KR//RhRfN0R6XRXITNmE/CbzkZG8jTQPIC19PTLSV3DGdaad7n4ylpI8MeMZUN8ai3sq4h8ZF61RpTpzMCLjCnROGEHFcyHe7UZZTR22VmxHu8xW2FC6CS98/wEy07OwrXgjx4mjsR2FrvmdzQKW3jFFM2NNNQok6LYi/BbeVcokhf01fQtHGZP6FFLnNMbBKKvgf15h9cjZyl1rcdOHd6JXqx64bODpaJPeHO/P+wpP/fQ23rzkASQ74zl5J5K8cdhUtR1nPnctzh80Bn2adUdtTRD9WnSmA9XdR3sT34g0hSve68a/vnkeXy2bjn+Nu4UhXhDv/fIJxvY7FT3zOqCCChvv1PM6EnBaRcqrbhSQWkBfFGTutqXcgbu/Zfi3lL269EibJcD/S2DyUCkqMXfS8CUlbUTb5rPQpfV3yMtYSetVYS5dKcTVBRijkCZ/PbSJWIIVoVnAgx4pp2Jw2tlU4izquws1gToU1hQy3P8GnfLbIy0hBR/N+xqdc9ti8daVTGGORI+cTsZWxWJge6bfwrseLs8q3OrD71CVVfA/rbC6MV2XV9bSCif4Es3K6H1fPYW5m5fjgsFjsKWiAFMWTMc5/U7G2b3HIC0+DpvLdmLCW3/BkW0HY+LwCyia8oLMQ0S8vWbKUMsVxtQVM83bIAa37gUv88MfVs/FpCXTDaFP7DoCHXNbmy9tSGbVXJZewhOm5dczpeuK3bjlKz9+2ECv65EnkKLaAx2aoP9WoPunU5I2oE+Xj9Gl7RTm1QVGOaU8uuHfwpb485/lvLVvectDAUMLtWbHltjqdfhhdI4/Ckdm/Q6pjiZmLBfTli+XTkfrtFy0zmkHL+k9de0MKu1aXDxwLDzGy+0r+AfyrrZiiJeN8ZR2/V+rrGq/P2Mig9BYnGLhf0phJSS6a8fLULOA4elNH92F5QVrqbQunNBxJG486lKyPISkxGTM27QId33xBPnoQv/2PfDLmvlw1AbRJCPXrAp3yGppvoUQkUISkcQzUkgGOjzmlSj3TnoCF44cjzRPMp6Y+iLa5rbCqV1GIsGbaj7Ro49PSuQULoYY8LIXKj0Vnbq5qdSNmyeFMH09hcajfvVgu0YiUELdCi+Tt6Dan4iKqly21PlDE/xDA+LEOZuPYXIuuRnLcNSgp5GdNcsoqWZlPi178DJzyCAFVvDtoHfXgrwUd0TWBGSEmWOTZro85/Y68dXy7/HVyh/RKbsNdpUUonVuSxzVcRAy4lIMC6UQ9oMbDQm96gSY/hyMF5YiSWEPRZGioSFDYhuEQ1VWtf+fUljdB6uXhc3ashDXvP133HjkRTirx0kI+8ldD/DszPfw+IwXaIE9OLrzUbhs6OnomN0CHy36Fo9PeQEThp6Lk7odHbkSu2da2tddTgk+L4pra/Hcd68hQNFZWbwFNbUlOK378eZtge2atMLstfNwUb8z0DKriUn3RFZdDnGwhe6aqnEFcM/kAF6Ym0jjotVeC3QN0+cuQrums9C98xfIzVrAhm58MeNmrNxwjC45CpH/GCia0KtdXK5yHNn/WRzR9kMEmN9KaayFWHOTo23P/iMgOtrXomUwdCslMxUMTLsUw1LHY+HGdViyfQUGtOuNdhlNyEc3xPpd1bvw1uwvsatyF7o2bY+TuxyNBLeeHKqfoBJs24s1VlmlSNp+LezP6/8azyqQAfqfUlgPGbSjthhj/305fn/iVRjbbpR57tTJUPXGD+5EUVWpWTzKiU9FUW05bvzkH5i0dAauHXoJbhx5nlkEMvkHpVXPc5qcNbI4VMi2P66dgxd+fA8tc5vjuuEXmVxpddE6bNm5lXlqALPXz8PQzv0xsOkRHNeoqhFwqa2bee6y6q8xpfAxzFk5EgtXn2xWYvOzV6Jt01+Qm7MEXipHHXlulILh9uyFl+KnBedSURKNcFo3KPyHgGGl11mEk0f+Cy2aTKPyGi21zu0GHf/32G+PrM+aJSIPJ2b8Ec193c2qcoC0SvDEYfLyGVi+ax2O7DIAH86eYl5ud3y3kRjcojsSXQk0AqxMeovbmo+teP9pZZUS7k8ZpWwHg1M0ROP3P6Ww0g0fJ/Tegm9w/9SnaWl74vIBZ6NDZivmmT7USOjr9ClON8r95bj67b8iJzUHfz92onmvr27zUx9iniblYey6vmgbnvnpLSzZuhz/OO1P6NO0CyYvm44npr+K1slNccsJVyI9jow3zHbALytoFFV9WAzwOysxZddjWFr7DcfWPb/0YDQKWvTVQAHdYsiBVd9NT1wVyMc3P1+D1etHEBmtrIrYWmD4T5GaRAiG0L/bGxjS8zniWWtGrl+U/stAxJStKCLwM7/tm3IGhiZfDE8onggzEWFUo2vhczYsxvrCTWiX3wan9zgOny+aYqh9zoCxxhiacDsi2OKZPF1jwBj4iNf/NbC/+5htZTtYZbUjhWj431p0EtEpVbqcEO9JMo9/Pf3Dm3hr3mcY3KoXrhh2NlpntsaSHUsx8c07ccXIs3F+z5PJaFkvMihi3fRXk9K7ib5a8g1+3rgUIeY8dcxblTw5w3E4tvMQHNm5H/x+i2HyxkHmrHqQXe/7Nf6ZIe/WwBJ8sut2lDt2GqGyr19qFLO4xP/m87NUZEcwBbOXjsfMhePpoSlwbhI76KWCU5AYhxqPfzjAWCXhEAHuauomx+G/OLOAVIfjhv8THZstZnkA1SiS5HCf9Ugq6+aQqD7+a2DRxOKAbhgJId99BE7O/DPSHXlGHsSZ6lAQT09/Gy0y89Cn1RFYvn09pq+aiay4TJzS+yi0z2phPvGrS34utxTD6nd/IEWyFUJKbugXkaGDgf0pq91/Yw2IDWpnG59o+N9S2HpAOY8vLh7F1ZV4/sc3aWkXYGiHQTiZuWpefJp5ykWKFD0xSzGC2FVViIe+eQOn9DwSR7bpg6nr5mDu2kW4euS5rOQ04XY0ORQ16k37ZonJEYcVNdMwqfhe1DrLaM15jpU1Viy4WFhU0h7f/nw5qmpyEO+jYaAbLi5pi8raFEvJZRT2pv2vB7tDIt48xYFOefGYv64Ej1zYFcWlRZhZcCPOHTAIFbUbMW/nZFzS/RWsLPwOX22+m3Op5WRIN2nw/xCY1QLOJz6cgdOy/458V1ejzJqjj1GWO96HOz54EOMHnYKueR3x87pZeHfhFIztdgy65LSlsvrMGoaJePZDb1tZpWy27NgKq1/7OPpXEL2vuvtTRI2h+vsLlWMhWlHVNrbd/7zCWlSnJhm8OQn9lWYJwrqBgSWRPEYez+PyYHtFAe6f8gKuHHUWSivK8Mqsz1FZV4kLB47F4GbdjUJKMCKd7gbd/6tLR3pMbU7lh5hW+m8EXDVGSUNUOjfPW+82ioxv2vOkcGTi5aBX3bazB+YtPwVrNvenQUimUtDCCsUDCNDBgahg/SS5Q0jxAFmJTvRokYjPl1SgqJpCROvS94i3MbjPk2Q6Q2KiUUv8PSEPxnd8DDm+lnhl+QSUhTbyvN2jRRWBjg8bugcBopFZNxAfkISTs25HG3df88YPt0tPScWjJFiJj+dPxheLpiE1PgFn9leU5cecNYsw8cjzzYfBrHim/hlIEWxlPViw2zZGWWMNwv7A7rc+JY2G/32FPRBogvwJ0IrFu714g+Hz2p0bcXKvUfh6/gyTH+lOqLbZzVAbqCMhLcVxUXiNAu1FG/XlwqyyzzC99FH4XdXKYk25DdozORd1Vh+RCoQSsXHLMPyy4HRsK+7Cs16G0nXse6+ODysYtIlIiHnqqA7xuGhIPu77cgOW7iTDibHxSDQwHpTipBH3oVX+VBoPibCAgsFcMc/XDT2yTsTC4k+Rk9ARie4cLNz1DlI9TdnUgYLa1RT6ajMPy0z+50BzECjW8QSSMCbrNrT1DdCUiI/bpBhBouSN85CnASzctBiv/vwZo60qjGg/BANb90TzpFyLSDHwa5RVSmh7v8Yoq73ItD8FFD6qr9/GgOvGGy6+I7L/fxNIjDCJojxt0uKpWLR9JRZtWoEV29fh+G7DcHrv45Ecl0TvYt3pZBaMJLQRekeT0u2Mx5Lqr/Ft8YNUVnlWno2htYRX4lQbyMUPcybik+9ux4r1x9GDZwkVVlDOYglcbNvDBmRu2B/GsLYePH1BFzw5eQNmrKtG0MFJCQkzLuuE4rBy3SD4fLVIS1mJUXm/o3d9AmuLZyHVl0t5djIaWYwy/1YU16xDdbAUrVMHIyU+jynILlzW9TXk+jphXclsejj/fgXvcIKMhK59WysJddhQtRitE/siyZXBs4puSF/WUWClLx+8PvcznNh9BG488nfIz8rBU1PeQPu8FpxjItvvAVtZpWwHOxdbsQT7ax+t1AK7nY6jy+xyu8/Gwv9RD0uUjXuk8ricFLRaPP/9u/Azdr1y6FnITM5kSPw02mW1xVHt+5L1CmcjTaIhUqBVXL3KZJt/JT7YcStKHVup2FoAs0jjpGDr8oGUPUilnrPwfMxaeBbqnIk8KwWN7fi3Bs6b+OmB8Ny4OuLkws4a4ks8LEwo0PJGfgcy4wP45NreWL19G56Y9Qzym36OrKy1yPbkYkK3V7G8cAq+3HKPKhs6qANNWzP3+ymA3Dmxxa3onTsWLy67FDtqFtDTySBZtLHAinIE5po1hdHux75/2aqhLbpd48DP/vIc3TAu769IdcrQsBf+0Xw9jAa2Vxfg9ZmfY87Gxaj0V2FAm97YWVaA/s274axexxn+MaigkliLk4eirFJ0QWOUdX+gvg52/Gj4P6ew1lsQg2RiEJsLt6OWjHvs21cwrFMvnNnjOMxYOx8LNixFnzZdMbBFb5OXSurMkno0nQzTVWTUGTWOary7/TZsDsymZWdIoxvzCZbQcYcxcCCYgcnT/4jVm4cjbB5NI0g41XF03785UFQZFnpJgz+MboWV24rx+aJS0sTFnNtlUPKGa/HixR1RXRvGVa+vRV2QdPPwnOjB/b+MTkZFYCs+WrYSiUm7EBevdxuXI95TSY9cBi/3fZ4q7pczfCximwqc1OoGNEluhw9W34K6UDEjmzBcTj0H60UwVEU6knISRiq/XgcjRKSvIk59i3WNBwdqOd8+vnE4Jus6ckseSl6YCmLo7jJPbYXdTsS5ffh5w3xMXTYTBVXF6NHsCJzV8xh4deeKySdNhwcFUlYpYkP5aLRC/xagMe3Q+v+cwrqoKHpH0r+/fQ03HHspNhVvw9eLp+GaYy7CtKW/4Jd183HugFPROqO5IaSEu0Ftiiiby+XFzNKX8V3Z8zzUI9q2p6JgaIfV3G4Hfpp7BX5ZPJ7yrtsU1a/aG4n8z4JBO4JYXQh3n5aHMX2b4IwnFmD1jgAVLYyh7VOxYH0pNpezmlt3ZAVY3YHhbX3KsrFka/X/1917wNd1Veni3+1NulddsiT3bsdxT3N6IYV0aoAAAZIBAoQ6A8MwMMDADFPfmze/ebSBECCBIYFAgJDEId1JHDvuvclFtmR1Xd1e/t+39z3WlSzLSkL4w1vSueecXdZee+219lp7n332QYoK3kcrbPBQoK1y6ZZhOvQivGarqOBntnhx5VwvXjz4e/zdm5dhRpML39l4C86k5Z0cXYL7d34Wl0y5EzMqluLuLXfgoukfRczfiF/u/WuOLYdYQsZ8EUG9n52AG7bKpwWmlzV15/y4qfFrmBlaSRxsG/45OOQRJQopHOjpwOzGyebFgoe3PY2NBzfjollnY9WMpVTmkGo6YXDcVp1PZVknYlVfCzjjYAf+rBTWMqyIf33sv+H1+7Fk2jz8bsMz+Njl70FTuIpuj96b0SLCYefwlMBaK4UmWPoKHbiv/TPodR04Sf1kXYv0hdOpZjyw+qs43juP8nMa3H8UMNRTUPNmKxekM3jDwkr813vPwN89sIXDgSDmt1TjL3+6BytmVOKuq6bjw9/fhoowlZd8eumwVkprUYdBdgLs4ycqaiaNuXVe3HvnmfjeE4fw03VdiAQ8aIkGcc6MCvQG/grBul9xKEFuC4e0XbP35JeWFOrrBZLjmG8ybp3/X9jZtwbPtH8bQVcQA4WjbEvlYyuZTnN8sIqpbXGKaPaejbc1fBFBt97vLc+rYQJ/2Vbysqpj1dhyZCf6Bgdx6zk3kCJZRw5reJ4oSBFlOcsnqByldZRZx1iK/FphtKI68GelsGKSeOMi07Uznz6psZpWdc3uF7CgZT5uWHIJ/C67C6A0TeltHjb3KKbaShcRcAfx+77v4bnB71JQ9Vx2JDsk0B4Kwe691+KRFz6KbK6KYa9fjzoRsEplhd3pPDSmNcv04kl88/YzsGJKEB/47iZs66Y7mWWdMrRuwSCFgIJG5VI9LQ5bR8MRXaTzeP8Fdfj8ddPw7m9txjO7hqBdLlzkt/QxhDQe/NhZdKN/jp/sfz+zpNQgFo+cYkOT5aHQSdW07atmdc+qvQXzqi/Cw4f+FclcN134fsZzfGurYEA5y24NWBo1ZqWrnwvj2vqvYG74bNZDqW1ZOssK/mbj09jWsdNsB1QfqUF1oBLRiihqgzHMrp+O6nC0lH58cJRxtGWVPAleLxdYZanMU8Gf6aTTSNAG3EFWMp7Pmca18lI0H6sSg8WAsXorjblSrjh+fvTvsD/3PMdjEomR4iLBLhSi+N2zn8Lug1dQKYinJJB/UkCpl+NYzOZww5kVWDIlim89fQwdQz5rAWnRVOMRwHrIPdV2O4VcDhfN9uOTV87Al3+xA+vaKJA++itejZfVGUjJ8wgy29SqLFYs+wc0ND6GLHHYR2Rj8UTcE1WyuvotIkW059a8E2c3vwM/3/tFtKe3GJtXlLtM+lxFWmd31uA0X/MzzUEcJN0ji8dqLA6/GW+o+zBxOkOTYTAfFyO9+vqCvKdXY/0kM1LIsayco8ivB5zK7S6Hk6X4zwwkJvo401BW60nLdKlUcTHgVEzQSwGdmb04ltsxprIKtDvLse5FaDu2rCS0r09jvTaQF0FNUOV9ATy1J4FvP3EY2Qyl251hnBTz5F5biqoxaoHKctZkHzp70njnt7Zh3THWO8S6etUBUukMU6mUrHolPer3XdKLxdP6rIXjcSplFa/09QO2EFWrGvMqb0SNdwoG892oCUzBhxb+DF9ffgBfWL4FU4PnM/5K/O3KTZjluxBzYzfgM4ufw8zAhQi7W9DkWUAFjZhh9YHUC7Sg3WO2hZaW6mv1r0VZc+y8RnfyTvjroayic6ILLP6fsLBjgRirXlJMGLvn4njX5cXLQw/h4Z5/Zg+eZogNHwbNLnvx2Jq/xNa911A8KC2vXAb+aCAVkQLKBf3H65vRVBPAX/3PPnQkGe72GaEbTb9mm33k1RsXVVLx3PjNliFkDK9KYkGFNXlyBY5pXXjorjOxPf5lrD7yb4xiZ2ASUXV4IXdYC5X1mqQ0K+Kqxa0L/hvtA5vw2KH/wMzYuTg6tB5d2Tbj/WjCekbluagLz8C2nl/SWg9qaoztwuLY/widusiZ0fMxPXoOnm//MS6cfAe8+QhqsnVoDEwl/UqhTsMql2MZX62ySm6Ud7Syvl4u8ESsajn82SmsGCemiqGq7KlgIgrr8XjxaPf/wbr4TylfWTMOLAeNXTt7FuFXq7+I/nRLKVQglr1ygXj9wLqtElrjKNCqFtIerKDV/OlHz8Q3ft2G/376OLISQo/EuwRM6+eY9L6/mIsILfOt39mBzjRjS8JvwDwGyuGvr56CxuhxvJR6P2LRTWYnkNGgT4hIES+c9FFcMfkv8P3tt2PfwHP0ZGCWFRpLTDoLsn7GUBVQ7ZuFACrRldlHRY8brtpmkMdQutGEFk95ehG+XAiFvAtXt/wNLp3yIfT3tCGRGlC1TljGV6OsAkcpy+VKYaajex3gldAqGnSMu9JJ4w8xzCx2MxxmATZqJLw+9RkTzLYx7pK7Mk659lsxchWd5WGliBKYsRtbeePg79CT3VOK1489tGhCD+Vf3Po2HDx6NoOYngKpcZws2XDKV3/Yn9Eg91X0it9MUEojWTelmvtS3AlQuO5tO2nPJpfXhfZ4Af/roTa0D6bx60+didZK1mdvv5Y9KyX/gOoghwV9GXzzqXZ0JhhA3mr8qCXQVb48/vfbpqE24se9L2xGpPUzqK3eVCpa+VWukQ5qixfvmP1NXNb6CTza9nU8dPDrGCwcgk9jCvLRWkClL0kR/0Wpvjrw3jO+Q1e7EXsG15DvdMOFXr8lRbUuNzsl/hXdOSpuFo3uGahK1zHOh/qGBXSFs8hnk0Y+xCzRZvGcHqwy2PHyiTd9yKMszbymukzxowXoVYJROirqRJW1vLMwcjyehbUPp1kZ89RbvY6Ypog/DPGvH1gXRi9Gn8oSqwZerw8/6/hb7Eg+TrnLU1D1mIOWmYz08dzTNw+/eOIL6I1PVeqSCJR6/j8AnGC8EQhdiN/iMqWF42t1DpbXokudD6/1XNTA+ERYgVVa4jG84GU2i49eWoNPvHEu3vTv6zG9rgJvOasWm/Z1snNyI1AZw78/1oYvXjcdq+ZU4y3/ZxOOxz1IZIdw5YX/htnTHjbzBVqwoHeAtXpMj5Sunfo1zKw8C9/fcRt6c23mPWTRO95iCUVJGTyowKLq6zCU7cS++DMM0bY8I0EsGEalycQCLo79Bc6LvdMIdIFegSsURFV0EhKDvRzD0lILSZmwnwrEJb3cr5RGIXhRyOtbR9qdw9bBeASnRzUhUBk6JgLOeNlJbzzG8RRWeyn1ZQbwr3u+h9Wu55HyZKycsCJljpUB+3jBiomNea01tOphem+B00k4lmcEOAzlD6NMOzGZ6WeVVD8S+BIOpx3ZPEi4hiiESXNnHzHQVeaATEqbyUTIJGdnfo2u9OKWvZsolE/IOOU7oJgTsYwSBe7BKHK7rwaO30BrE7T0oIcx30OxsJ4J9V1ZzaiOxDUajAdhmKF/XtGdFD/keNj+gGPanNYeFlBT6UM8rfrSQvkDRmDNoNRPZdcYl8MFb6CHwms7Cw5IiIDK5vIi6Ikhme5FhnjMHucsix6rGV6YuolMXfDssMLQwbPDR3Wsxnuh6RetFkqJBSfxUN5PmO58hJdUWCLSUEBkazfLkRJYhmcMEGqJh5UJ3egNqArctvImvO2Mq9lNBxgmpr02UGdrOgQVdhqQoqojctLrXoeux1VYbYb2nwd+ins8D7IhtXh+LFFVP6mKyyJIEoTu9ESdDobX8dI6mkbRjvysAO9HPwdVT6iH8LL/Enq74XUprsQg5bOPC/TYQCmtAidyA0ii39BtizRijlzBj6FENXtfPTp45aDyLT6HHzpsncYDrVnw9viRfeHjKKbPIv2i617m/AWZQXdRXoBRmNPjGgFMbqwFyZDHpOz6QoHu6yo8CAe8ONabRpYBTicjipXP60kjHOohAnbYDDVjfR56LKaxrN6q0Tdj1dE5nph4LNUpB6mp2kkv/GuCKsd2DHuiCAWqMJjiGLuYYiLNlqpjII3mVz+8Yj6rVDoXUempZkcS4j0tFsvTM/QC80ph1QFYF3dk+acFU28pSwGhQhBfu/LTWNa8wHRy8rSlQMaiU3kmCkovD++VWNVyup0xtPKboxQ+Jug7n1pJIwXQyG1sUANq8sKPyb6pmO6djjArq0Ic0JXtVSf+58t7EMyFEC5GSAeFIc+GLHiouCVLQfz6U/lBV5R0aoWpLI/A0lpergSqslAjatkubFxeSSRcZKZJR6HQWX28Zjkz2SCZRytkQi04uMxfqfzRf0469fimsfgXKgYRdVWU0TwOkDa9p2KrIGpottRpSYhVRzXmq+nxmc1YIgkySRC/qgMxcKiLrngah7vjqPAFEOOhlwpILDOJWjqpuSCGhuqQTlegKtCMqlCNUZbKUL2REbO5u7LQ4kZ9MQp36UNZpr6ls8FHNzpPIniZZj1qfZMQ8lRyyNFtLHyS+FPpCBKJWsRZXv9gE/oHWtDHo7e/Bf39rejjeTDeQuUOkIYgIh69kSOV1fJLleGGz+fnEeCQh3XhmNy0Az0KHQJNNtpw3ZU6AsNTS6ORDVZI8whujmm9PjvmFLwSZRXocc1ElNWxokorhRXNuZy8OovDGfOOaWGVWJFeNsY3D/wEd7sfBAJSWRE9Mrl2bQgVIvh061/i4c5f43D6KBZFFyFVHML65HrUeuswLzAHYXcF9B3To6mjdDL8FIwYGe7Blv7NaAw2oy5Qh+70cQqrG/XualxQewnaBrdjV3IfmU+hpTAksj04lurB9OgMWv8w9ma2Y33/BtzZcBfSiKO/0I+2RJtaBGvjL2BZ5UrUowYRltWXO45CLs8ePUwl9SLCxtwwsB4NgVZE2ei7EztR76tHtTeGw0nR2IyYN4otgzvxwuB6tPqnYVXtUkN7b6oXXncQQY6BveSVj/h603StOWR4unstLqu/GE93PYXZoYX46KxbcajnGCKBANb2r0d3rge/63sGCdbU9uijgG6huyeEwtq7UEyexTTqEH/MNpGFZRvQy5DBGd0OEwEVJxdXE3IVgSi+cs0n8asXf4mpzdNJu6yKCwuaF2Jb+04cGTyOeCKNOY1TMJiN41cbV2POpDn43BW349frHkUw6jfv4249uBvTGpifw4pfbX0ad130HmzevxW1NY3kURHP734ZsyfNQH20Hrs79pGKImbUTUU8lcIZzXPws3U/x5FEH65deBnlzY3BZC82HNljvjAY9Abx3J4XMb91Lhqi1djbvo/j1CpUBirZWaiT8LEdgzg41I7mynq0dR3AukPPm8dSHuIycwGqM+8dsB3HcJgUxCqhnoXaTfxyhSzCrgC+cdVnsbzlDOaxVldxrwQmMrHk0CNw0jqKOlb+idnpcUE7AQTxZP9j2JbYTkUK4Yq6K3F59A2IFsOY41uAKyreiHQujvsO34Mzw2fhrU1vwssDL+Dh7sfxN7P/HgtCM/Cjo3ej3jsFH2l9H57vfwq/738cu5MHsTx2LpoDk/CzY/diYXQl3jPpPXiq6/c4mDyM+cF5pmG0qPy5vifw6+OP4qb6W3BF9GL4836cW7kKtcVaVrKIMyMrcVHsMpxXcQG2UgHX92/FFyZ/DWeTniTH6WcFzkYVlZuqjFWVl6EqH0EFrfvFNech5q7Cbc034OWu9VjT+TIuqF6FReFZtDgpWoggfnjgR6j0R3FueBk+N+1jqM9H8fHJH0QLlf/Z3g1YN7AJW4a24O72BzCrci5avY1sCOv2TRxeSdqxoUBBbIpOwnXzr6DnwtGZN4JbV70Vv3z5t3hyw4t4y/K3oi95BD9e92NMqmzAZTNXmr2dJbRzJ03D3o4D2HxoB86euQKPbngGD657HJ+++i7MpcLe/9LDGGJadyGA96x6O1ZveRw/f+kxPPCJH6A+WIF7nvoRLWYfzpu2jBYyjmvOvAItVTGkCjk0xBrRVFmHHz/9A+YP49cf/wGqaSGTiQS+dsNn6UG58d+PfRcrZ56LO85/F9YdeAxP7HgOVy25BudMPQtXzroYPf29mFU3C9UVjUZRzc6ZVMLRIAUwSiCLyqNQpFdmrqmo+Qy5zE5RM+XugMHh8UWYXopsleh0INyyiKdbCCFFday1Q5Pus9ms6UROpeynsbBefGv/ffi+90EUZWHNOHVUcuLU9h0BMnpBaA6Cbi92xneZJWtTglPQkzxOS3cOQsS3I7OLvWkHbmq6Edv7tqHP1Y09id0U9hhaaemOJTuQcqeRLqQQRIguUy0S+SEk3SkM5gcRpUotDC1CHWKYHJqOvdlteGRgNd3NKGpoyf10eQ4k9qKSiiJr2UuLnC3k0RhqwEC6H4P800RJnDj1Hi2HhMaFi9IOrz2+j+5VJerp7rUPtsPvD1HQqnEwfgTHCz04K7Ic84KtaGI5KY7pftH5CA7mO+kN1GJGaDIOpY7gWK4Xk3xV6M4OospbiX6OjwO06E3+avRnB9BFDyDK8KFc0mxSTiaXmFgGxsKGaWE/ChgLS7Er/ISu50+ZnLw37vGrVF62kz6wPK2qFdPrp2A7lU/bv85rmWWs5aGuI6iKxNAYq6bLOUBrl0BteDIGEgPY3XfIrAyr8oYp0gmc0TqLFjiPHZ0HEfD7yV99fKuAWCCMoXQGs6nEcu+3tO9Ga1UTplQ3YOex3Wipb0KIvO3qi9MCe7G7ax/mNy3EGxetwpPb1+Iwed/e14F5TeyMPUXsPLLTvIze2tCADTv34INXvBub9q9BPNvPdIeNmx9hx6MN5I/0HEZPaoAso+zS6xGfclla4hKf5aCP+z1azZHwJK/RTzn552v+BhfOvhjJ5ACtnlaMUdazKeOl2DYYtncqQ0o2EXCUtdz9NTPAvHbCTgXjTzqRod/efz++X6TAhIlI8mIIHQuhHcuq0TRLaD65yD9NTKRdWkVE19FM4BSQ5phHDBHzlEJ5NXUhBuheZehPLFZRel9VTFJYnuMr+5Ek9UQedio+5Okqasyo8amGX+oxVb4ETJSaHpc4LdUO/TrbBhLDjsU1AaX6MdSURYp57aykIdVsLTaIZmiJVx9tUrkmkUmtejCd8pMWk5chBnihcHXkpwVPDt7uCuTWfhrF1BLWQZnvI777RUwZYtH/CoFZlNXwlnjtmzIGmfkVjdIA500aVhBVbPdohR8d/QnjzSiPXnGsCPrRHU8ilxZPZNHyzEPLwjraNcBuuq12F8RihngqPOijgqcyinN4K1qYQfzSONi8Bihug7JSQFN10Lx43tFHnhtayR4vvYSYx7yVZVvU+eVRqpPurSwQsW5KYAyRFdKxQc99iSlHWsIccv3TVZ/BksY5VOAiQmF6apS3BN13jXILJYvrKOp4SuaAyjc0iE7xgNeOmz1RHOMqrPJLAe458DOsTr2IuDtp60SwCmWvbKAK1LMr5WEsLzwFLVNjT8I/pTYVLYXrLPwWj3DwRv+8lPqaUN6Iv/aaeGhdjODzz7xWZl6elnI5IGzEK1yiyWkcg5uHUg4nZhCFR/dUwDgtzL7jbqpluSCoXiyXQqzvlKpkLSpQr26EXZNAZlzJyxL9SmZpHC5K16boEu9GRpQD6ztYjcLea1FIabGG+OiFJ89eHb9GzrWG+OMMEwcEqruQOhyzv8LjpCgHI8xMIGUUuQ5vRwATmDXGjDHfapVFVzAPn491VXkMXtgcQTyZwb6uJKbUVVIxizjaO4jqyrDB3TOQpJVje1HptWOEQ5/By5PhewkcatkavMlgel2ECunGvu6kRvo2L/8D7A1m1HGsrYUYCjCHA8orPCROUHp2qg5BTWV+1OGcwCgizL/NalDxgvWoCdTg3edcjwtaV9iIEv36kkIs1gq310+3vp0ORM5IdpFlKa/BdQoY7f5KURUmRZVVPR04yj2uwjKZ+Zew+zTbxbNlisMwRvGkRszxTzsTZhgvQTg9Ca8dNIOnntwylE3FHtUwRqSRica9MH+jwVTKiLvO2tRLPe+XHwfuXscelp6F3DkpvrE0fzQQJ0m/djk8od021HgIhhZ6KYUgOw3Vm40tC2aSslss0AswL+CrAU71GO7VgPgkUPsbHwgBWuEAZSJJ+dc7BmSVoc8p00iIYZ3l8anAKi75zLHbxbNDePOKFvzn6iPY2WVf6zO9HytYyKXxt1dEcPsK+UvkkXGlysAgsu9CRytaEeFYtqd7NzIcCsnQDqcu0SOSiFsrm4zVNcTqrDcRM2ZDecPHUlLzFIEdvCbG/BzXtrYsRoqucl9/G72Kkj4o4RjguL/OtRRP9xN1oR3lFpxGYUtgUjjJyqjipdzO/9x9N+7JP4RcVA/TldJU0aYpge6cnM51edh4MLLkMrxS1nJQb1gCKzxlcFJhttc07USGG0XRbO8QOx66via56aJPplAhBjcvTBJdnwqcNCcyjQfDiUY+by6FEZE2J3Mdr0J+w/tRHDyfiutjhyM3ncMW/IpJkzyk4MwrdH9IIBmGQrZ5kBeVFT4McRyR0lssRlGdCpbqYZRoPGBnanifpzX2gcNNCibrQtdTK88sD6QKRY6NPajwq5NVR1SSMKcYc1JbUgl4o3zaX9p8y9ZYP5tuGGw3brEQTJw6RIvHYDzBe+Ezv+Za5xzrGykG8U83fAVXLr4aA71t7BTsM2onlQOOC+woqmAib+Yon/LoUFopuDFAE1LYU4CWoB0cPIpPHfkaDkU7DXNl08YEmQE93DaE6pkqg1x25ZRyecagwvJJ3TfTm3tZvKIZJ53QIybStb21qewhF11h7KHM3agCmMnmY+l028zL3zwyLKtzIGdcY9FsUYzMK7GhY2/dX41pmWc0lIpmGcJPAZJ7eRpQnlFUjglulbnpPBTaPkQCYsxI96z4NZ6PEkepZEmZ6fkZQhMj91ZfNDDNwGjTtzGNWYjBehtB1bxCyWU8CUx6e6kbeQB+MqCxJoxUOouuwQxxu+DNU9DIeJVbkvQRoGe84rviVaaSqCOqDAeMyg8k0yXlF6gcF8Jkb30F08prksIKtfDrQnhMPYRXYWp3WUdFnVy+BSfvKCgpqbI5QxzRJnpGo0qkk7h61kX43GUfQqVXK+K0q6RNJGUTGKPBaymqzhN1fx3lLldUgbHM5urVglMJjQ2IXKtedD7pUM1ZbVNxXrnZi87xz8XVldfhivAbUO+qM+6sEJp1naycbUxeF7zIUohCCKK6UI3pninEoUUS+tMEl0Y+PJtfmzdSrEYNqjHZO9U8SzafyjiRwxFOUZRD1FWFWl+dmRnMGYZnsSjWgktDy1BhSCpNeIgmQ6Pyc4jA9A2eKvjyUlaLW3XTta2r8tDjoJI0eKNM78QJlYNL9/YQZTZ2AiBhkuaJrhMwsimLORcaQjW4atZ5uHrmRbh82jloCldzPMwOhAJhv6SuUnOoCVVhdrSVtIqLwk28OqQEFJLpsUkc11XwnrzW+j/Fke9aFXWocxDxoQwmcezaGohiMsd4kyrr2HYUUrmthmU2j3DVV9SiNVLHzi5X4hfQGA2iggwaTKRYBN1Elct4oqDrnUUNG8KlKX2G5RgYcVegkrxXJ6vN3kiW4Z06n5n1s3FG/XwaacmS8OjMdObgdZ5yYqouwlSUjTMtULrWmLsmUImAO0C5EJUl93gEKH8e4WC1Gdd6vD6jaI5FFEjBHMWbyAIK5c3JW+HZeTSkPMKhcMFrs7DskQ/GaWGP/iMOVx4zSmCV82SUCpFI5zJp3Dn5LmzuW4fHh56Cj2Oy5YGluLrxesRTAxQfzVAWkMyx8Xgd8gQQc9WgPlBP1yuBtsR+CmIj2rNHqWjVOJQ4gmigir19mKo2hB+2/xB3TP4ImtzVVNYgdid3mM232uNHEAvWsjesxJr+32NdegPShQTOCCzDeZXnYxLxt6fbEXNXotk/lY2aQWcuib5sP2lJI+KrwGCyH5XBGAU1iRw7krOr5qNtqMNsLxYJBvGVXf8b0yJTcHZwEQKBgFlA3uJpxKyK6dg5tBsP9zyBjfFduHP6exHlOFQdUYq4xZn2TDt+1PErJErL/8YDCa9r4ypa2DuYM8bUsrD/SMFoL6UgxlQC1y66CoubZuPbz/wU58xYiRVTF6Ir2Us+VGAomSR/KUgcEjdEGnhU4ZFdT+GXG36PW865FlXuKDwhjeXZorkC612JjNw+L2nt7ES0spI8yGHBpLn4p0f/A1XBOvz11X+B/sFBDGaSOJ7sQWdPJ60KO9rKiFGE//v4DzBj8mxcPf0CRMMh9LONq8NhDkPidIczSFMwGyprkCDfO7s7aXVjqI0FEKRlPdp3jGVWIUB8U6tnsN5JfOU3X8WM2jk4f/6lpDONBDuOVXPPxd3PfQcvH9qCj132MfT0dcAXiWD/kT2YWs92pcKHvRXoS3bj/rUP4JrlN1Im/DTMXgSKPiopGcI6zp60EN3xbjy54zfYcGQnLpl/MR56+QGWquEHkEylcPXs8/G5iz+M1oYFhpe93Xrri4pfUlxBuYU8FTjp1bmMdpeNVWV+J8zt9AJOBh0C5zwuCMcI2bJqORoUIkXWODFPf3Zv4jDmVyzEVHcLlgZX4MbGtyCe68LT/U8j6AljU+86BAoRLAotxP6+NvZeXhxOtWMPhb7SW0N8RdzfeR92Jg7hsobLsW1gAzYPbEYFXZOMO4mtQ5uxPbEde5I7cV/XvdhFJb+m4Qb0Ubl29+0wz0Ydq+v3RDDJOwlHsgdwT+cPMaCNq4e2s7xjWB9/BkfTHYhnesy3SaeGJuPl7o3oSsdR749h+8BO9KV78bNjD2AnO4TJ3lrMCUzH5fWrcDDRhgc7H8WLgxuwfmArDiWPozlYj/n+6ZgdmoVjiXazKop9KF46vpHWyIWQ2Y3x1YLD+zL+u3wYyCTQOXgEBweOYsakKZgebca63S/ToQcWT5mLn6/9NV44uJ4W0Y3mWBNaqhqwrGU5lkxbiAdf/C2e2r0WddEmTGL4I9ufwHefvB9XLLnYzOL+cv3vkJbF80Wws3Mf1rdtxa7uNvxm2yP48fr/wcJpi7B8ymys37kFPb3aRjWASl8VptU1Y1PnDtzz7APozQzgu8/eTYEELXkLNrZtxo/X/BIXLTgP586ch52HNmNy/UwsnbIMz219DE/vewbbjm3G5vYt7EizWDbzHGw58Dwe2fQIopEodnXuwp5ju6APoWld8W+3/BZbD23HO895Nw53H8QvN/7W7GM9lEriE1d9At3dR9EUa8aug9s4FOpEdVU1fvj8D/Hcvmfx85d+jNpwK+644HY8t/sJJNhhWWdfQzsN5PSXR0/3PvT1HqTO6IWoLHUpRyU7vVWVjsly6ix32actecqUVaDw8jDXgb2Pl7WwBSFQIucs0Nm5dojwuX0cw7bj0+3/wDFsBxOpMoo72YFQnPnKG1HI3dFrWVWuqOml454EFUg9C+MYoeWDg8UBdnQ+BF0hWkLNfrJS7O3FlBzHcJpgKNI9W16xHDOCs2kZI2hL7cFjiadpl7PsLe0zX01gyDXV+5IBaNUKrRqV0k3a5dLYbU7IGB7mcQ0JFI28YliR7lEe2UQUPWzgDMfc2vVPz+OG8glaOr9RuAKtYp50h0hDhkKk9zXlfQSogHEwHdNoxtmnyRSe08UU6dBeS+w96VJH6EWovi6tdWW8IWgccLH+1sJ+iCmjxH6YfPkGY2RhTSVYGY3tNG5lW0g7VTnyQQsnwnRvU+mEuk8qW6Wx8nmO2t20XqI5mYubtPIqkmwfrQYy7UohLLJjr6Eb+Oalb4A760ZFRSXuefF/0JHsYx69RaMJHxf8fhd5QX75XGiKVuFQj/ZNtnVzcUyv3Q2L5G1TJIAALXnbsW68d9W7sHH/ZhyN72MnPQQ/LZ+X7ZTNZkh+kZ5SGDmOFc08huST2DJsh4A7xA7Iaxak+DxsP5ZTGazCDYuvwkNrH0F/sYfpciZdgJY0ketnVWhVZRc5ZJJshP2VSGc1O085ZR1y9KKqgpPwthU344Xdz2HT8a0UEjsPIB4PpVO4dtb5+Owlt6Mq3AQ/Xeg4O8U8PTP7dXjpwalB5Tj65ejVRGBMhZ0oaIr7ON3Ezx3+V2yv2mUqb5pEMmMaZxjGL0SxYxM9HGo7EDHZYySQ6ubRYF7KSIVhnx/Qg3um0buabFMD4zNDTCtdngKER4+z4tkiOpO8kTY7KMfKq7jT4HxlIGQSTvko9p4eG4obLkf+8K2sX5Ah/aSLCuvebVJoim0EOPSMz4oJg6iRFVF/SALMc0m1TDkzLRv0W5ooYVRdldZx59Hbm+G41MNuVRN3RYTDbvQOZNGfTGNSjJ1GgImpRF4qlSawtCzQrg1We1tkp66KpUGTRmaRjVcTmgzTPXFppqMclFqhziSTQPXTm2F5M2bOsfMNqJpEwdRKw7RDqSG8bcEb8YnzbmOnVYOq6ino69mLLD0aK3xKWEI4QZiIEr8mhRVImFN0MX51+HFsyOxCzqVpd5E6dg9jiOHZPNMtaZVD2mglHwuUwwgHe3raQBMmButtHLvjnl5EL80JlypuKk/FHo3dhMjqKELMMvc2zgE9c9SvIZc976aOArZ1yimyE2h/FBCBZhEDadVbRN1L4YqfS6tjx5iiz41BVuEZXu/kofd7HaW1HLNQOhu+s33MrfI78aeC0W2p9MxXai8pgRHmMWE4r1WKUtejCSN6JdOrfVjREqY1jiPsy1BJhZ1/TKeZaLWtYf4JcMo5VXlCoHw80yrbbX9kdWkd1bmXo2K404qSkRMYTV2ER/9MY2ix8iHnxU9X99K55+H8KYspRG74TIclSZEMSuEMEmbmYdDY/AINPU/IZAnGG8OWg1HmQweeNJicDK8FxCRT1BjlWcz8Zftt6dmB1b1r0VuQG8VgpldOW7/hzGMRriClkSurWMeltVBCVgJTH5ZnOoeycAPCwwLzmjLUrVNWiQcOSocejUkkCHL1Nh514eXDbB55nsSvjmI4xx8DRlqJkVCmXKS32D8NGFzFDqaWVZPSW/ff5d5C3q3j/YBNa6pZ4sFJMLpu5emGOXU6kOA6v6VL1IeyuHxmEFF9I0h/1CiziozgPCaZKO7h1FQyDtsceTYxvHbiHVA6PSoy+BU5bjElRaTMmNlkzagzQGHBQB0jaLjSdtmiU468QbWGvmN7xcxVHGIETRHaxkb0OYoqONUjH9VBhzPbfGKW2AksB0sQFalUcQdG3zug8BOCXwZKrd0KIr4Qvr79e/hZ5cNw+Uu954nqjQbDHXt5AiyDykswGE5Bz0hgXv4qpUOik28smstBsWKrzuYwiupCIuVCV5K9tkEzPo4/LDj1VZnl12UgS6bxlo/j6bZG5DZ8noLWaqPwQ9b9Fzyrk/xj0i2eq90LHE/mUB32IeTPmrGz6FDnaR45Md6hyrLWqePYNbb3kqbRdTE1NH9j5xwbylMKdF9GQimOY3VaVA/ddm0wp+ew5jGSQW0xyH6bR4UcW1e7Y/i/b/oyWiuajcI7INmToo6WQcnmaH0UGJU+VaSDTNpffjjPiEYfmuUaM9zL3sPjp/AEkXTpm6v8Y5mycGZx/YiD4Xr4TtOlumqiStpiJoOUnkKos1tjyYKf98SlZ6EmL11hcYzXclHszggUWhMnhqgB9QxXeYVXYyjWTy40y1U6rVc2PTzxe8w3KSVe3hIdvNZZfGHaCMda06qAmgixqhV1UJvtSL7UKLw0e/MqiOBhPh/xmAYyUkDaRBHDBUbEFKW0QqjJNcaxhUxYCQ3TMJ/Jr9JEEy/NIQz2RuucJRuFUBoF75Cpn+gqFjWppJx070Sm6GG4wyPDB9VTtPFsMKoohYgkc235asHmMedSXUw+peU40uBVPO+97iyaKlxoqHbRMkmV3GYfYU1mGSdGz4cZprOaQXnMWXU05dg2URlqR6fdJB+qm0YOZmcS1YtGQvE6rNW2nFEdbO35S9rkKgv03FhtwVOp/ooTfkMY3WmFmcz81VyCWigPfUzaPHM2dbSyLUx6Fu1TJ+T2Ic2zXoRw8qv9HX0qV1ZZXM00j6WPArNromOWR4MqOpaZflVAOv1eH57sfAG7AwehHQtFqHOYJFTUt9a9GysrVqDe3YTra25ELF+Fmf65OKfiHBwZOowhdxzBYpjsDiDjSSCICGKeKPL0T9Uv17lrTePoi2oVCHNM5MVsz1xcGrsUR1JH4SdD2Y0g4q4yop4oDqHG1YyPNN6FTDaBeD6JiCvC8VWawhUyb20ks3FcW30zzvQvxlmRs3A81cVGZQMUs+w5a1h+GL7wEOq8lfjwpNsx3deCNzdci0wyife3vBlLKubDlXPhxvrLcGXsQiyMzsKWge3Q2zD13ipDZ6aQQtRViRjL0wKDCMOqPNXw5Iq4ddKbEC6E0J3rZp+eYwxjC/o+eYQ06o0YvV1SwY6Hfb6Hik1e2w7AXMA9xHFv+ypKgx6JEfJr8NELLsaqyUswq34Kbl56FXYf2Yd4Lk1h87I+PraVB3XBmFEWihWigTCi5EdlMIxPX34Hth7YjEQ+w3FnSAvYqPPCnCFNUdSGI2wXHz5+6e3o6++j5dS8RhLTayswLRaDnwK8cvJi9DIuGqoyM76aXY/5tVghiDQVOJlN46JZl+LG+ddj1bwLsevgZiTJIxUTDVQjTAPA7ta8Rqc9qPxuP2n3GXxyec5oPhPXzn8j+VuLi+degc6+YxhMD1DWPKyb9q3ieJl1rQnWkn9ZzKqdjztWfQDbD21j+ssxMzYFvUP9Rhn1eEgz40aTmYcqaRTdxzJDNEJB8iDCtl/WugR9Az2IBCtNx6yvD1Qzn98dMPfXzLuIeKI0Xtb9PSH3ZLLjHpvOpRQ+Fng+ftd7vqRE48F4CCYMLMJHhX2i8/mSwqr/Gga9hD4rcCaVdRHu6bwHO9PbsHbgRcwPL8Yc31SOFwuYVjkb9fkYLqy5GAdTe7A8vIqKvAJr+9bjDbE34s5JH0IhkcM11dfjA80fwKa+dZjhPwOXVl5mFj9cWE2GoRFvabwFPrqzN9bdzJ40i2PZLkzzzcaK8HIcSu1iA/rxhclfxRWxC7Cm7zn05QawpHIZvDk1cAzr+1/A22tuw51NH6WMFknD+ZgVnIpNiXXYm9yKM6JnULiSeLDrd2hP9mNyoBbbE3tR4fWjI9tN2ttxNHkcX5r1Kezp28Xet4ivzfw8loVmYJKrCd+Y90U0+6vxQvfL+NDUW4075c4XcOmkVXj+2Mv41LS78JEpt6Jr8Bium3QlIlkv3tB4HjbFd1Dx2bubPtaexWMPFTZ/VArLsZYsc2EdjnY/j6pYHVprm5FPZXDJ/MvQfvwAmisa8I2b/gazayfjt5sexR0XvB9fve4ubDu0Gd2JBP7+jZ9FpcuHxZMXIJ9J4/pFl2H9oU1m0ui8qefhnSuvxhPbnqbCLKXCLcVLbU/i0gXn4t9v/CI6etuwvWM/vnTDl3FhyyosmrIIT+xcjebYDHzpmi9SycO4cNYVmFrTgN2de7F08jJMbZiN3u4OdkRF7O86gI9c+gkMDnShR7Rc/3UsbV2M1Tufwi3L34GVLSuo8F5cv/hmLGiaj4inAlXBKtuRR2owpWoKzpm2Ckm9EEAB/OjFH8GzO57AyukX4KZF16OtZxee2vssFrSeyY4Q5NEx/P3N38CSxnn47dZHcMPit+KTl3/GpNMjpk9fpj2fViDmrSbuabhkwZU4a8YK8u0R3Hnxx/COFe/CC8Q3tW4mbjzzJkyN1aI6VCmFUgMZ5ZQlPZ3+lYNR2NL1mOBo/GtW2tMorHZo7My1swI5vImKtDRyNuZGZqE9fRhd+V5UR2uxtuc5XN5wHdb0PoGd+V3oovDPj5yBldGVtHYD2Eklrg3Voj3fgb3Z3diSfJlGTEvo0hwvVbP/H8Ij/Q+jP9+PhnA9+ov9eHbwReZNIewPYMPQJqyoOhdzK2ZhQ99a7ErvxrbUDqQ9OVTQii6MLcSh7EFsTW03Ewjbh7awN43SS8vgif4nEaSA3NZ8B3V4gB1xCnHXEVSEaGs4znl+YAM2pnZje+oADmSOmGexGVqCyxpWYVn1AjzV9SJHDAEOK7zYMLgNm5M7sCt1BFG/31iyimDEWOSzqhexx3Zjd2I3Hup7AvsGD+K2Gbfgv9ruQRfiVFKaO7mNZK5cUT3YRzKCqq5z0Rqqx/w6DiNcL2H51BjOnrHItG8OA9jXtRPnzlmBOU3TGZbG5NomzGmeSf1OIplJYF7zbJwxZSYVdyP2xQ/gqR0v4b0XvB3/8rvv4I4L30lr2YutVLLZjTNxBRV0emMVOukRbT++jVYogF2duzGtcTrLXIHtR7ZhS+dmdAx24exZ56G5uhnP73kONZU1yLjieGH/WvQl+jF/0hn0eoaQYqeqj3S39xzCwZ5juGDeBcaCBv1h7O/cjzOnLqZiRjn8omdAfulr+xqGHe49hP29+xEMh7D12FacyQ7gaP9+rGl7FgNJemq+CC5mR1VbUYWn9z1NRU4y/T7UVNShm51hZ7obqWwS8UwK58y9kAzN4LFtq7Fi6kp2KjPRGe9Gb6YHbo6HtFe2vlp/oPsAthzdioqKCA53HMaKGcswv3kRUkODmByrIp0xswz2lSiqMyw1Vrl80skBXZffS1kd19gJd87linxqpWZa/ofI4C9s/jc8XPkM6L2YUclI0HQDha0oF0oPTvQlUzsBwSE95vjnYIg9eQcVkj4GLYY2JdPKEs3G6d1U0SR3WJiZizSaEREHNMJmxs0ihNdmdplJNINs19banObRiU70vVQE6HoX2FAa29r3Q+UOyQVUnBKQ8aY8jX311ooiLG67Q2PerN+lH8SOw4V4ukgB0IIMlkZc5sPHTGzGbyzYTLjQggmX6ND43Lwoz3Ls+FtnjfEKHBr4cWZ4HpV3P/oKCRWIAC1o0O8ir10I0PXTc8+q3gr8dPl9mBWdSzzAZ+//DH629eeGRh0+0sG+gLhJE3kR9lWx43CjP9HDcrx0ceuotD10U229/KzL3Lq52E/hjBeG6FrSLTeDZdUhSYEkHnbAzmyvJpSEWzw1LCSNWmmmMaEGMnIXzUIKtaN4Qlo0R6E3eFTfAoXbuNziB/Pp2lUIoq6i2mzgpvXFGl4Kv3mZgfxSftOO/Mkxz5RYK0L0cPb27Dd4JKva2C/LMTXVgH90rdl1mXkP/jOnoU90qhpFzd1IbmhQNIDU/IFtd6VUqxOLqivaeVaTh8j/hU2LzSt+2s/qm2/5Kr3ERuNZl4NuVaR0rNwtHj2+FbzqtcTlCj1aiVWoCipPo1mAgCuE57rW4R+6v4WemKwQCePfaAIMifo5EWHYUYoQoyzYJGpoE2FguH42tvQ/CoZDLEOG8w9DKY2pgxW4YebZs3NnKHKSOxdj4SQPVF8ptxo7RUEcogLTI6VQCYctRy1vOggl5XECo9a/809k6B1Ov4eKGfBQOb0I+HzEKm2wHYAONj1yiQxuLtyMvzvrS4gEKkwdntj5BD73wOfRlekodcSiSgIu7Ce6HAYz1FyINmu1FS/NNCmlSKTbCJjSMP1wmyvMCrRBUgpXvS1+J93JoHgHxAMvaXRzTOzsuVTkONKkMcSJHts2pgjy2Ew8MoVpL4ceWxHe2/oaxEwrmi1YPCafuRfIcvoMR7S3VVmEAd2WsJaBE2Jrrw4pmyvgOo7HP3b+O1DpDpkwpTKWUz2NjhPAmBM0nQyvafH/RMHwigzK640LMl6v5WnT6qwYRoYaAvjjPCd0CFY+vQGkIPWSqpfpdUqcM/l0ZgeR03Mx/tleSaFOGgoW404kHgVKb4q0t4Thq2Fwwk6BhCDatRBgzOwCZpUIa2c+Qz/vbVKG0uxoK5REyoP1R9J4ti2P9YcL2NutnTA0q+zGnDoPrlocw83LJ3F8phcblNP+CcxMrCpuzjZUshoJhMzkmFUkG67yNVmTz+VMnCWEvJN3QyhhJCrxjXwn/zLZOOLJHmTTA6xn2mCSQpi6mHIdgXdASDWrTvePJkW7T9hnnqU05UkJw7fETFx5mSiDQ6A2LCIQCqO+dgEGh44jOdROM+ajJRMtolOCL1KoZKyb6NJqLJVtgSGkU9vbGFKZXEsjTZuZcqyd1Y6Skcgk1FS3oLdvH9JpLS0dfrNoPCivkvgtw6XAkDZ041+G9GglnnYPtTxjQrVVqb2cySzFGQ+wBA4u0zH+MRR2oiBC6NVRseWguDgWTOO/9v0E96cexZA/brbilHtlHz8QHC6qUfgvHjhgni+W7o2wjlNLMcxeKIv+CPpxsim/yi0vYBSI5YahNvcpwcSbJKUyS2A6KwMWA/XazE5qpw8SiAx7aSm1PsasRrYkK6VtbIvTgg0dBmt9RFspGSMVr5zWd6HIszP1Jf24zH0JPjf/w2CXYGZI9WbwN5+7F/dt+g0G8kP2EZjDr3HAsEodskAur3hoSx8FI6k1j6oM/uG09lFd6YbWSVH2GzpyUbX8UKuDWActpGecspviCJYOey/OGj6caEcqD917xWstuEffAWI6O75kR6V0Ok6UPTEY3jeKZ/0beSVugSFOF04a294akuhxpvykS2adi89ecgdqQjHz3V6ThjoxYgz7pwAiRHVV/YJ0RZ45vgGf7f1npKvS9pkoe3yNK8wz2BPA3sfk1GHDxegTSs1wE8OGKl05/yfGEk77DWMoA5PGJnQWdFvUpvmdGAaWkJVCToJSsMVhb0ynorPunXiDR+HOWel0qfJUjq4d5eatBEsXBpcosrlK6AyYewaY2FKk4ZEu+K8xo3go1c0ncri9+E7cNv1Gs+/y43vW4G9X/wfStMTa10p5jD45AjgelCnsxEHEmQKGQQzQIdoFBq/SlAJK+FVHeUwCKZ28GYU510qf02MaeVWMsEM3h7ZRZb4aeFX1ZXJVjcWLt1o6mctk8MGVb8f7lr/JNI59Nm3r+sowv84gkgzbzA/JZ4AuZXykoxIX8zkIMebEYf55GHFmIo3/eM04veFR567DbM9MzPTNRqO7gWmYh2n0eYmwK4JqdyXDxC2OCV1BxNxR3qkTUJn6NZw0bWAe5jNdgGMofdkl5oqaCSuJO8WCKc0g0+RxaNd4RR2DnhWH9aaPkBmBZI/JijW46+EvBkx+k0P5RDsPTaiZb62yHrrWC/1UKaaSehXR6JqE6Z7pqGW99HaSfWGch9KxjjrUwOKLmdTi2dxRWXUtbKbvI7HOCxUKc9PaWouoSqujlLeTN+8kV3nY67P+msbTeNnv0ltRQq56ii5NHGlBivjMKIUbmvnHa9XS6WAtDQqx8XpyICOniS/Ns2mBjAGeo8EYWqKt5hmuMqqNNXehYoz7aJRPVjbFzj6ISj/H6wrWvjPkn5Q2p+e4zKzxqD78rNIDHj8q/BGmVf1Fs2kxpTLXhkqVw7oaF5plqR4KNxNhIsDUwr6g4CtyzMt0Fhd/DT5Ln57bRgMV5qlB2FeJkC9kwlVfpbH1oBRR2ErSbH9LfDDewZ+ahTWyTAh4fHj2+EZ8jhY2GU0agZKy2KH8ySSb8QLBVI3SqXljT86Nj0z6OJ7qehRbh7bi/dPuRFfyCJ0Ol2nUzlQHBSSMKJmn7wgdTB1GDGRkIEL3G0jmBs37sLPDM6DdB/YkduHFwXX4/Iy/BQck8FO6tsR3YKDQi7Z0O+aH50g2sHrgURzP9eGiqssxzd2EY7mj8BfCOL/6Agp+Eo/2P4Kn4s/h8uhlpDvFhnBjsn8qkq4Eft37IIKuGN5QfTWpLCBdGMJANommQB0SxZT58oAa1lXwYln1cmzqWoeaQLXZ39nrD5vPbawdeAE7sntNp1USeQPDruDYIP7maGE/6LoF75lyE4I+Py3sC/jLR/4F8xoX4SKthw2Gcd+LP8LymeegOdKMFdMW46ltz6DoJ25W/qltq3EofgSZfBbLJp+Dpa1nIJ1JoXuoH/VVDeZrDweO7EWO/J7ZNAXJVBzH+rvREmvCWTPPRn+8m2P3A/Cw7LbufXh6z5NszgA+sOp2hN1evHx4PVbvf4o6XsSlcy/HlOopZuvRISrJk7sfQ31lE66fex2m106D28f2ad+Ie1+6B/XRyVjWsgwRv16P9LP5kmYyK5/TWD6Oe17+MWY1LMAF087lGLOI3cf2YkbDHDLFLuIYSidRF5tEZStiz7HddFE9mFU/A4PZAXT0HkdLVTPOnb0Knb3HsL1rOx5c/wCWTF+BedWzqYB5hEIhtB07yDLmYPmMpeYx1vajO1Ff04SqUCUOd7ejpbIR3mAQL+9/Hitb5+A9y282M+gSbed7QZL+P32QRSjJmnUZTwbj4kkgdTCxWVKmXot9X4C9sp65aSnZdP90hnvYWBW4JHa1WZXUk+llA/hwSc1lWB5eiSA7i/uP34dq7yTc1vJOPNr1MHYlDmJGYBqGqECb4huwPb4FWxJbcG/3j9Dom447Gz9Ig6Nvl7rQ6m3B0sBSTPY24kc9P8Suob1mU/XDyYP4TedDiLpr8MnGT6Kfivzo4GrzvK8n14sZoTmYGZxZssYB/KTjR1TWNN7e9Fbsjm9Hg68OT/Q+jjX9azCNncj++E6Odd0IFaK4oeVGsxXNEJV7TmAuFdvY8hFgreZp4EQSY/OM5WgMNeJNK25CX7IH3VSOD178McxvmIV71/0AL7atxeZjW9E12I06plsyfSk7Q33xzYNsOm125G+oasFV86/Csa42fHv1N3Htsrfi5jOvwr3P/QBtvR1437m3o61nJx7Y9AtsPLwRB7sPI5/O46ypy82jkZvoGu49tBHPH9iEd656L2ZWtGDhpCWYVTcV96z5PjYf3YslzQsQZf3n1i+kJW7Cro6tWHdgHSrCtSZ8atUMnDfrfBzta0PnYAeydDtD5POSyYspIwXKQxBvWXYTntz+CH6z6Xd468pb0RSpNp1T11Af3nXOu3H0+C58+5nv4k1nvR3XnnEp7l7zXXSwfu86+1bsO74TD23+DTYe2oDWmqlmk4RFzcuxdMYKvHT4eTy552lcvoAdND2ldQfWsGNK4D3nvw+zWYeeeC+m18zBUGpQkslOcCVCNCRFOgfZrN0eRsoq+JOysOWGU67Ks10v4680hq3kGLZkWe1I62SSy4VRY0N6/lRuLVAMm6VxeuldL5XLUjd5JmGQ1lM7z/fnB83nBUPeILoSR6jLATMBozGbr+DByuj5qCvEqHBN2JjZgmcGn6Hr40OdpxYJ9sxDoPUnXm3Dqe/vaK30sexRKm4BEVSg1deK47xPsaHE82p3LZZGl9INzuOh/odNWe5iBFMDzWZrlMOZA5hPZT+7cgleiq9FR66HJSSIL2es1jTfZIP7WPoYrZW+7aMa+5DMJ1Dra0aY1qE904mMK20nZspgYhY2iw+534F3T+YYltb6sd1r8E9Pfg8D+QHiJK0UoqBPixSAeDKOikDM9JHRYMR0WDm6y/ObZuD3+58WQmMBk7SuK2ZdjEymH/u6D+JA7x646P1MbZiCQSpDX2rAWLUc+V1FfHqmXhWpwJHBg0jSOmuyrZXusHY9PdJzHNFQGN2pPnas5FusFccGDmIoX8C06lb0Ufi1ZU+W7VFBjyNH9zcWq8dQop/lZ5F2ZaDv5TaTrn6WqxVNyWSKHXGC3kwGM2LTyOcMPZUYLeY5WHvgRRzsPYAr5r8RqeRx7KElPKBnuZTCaXXEER/AQEZfG9D7s3mzFDFLt7ymoga9Q710xYvEmzQGJ+gOGQ8rQLqDviB6B7rYoURRE6nCga6DrHMNakJR7O/YjVuXvxm3Lb9BIm88MHOhUv/UXGLnHKLbsrZrMz7d8Q2karXvkcCMsErXI6FcYSVAZgk+NURWNevRjgmKZxjHI3pn102XUu85mnEw47RrvdxZWRX92kcadMMLWjRp1+fqcZTtOKigbo068sxD35lxGrVoRz+VYVpH/TYVxqvJGlob49polpvhEiKzhQnjNZbWzLjaxIw4DQ1aDMKaakBH8FEJRIBqb8ec6ozs+FRFOeNNvaitSQvNOHo1ljV1sXA6ZRVoVRgGgTs9t+Dt026wE39t6/DXv/sXJIsZM9QQdfYdU5Ut2yRPWA8kNCFoYnlf4iLL1L3ZucM8diPQJdaulzmWpVh1qma8JgaYtmD7eNSJGQRsJ7ZBKa1ZyMBC1LGY4ZGpN9uC4W7yWXRpAs2MP4nSNq+GUoZTDFIr6cpr87I80WyGW6UY41cwTI939PK61kRrQJ3LMob8oJfNvGw30qQFNA5dpmzRr7mGgp+1Fm9UM1sn4Tc7pijGCJrqIbnSAE2xHCOzYKXOZTP42Ip345Yl14oawz/VS8lcbft+z/ZWhv//YaRQ0TqycV/o2EC38iF0+LsM48Vo1tVCiWx7UtUE+uWh04hqiRUEhqu+Ji3LM8IyAuy9Gk5QPtvsxDmnYb7pXLpWHZzg8qwjyuG1+WcpwqEoJw/B3Jp4XekoRZu0umddpJBGgRjEyxNkEnR5gjSBw9fyMIIpgz+K1eioIhXAdbGLcF3LpYyjcNIzcft9ePHgBty99iGz/llCqnzqPoTO1MGchzlp7+1ZhwNOvCGYMCInL3U/QgRK4TpZ7OKXiTBhBhz+mZ9SG4+GsvpbGSPVIxg0fG3LUbzurJyYX/4buSnhMnJYymdzMN7BbehQhlJEOZSKOoFHB8M0uSj8UVcQ1y+5EtfMu5D85/iaCczwzkn/WneceL1BVdeSMFkk0yt6XHQF1d2M5IRmAbWAQuF62dxaJyeNU0XDHpu2NCY4HahR9HaF09AKGTk6tPjsIwJ7b2GYrXp+ZlcUjQRNJOj5n3n2aMDiF6jx9PhBdRluL3ut8srxl+crByNgLFeLFsYCY+9ZtqfUfQtrzixYIG+0rEpoKTQCbQfk1moNBlrLZgVM9Juy9TyTZ/OssMQreTgCKYHBSitrJwdVDwm/aGPZTG9xja6Xotj2JU9jGJSe1nGcBTEWnHK0YEJtqIGSpUmyosk7O2xgOtMBSs70GMWmEaj9Rb9tIstn1UGzzMLttO2Jtlf9TPX5w3jR55BoizIJT4DpaPkjL8tsh1Oql64VJoqlzKJB8CevsBZsX2YYp4qMIYDDSiOFFRNHMka5HbAKO7Fqi78jyxuN1+ksiO/kKANWWBQ5XKaKF73j0TFWPim5FfpTgyOkp+JVOQizDgmGruTGWfWgEJtfCyaWymkf3ZSFl5dVWoQwFohmh24r6KXF7ExfHueAypDyKI2uy0FLIh2+OeWfCgytok/XSmvuibesE5B0qXxDF+OUXtdOGer0lM+RG0v3cJlOWic9I+3J/A6DoaMsn8ApS1DKXeoQ7b2GQBqpiEal+zNR2GFQBSemsKN75WF4ZQp7eqHPmdUoJ4NhcCm/zuWgONFxKhirXOVRWaNxlYPiyo8/FJyKZ045TpxzVlg5/cpfTpNzPhXesXim9i3nmdPODo7R6UfDWDgdUH5HaXWU4xY49wKnLIee05Wr9A44aU8VNhau8rA/K4V1GDlakAVing5BOXPHgvK044HKU1nj4VKaciEaDWL2WPSeKp/CBdq9YzQovegeq1HHE8aJglN2OR6FObROBL+DQzuNjJf+VG2gPKP55ZTvgNKMVh4dwnc6OpV+LBlSPod2J41TxunwldM2Gpy8o+kdC0aHO/QIbBzw/wEITHhOWlXBAQ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8" y="0"/>
            <a:ext cx="4529864" cy="3200544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68" y="3188590"/>
            <a:ext cx="4552394" cy="226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60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SEhUSExEWFhUXFhoYFxYYFRoYFxgZFxcWFhcYFxoYHiggGB4lHxkWIjEtJykrLi4uGR8zODMsNygtLisBCgoKDg0OGxAQGy0lICUtLS0tLy8tLS8tLS0tLS0tLS0vLS0tLS0tLS0tLS0tLS0tLS8tLSsvLTEtLS0tLS0tLf/AABEIAPcAzAMBIgACEQEDEQH/xAAcAAEAAwEBAQEBAAAAAAAAAAAAAQMEAgUGBwj/xAA+EAABAwMCBAQEBAQFAgcAAAABAAIRAyExEkEEUWFxBSKBkRMyobEGQlLwB3LB4RRiktHxFbIjM0OCk6LS/8QAGgEAAwEBAQEAAAAAAAAAAAAAAAMEAQIFBv/EACoRAAICAgIBAgUEAwAAAAAAAAABAhEDIRIxQQRRBRMyYfBxgdHhIpGh/9oADAMBAAIRAxEAPwD9We6BibgADckgAX6kKmp8T4b6hGjSTbMhroJMgWgE2zsYzZVaTpiLOBvMWuMcnaT1iFHC1WUw4EF2onDZL4s4HYXkSdIMnqVXJtdEMFF9nIoMD/LJDcuLy6XOg+UTDRckxAJOLKvgaHwqApzJc8im3dzmkuJJNySWuJJwOy6eHtpeUS8M7+aM9b36roU2sYaoAD3/AJgLhsSYPVrJ7xyCySpJGxdtuvBkrPqO0NbILWQ0RZzwdRMzYgUwQOr2kXC2cPwrKrnvLY1BrhgEagWyYsSQ0ZlTV4QgN1QZJiMsdDjLXG5Ob5nvA44JraBc5xcQWjzQTAYMOgct+hxvj+m4nS1JKf5o9Hh6Bb/6j3DYO0mPUNBPqSr0BRTMqSoLl7AcgHuJXSINM7uCZs3T/L5Z76YlXU2BogCByHuukWttmKKXRTX4Zrr4P6hE9ri47rJWaWEAuBDrNJs7VBJFrGwPst1eqGNLjgCTAmwVNPhS+X1JEghrbeRsgz1cS1rukAbEnVk4nE8al+pQiq1ua8se0Cw0umz8zaPLFrSc9Faqk72iNqtMIiLTAiIgAiIgAiIgApChSEAQoDQJIAvnr3XIqgmGy476bxGZ5ffkqn1HB94DIuC0hw6zMaftzWWbT7LnugT++gA3KVT/AOXTI+RocZG8aRBiDl0xi3NS4G0bEH2MqCXF0uIMCBAIzmxnkN9tt8ato6TSizirek2ncOaWwQBhpHmk2EibZudlY50fsnPKLoT0XXDtl/RonpqMafpq9weSNRTBXNpGngmFtNoOwjrAxPWInqrkRSt2WpUqCIiw0Iir4mtoaXQTAwMk4DR1JgDugCarmgEuiN5xe0dZwufDydEEGASGzIJbPlkOuIFr8p3XNHhg7zPcXOBkgOOhpEEDSDBg3vJm/KNaXJ2aiviaWtjmzEgieU4PpleZSfqaHcwD7iV6zmggg4Nj2K8mkIEHIsZzb7/1yn+mfaJvULpnaIiqJgiIgAiIgAiIgApChSEAbabA0BosAIA5AYC6UOcBnt7qVEeieVwwhoaRBaA04yAAYhWp4n/4Y+KGkj84A2/X6b9OwUMdIBGCJ91XGXJWQzjxdHFesGAk8ifZb+GpaWgb/mPM7n99FgqAfm+Utcxx5B0X+g952WhnEhkMhxa0QXROBaALn06ZvHGS3pDMNLbNiLLx1U/D1sOCHSLgtB80xkRPbOy4/wCotvLXDzMaBYl3xCGggNJtJ+hOEni2rKHNJ0zauWvBwdyPUWKyVuOIfoazUA2S7UA0OmNNpMwCcbt52zf4fUflbqc43I1ATJM4JsOmwXSx6tnEsqTpbZ6XEVdIB0l0kAARJJ/mIHX0XDeE1eap80y0A2ZBBEbF1skbkYVHBeEtboc8A1G3lshuqCNzOCRsDyxHpJE5LpDY35M3BGdTi0AyBqAjWABDriYuYz0JWlY+DrhrWMM4AJizXWAYTz2GcXMkTsS2aF5VVgZUc0H5vOBNxJgjtOO8bL1Vk8RZYO5OHe4LB/3fdNwy4yF5o3EzIiK8hCIiACIiACIiACkKFIQBfxmG/wAwPtJXXDPJmT6cv3/RTWoajMkWhTQp6REydzETKltca8ltS534KOKe8u+GwflkuwLkiJIPI4BNxjKzBrmlrS1oGkxpcT8sCLgbFeovnuFlpNPVIbUtiB53tbbno1idywHe7MTF5keis/DMLSRFtjaMkAC82aGDG260InExW9phzWkQ8EEESJIiRyP3jbK6qU2uiWgxiQDE2tKirVa3Jj72zYXXayjW7IaIsLBaOApyS87Eho7ZPfbpHUqhaPD3eXRhzbn/ADSSdXqZkbeyVnb4aG4UuWzU11yDt1yOfTcei6Ds9MrhjBAsRHuOhjOUpNEAt+WLAY5z1myiLCvjj5Z5OaT1hwMch626jI0Liq4BpJwASd7AXWaiXtkCn5ZsC4agIFgBIN5yRZYBrUVGBwIIkGxWcUqhkmpp5BgFrnJcDqMRyH3XDHcRN20osJ1Ok5l0Rba3/wBigDz6PEDzSTDXloeRDXRcEOwbEA4uDAWhbgyp+tn/AMZ//azt8Ni4cA4kkkNhh5DRNoEYIwq4+oXkllgfgpRcsdORBFiOR5fvIgrpUk4REQAREQAUhQpCANfD12vbqY5rmndpBFrG4Vi8Th6tWnrDaTXaqmrU6ppBENaMNcZAaBgY96eC4+owS54q6jJbHwyHExDAQJbM5GZPaNRb6L5SUez2OK4ksLQG6pmbgQAM3zctHYlYG0Glwf8ACFPSC1oEbm5IbbnHd3NaHvLnaiItAG4BuZ6mB7IqIQpEuTJydeAuXvABJwBJ9F0qOKa4gBsfMJJ2AM2Azjp3TBRxUHlcXC7rRaQDZrZxk9pcchaWTAkyYueZ3VNKkSdT41CYAu0ZuJFzH9ut64imuzuck9IKt7RqY8j5HTYmYLS04yLzG8dlYi6atUcp07L/APHsI130tqtYCL6i7SwHtL/pKt4Ws0k02mdAAcY8s4if1WkjaROV5HC0HAOY4g09b3NG5+IXOdqnMaiB/wARu8JiXkSIhsbCC70kyPTSpcmJRi2U48rlJIv406hoALjbGBeZcTaLYvPIrWsmv4ZOoeVzgddrFxiHXk30gGMEDaVqBUxSEREAEREAYOPplrtceUgB3QzDTG8zB7DbFS9QibHBXjcOLasagDpGGzsBsrME21XsR54pO/ctREVAgIiIAKQoUhAFar4ckHR+log9Li/UQPfAVipENeSSYdAkmwImB0mT6jqFNieyvMrjZpREVJIEREAEREAEREAV1qZcNIdpLrB3LqvT4WkGtjS1pN3BpkTvcgE+q857SYaMkwM2OZtyifRehwvDhggOe7mXvLiTzubdhAUvqH0rKfTrzRcQs1NoY/S0eUguLRhp/ULQNRmet4+YrSs1SWOLjBa6AbGWgA7z8s9LaicKUqNKIiACIqOKplxDQ9zbEy2AbQBkYvPohGM0Ly6lPQ4t2MlvYm49CY7QnE8O5rCanEvnmIY0HnDRMZJuYAJ2XNXii5ulzfO28y23JwveRbkb3Cow2nrYjLtb0Si4o1NTWuiJAMdxK7VhIEREAFIUKQgCtY/FHwweYNaXta47kOcAWixzPQgSZC2KjiaQkVIGpoImAYa4jWO0AY5KSFclZdkvi6NFPAvPXmukRVkIRFBCAOdZJIa1zozEAC05cQD6KabwRI5keoJBHoQQq/DH/CL21XjzPBYSciGsDb31TG5me674inqefhgkyNZDmhocALHcuI0g5gGcwuOdSpjfl3G0dog8Pdr1F5u2+kkQQREAyDILgZGwiFezgm/ml/8ANBHsAB9FjyxBYZMyVK2nzgE6DLzsG/nk7w0zHQFewCvLdw76b2mm0PYQWvaT5tMEgNmzr2Em0m97XcBwbBpqMe9zS3yAnygOgyBGe97lTZmpOx+KMo6Nyp4t5DYGXODZsY1EAmDm07H2lXLzvHPE6NCnrq1GtAcwwSNR802GSYDscikD0m3SL6bfhENklhgCSTpdgCcw6d7AjqFrWWlVpcRSlrmvpvBEtMggyDBHr2T/AATf1PmIn4jh2sCB9LxeUA1R1WqkktYL2l1tLZ5ybmNhORNiqtFUukloLQ2Gg+Uy6XyS2ROmByjN1oo0Q2Yy4y47uMBsmOgA7AKR8x/lH3P79VphTwvBhrnPIGtxknlmwJvi3oOUKlnAEgNcY0NDWFpjAI1QbXEWMi3QFb0Qm1tA0npnksBEtdlpgmIncH1BHrK6V/HshzXc/KfYuB9Id/qVC9DHLlGyDJHjKgiIuzgKQoUhAFaQi5qvgWzYDuTAnookrPQbrY4UyxpmfKPtdWrmkzSAOQ9+q6Vp54RFXXq6RO+BYm56C5522BQA4hsjTEk/KN52IO0c9lv4ThxTY1jcNEd+ZPUmSepXnsqAENYCHES6o5lyARETib2OA3GF0xpNRkvfFyfNAJAtMZ3sLZOyVNOS+w/G4xdds9NQBm/9kc2bELlh2JkxyieoU5UKzGuaWuALSCHA4IIgg9IWMcezh2uFepoa1xh9QwC13maNRsSJLcydMr4n+K3GVwadNuttEs85EhjnEkaHEWMBswea+CqeJVnU/guqvNPVr0lxI1Ym6TOaWj1PS/DZZoKfJU3+fuftH4r/ABKzg6HxG6HvcQKbdY80gEutcgAg25jmvxjxXxCpxFV1aqZe4+gAw1o2A/d1kUpLlZ7PpPRR9Mr7fv8AY/Uf4Q1nmjWYWu0B4c10eWXCHAHcjSCe4X3y/IPwl+N38JTHD/4cVGBxI0ktqXJc6bEP6Yxnl+thzjgR3yPQf7pkejwfiOOUc8nJVe1/J298Z/uegUU2m5OSZ7WAj6IymBfJ5nJXS0hCOMCSYAyUVXFUNbdJc4Cdov0Mg2QgZhrVi8g4aDLRubES7lmw9+QoqcXTaQDUaCTEFwzMR7wFY9rwSwCXbO/LeS0u3GDNsgxkT6tJgaA0YAAHYWVjyRxpKOyRY5TbcjxmcXTJDRUYXGYAcCTBgwJ5q5em5oIggEcjhZqvAt/IA09BAPcC3rlYvUJ9o1+na6ZlUhcyZIIgjI+xHMHn/UELoKi7EFardd7RtBPqNIH3P7C7e8C5IF4uYubALmhfz+je3P1N+wCnxq3ZXmlUaLkRFSRhCERABV1qYeWsMw50EgkGwLsi7ZiJ684Virq0w+GESHOHsDrP0aVj6Nj2j0qTAAA0AAYAsB2hdLljA0ANAAAgAWAjAtgLmXHbTzJg+0f19lIXnyv8SvFfhcL8Fp89YxAzob5nnGLAeq/IpX3X8RPEeLp1ixzQyk5pYypAJe12kvGv8skCWiJAEzk/CKXLLZ9R8Kw8cPJ+d6f517EkKFIUJTPUXsavDfEKnD1G1aToe2YMSLgg2PQlfvXgvG/H4elWlpL2NcdJlocQNQE3sZF1/Pa9X8PeP1uDqa6TvKSNdMnyvG8jY8jkdrLqMvc871/ofnrlCuS/6fva5qaraYzeZxvEbqnw/jGV6TK1Myx7Q5vYjfrstCafLtNaZnFdznOa0N8pgy6+AcAW79DZCyo4QS1otOkumxBMOtnGEcZqDTkCH8gIJAPWYPaea0IMOadMNsAB2XSIg0IiIAyeIt+Q76iPQtJI9wD6LOFp8RNmjm4ekAk/aPVZgrcH0EWf6zDxFQOaWuY8XGG6iMQ9unULG/phX8J8g6W7wYnpMT6q2FKbGKj0cSm5dhERdHARcVakRzJAaJySQP635BdN4d7zDmljdzq8xiLDSbA3vntNsckuzqMXLoh7o2knAGT2laeFoEHU7MQBynM9cdlZR4drPlaBaJAAJ7wrUieS9IphiUdsIiJQ4+X/AIh+LChwpbEvqy1l4LbeZ47SB/7gvxtfqP8AFngi6jSqiYY8h0DZ4EEnYSI9V+XKbM9n03weEVhcl23v9gpK9Hw/wKvXpvq0qeplOdUZ8oDoAyTBtC9Lwz8E8XXDHNp6A7JqQ3SIkGJ1GRG246xwoui2fqsMH/lJe35/o+bVvD0HVHtYwEucYAALj7AEnn6L7fjfwCaXBVKj7V6bnOJBL2vpgYa0CW877gyQMex+C/ww2nwreIqUyyv5nSZ1MZMWabB2kSLSCQtUHZLl+J4ljcobd1/f6H2vA0Ph02Mt5WgGBAJAuQBiTJXPF8UG2EFxLRGYDnBup3IZO0xAUfGc+fhlsNtJBIcYBgEEAC4vftZVmjppaYu5wkzcanhoJO7mgtvOWph8wX0KJAMnzOdqdBkbAASMQAMDE5KvUqEGBERBoRQ94AkkAcyYCwUvFWOadMaxA0SDciQZbILYvI+9lqi30cuSXY4szUPJrQOxJJd9NC4C5EySTJJk7DAFhtYBdBehCPGKRDJ3JshERdnAREQBVwepjgNQeXE6vKdUTsZMBs9uxK9VeFxPh4OpzCWPP5mnTJFxqIzee0k5WhrnhrmtLrzDqrtThqnGk4FgJM+11ZIW7Q/Fk4qmb+K4ptMS8wCYFiZMF0W3gGOZtkq5eSeFYQQWNuINhgiCnCcS4EaqtMMvDTGqG+WAGhobf+bYDK4lipaO4Zre0esiy8PxocQNLmyJbO/MWmDjPXkVqS2muxykntFfEUG1GuY9oc1whzTcEHYr4v8AFf4FpVAx/DhlFwhhEHS4Eta02NiCbndfbucACSYAuSsPitYaCGmXgscALzpe14mMTFp+uFy48tDceeeF8oujyfw54Ezw4im1z6tSvl1gwaN9M2gOJ3JhfT02x1MyT+/b0VHB8Npl7jNR3zOMWAmGiMASfUkrQ49J6JTpaRzKc8knOb2ynjLgN/U4N7jLh/pDloWPjahhp0kQ9pmQBE3k3gc7e2ReaZPzERyEj6z/ALYCKMLVj495BpgA/MTMagCGmJbl25sRcBaKRODkfUbH97yunsDhDgCOREhYBFJxLQS3SSAS2ZgxcSMwuli4Oq/Rp0EuaXNlxAB0khpNy64AMxeZ3VsVGwSdeZAAbHLTPtcoA0KVVTrSS0gtMTBi452/eOa443g2VmllRoc2RI7X/fdC+4P7GUeKMc91PSSwS0vLZbraYLIye8RaFj4WhpdUdMhzyWywNLW2httpmJvzvKspganaWBrQA0BpkWLiYtzd+zKtV+OCjtEOSblphSFCkJoshERABERABERABIXNJ+pocJggG4g3E3GxU0w5xIa2YsTIAmJjnMEbbrG0uzUm+g4YuQQZBGRtvbBI9VdT4yB5wZ5gSD1hskeygcLU/wAn+on66bLl1F4y0H+Ul0dxAPtKU5Y5eRsVkh0jjiK2vMhgEwbSbyXXwABnmeit4LgxAc5pbcFrMRF5cBkzf23VT+Hc8R8Ox/VAHqCZj0lesl5ZpLjFjMcXJ8pEIiKUpBE2OFRwLjpg5aS3rA+WeZLdJ9V3xFQtbIEmQBsJcQBPSSo4ajpBkgkuLiQImTOJO0D0QB05pmRGIIJjGL35lcigIv8AN+oZBzYnbphWoizKMJ4r4Wr4gtJOvDLwBJPy+tuuAtYY7d/sAB9ZUvYDEiYII7jBWb/p7YgFzQLNDTGkRBa21h/bkI2woop8PUdNRtRoLxYuZqLQQAACHNgWBiMk5svJ4vhjSqw3h3uafnqu0ubBlznWBMTqm4M7ERP1DWgCAIAsAMDspXcMricTxqR4dHimukBzXEbMOv2gT6Rb2m0ui+l3q1wzbcL11j8SaCGTs+3+l3/PonxzttKhMsCSbszKQoUhUkxCIiACIiACIiAIaHEkNbMAE3g3JFpttuQruC4R4cXueQDB+GIgGIJcb6iQG2FhG+V34b+c7F1jzgAGOn91sUebK7cSvFjVKQREU5QERAgAhMIhKAMFfiw6k6WOaC06dQBBsYMtJAvESRst7TIBiOnJY2ObTquaSG/EhzZES64c0HBNgYzclZPEuKDajXsJJEh1yWEAw9rgPzASQQCfK6bLqMXJ0jiUlFWz10Xh1/F63m+HSa4SNJmREeaSDeLRHsLxs4XxOWjW2HwCWtlwEyPmIAmQbZsunhmvBys0H5PQRYnccfy0/wDU4D/t1KWcd+phHVp1D7A+wKPkz9jfmw9zYjnAZMLLV45ttBDyeRsBzJEx2/2MZar3Ps4gj9IEA95Jn7dFsMMpGTyxiauMruBDW2tJO8YAE22Pt1tj03kkk8yZ9th6QjKYGAB2ELpVwxqCJZzcmcveBcmFwK/Jjj6AfRxB+i5aJc4nYwOktaT91aFzPJTpDIYU1bOkRE4nCIiACr4Z3xpDJ0hwDngiMNeQLzcEXjeQUrNc6GNjU61zECPM6wMx9yBImV6zi1okkADc2AA5pGbJx0ux2LHy2+iWNAAAEACAOQGFKqqcSxuXDsLn2F1RQ8SY6qaQmQ1rgYN51SMWI0/VR8W9lfJLRsWLjqzmvZpg2dqaTAiBBmDeQAOhdyW1eXXcTWf0a0CIgC5g76pJPYtTMMVKWzjNJxjo58xA1PcTvBLRPQA47z3KhtIC7fKebbH+46Gy7RXcV0RWzr/qLtQZpGrTJzDhIFv09ZnbKzeLU212aalN0g6mFjxZ0EAy4CDexgwro3UrhYop2jt5JNUyptBovpbMQTFyDE3N7wN9lHCcOykfkDhBElo1gOiQIEaTA8oj+iuRdySapnCdOyHHU4vIibRbAJiYyboApRCVKkDduwiItMCIiACIiAKKMS8cnfdrTf39oVoVVEyXH/MfoALc8e8jZWhST+pl2P6UdIiqoV2vnTPlJaZBFxnIuqyEtXIa9wljQQcEmJn8wG7Rk4tMTaelV8KQ0Oh2lultogCPWbDfbZcyvwdKvJtc0UGPqGXENkkC5DZIa0bf3WV/FmsGkCGSHeadRi4tteD/ALKKlQlppkE+YFriTYDSQZ/MQ6bHlfr2lY8e7l2Mnk1UejljAMADsIUOpg7X54NsGRddoniRRqOpyGAEG4BcRpJkmLGQTfbfmuaTIAHIf8ldIuVFJ2jpybVMIiLo5CIiACIiACIiACIiACIiAChzoBJwLlQ94AkkAdbKo+fMhvLBd35DpvvyXMpJLZ1GLk6RXwxfJBbDT5gZBu4klp36+sbX0hQpClbt2XRVKjqFyykBMCJMnqTuURVkNHUJClEBREJClEBREJClEBREJClEBREJClEBREJClEBREJClEBREJClEBREJClEBRxVfpi0yYAG5ud+xVehxy4jo3A9Yk/uyIlZJNOkOxQTVsllEAyBfnk+5uu4REko6EIiL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s://upload.wikimedia.org/wikipedia/commons/thumb/6/6a/West_Midlands_in_England.svg/2000px-West_Midlands_in_England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834"/>
            <a:ext cx="5658979" cy="68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193527"/>
            <a:ext cx="3693096" cy="114300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/>
              <a:t>West Midlands Public Health Intelligence Group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128" y="1772816"/>
            <a:ext cx="3377518" cy="48965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Strong network to build from </a:t>
            </a:r>
            <a:r>
              <a:rPr lang="en-GB" sz="2000" dirty="0" smtClean="0"/>
              <a:t>post </a:t>
            </a:r>
            <a:r>
              <a:rPr lang="en-GB" sz="2000" dirty="0" smtClean="0"/>
              <a:t>NHS transition </a:t>
            </a:r>
            <a:r>
              <a:rPr lang="en-GB" sz="2000" dirty="0" smtClean="0"/>
              <a:t>but challenges of the “unknown”</a:t>
            </a:r>
          </a:p>
          <a:p>
            <a:pPr marL="0" indent="0"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Changes in membership and dynamic over time to become more active</a:t>
            </a:r>
          </a:p>
          <a:p>
            <a:pPr marL="0" indent="0"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 smtClean="0"/>
              <a:t>Facilitation from Public Health England and developing role of Local Knowledge and Intelligence Service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2491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ventry City Council White SCL">
  <a:themeElements>
    <a:clrScheme name="Insight">
      <a:dk1>
        <a:srgbClr val="C2D1DD"/>
      </a:dk1>
      <a:lt1>
        <a:srgbClr val="FFFFFF"/>
      </a:lt1>
      <a:dk2>
        <a:srgbClr val="006EC7"/>
      </a:dk2>
      <a:lt2>
        <a:srgbClr val="FFFFFF"/>
      </a:lt2>
      <a:accent1>
        <a:srgbClr val="006EC7"/>
      </a:accent1>
      <a:accent2>
        <a:srgbClr val="FFFFFF"/>
      </a:accent2>
      <a:accent3>
        <a:srgbClr val="6E00C7"/>
      </a:accent3>
      <a:accent4>
        <a:srgbClr val="6EC700"/>
      </a:accent4>
      <a:accent5>
        <a:srgbClr val="C76E00"/>
      </a:accent5>
      <a:accent6>
        <a:srgbClr val="C7006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entry City Council Presentation Template SCL" id="{854AA92A-2FBC-5846-AA6E-C12D15C98C89}" vid="{41330A26-60C4-3347-9F40-45AA81AC16F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1044</Words>
  <Application>Microsoft Office PowerPoint</Application>
  <PresentationFormat>On-screen Show (4:3)</PresentationFormat>
  <Paragraphs>103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Wingdings</vt:lpstr>
      <vt:lpstr>ヒラギノ角ゴ Pro W3</vt:lpstr>
      <vt:lpstr>Office Theme</vt:lpstr>
      <vt:lpstr>1_Office Theme</vt:lpstr>
      <vt:lpstr>2_Office Theme</vt:lpstr>
      <vt:lpstr>Coventry City Council White SCL</vt:lpstr>
      <vt:lpstr>Promoting collaborative engagement and strengthening strategic partnerships: PHE and local authorities working together on public health intelligence</vt:lpstr>
      <vt:lpstr>Who are PHE?</vt:lpstr>
      <vt:lpstr>Local Knowledge and Intelligence Service (LKIS)  </vt:lpstr>
      <vt:lpstr>Local analysis – Providing expert analysis for the local public health system, to help understand and address key public health priorities</vt:lpstr>
      <vt:lpstr>Local knowledge transfer – Active dissemination of national PHE K&amp;I resources, supporting their local use and gathering feedback on their value</vt:lpstr>
      <vt:lpstr>Local training and professional workforce development - developing capacity and capability of the wider public health workforce, with a specific focus on health intelligence</vt:lpstr>
      <vt:lpstr>PowerPoint Presentation</vt:lpstr>
      <vt:lpstr>PowerPoint Presentation</vt:lpstr>
      <vt:lpstr>West Midlands Public Health Intelligence Group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Baker;Kate Sweeney</dc:creator>
  <cp:lastModifiedBy>Baker, Andrew</cp:lastModifiedBy>
  <cp:revision>81</cp:revision>
  <dcterms:created xsi:type="dcterms:W3CDTF">2016-03-17T09:52:49Z</dcterms:created>
  <dcterms:modified xsi:type="dcterms:W3CDTF">2016-07-07T07:23:12Z</dcterms:modified>
</cp:coreProperties>
</file>