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E5A146-DEAC-DD30-0776-0BEC5BC2C9B0}" name="Prestwood, Debra" initials="PD" userId="S::debra.prestwood@ons.gov.uk::512dcf02-8e95-4cfd-bb46-4aed63bc098d" providerId="AD"/>
  <p188:author id="{7AFCEE4A-D286-FE4F-7FD5-0D985A3F1AE4}" name="Serafino, Paola" initials="SP" userId="S::paola.serafino@ons.gov.uk::7d758977-f6c3-4301-8451-232e2bd50081" providerId="AD"/>
  <p188:author id="{E0321A62-9B3F-A156-91D1-C2597DA94996}" name="Manclossi, Silvia" initials="MS" userId="S::silvia.manclossi@ons.gov.uk::a006d764-9839-4bbe-b301-7c1fec834d21" providerId="AD"/>
  <p188:author id="{348530A7-F604-9FC2-E1D6-6E0F87188C29}" name="Fahimipour, Tina" initials="FT" userId="S::tina.fahimipour@ons.gov.uk::fb349326-d77c-4617-88f5-8303d4c940d0" providerId="AD"/>
  <p188:author id="{53DC62CC-F132-9E77-D12D-AF84FCBC3C8B}" name="Vesely-Shore, Louise" initials="VSL" userId="S::Louise.Vesely-Shore@ons.gov.uk::f64707c6-e7fc-487e-85ce-c699f0a3b08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A3D1EA-1F7C-C4A7-B0BE-3FDD3AE23A4E}" v="4" dt="2023-04-14T12:31:19.271"/>
    <p1510:client id="{BDB50AF4-22EF-4B3F-88DB-AE08C2B9D097}" v="428" dt="2023-04-14T10:10:27.343"/>
    <p1510:client id="{F041D38C-4149-7261-BB8E-2E5F68C4D7A0}" v="28" dt="2023-04-14T12:14:12.9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756" y="10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Emma" userId="S::emma.l.jones@ons.gov.uk::1e9692b9-dae8-4377-a4d0-204792b7eaf4" providerId="AD" clId="Web-{36A3D1EA-1F7C-C4A7-B0BE-3FDD3AE23A4E}"/>
    <pc:docChg chg="">
      <pc:chgData name="Jones, Emma" userId="S::emma.l.jones@ons.gov.uk::1e9692b9-dae8-4377-a4d0-204792b7eaf4" providerId="AD" clId="Web-{36A3D1EA-1F7C-C4A7-B0BE-3FDD3AE23A4E}" dt="2023-04-14T12:31:19.271" v="3"/>
      <pc:docMkLst>
        <pc:docMk/>
      </pc:docMkLst>
      <pc:sldChg chg="delCm">
        <pc:chgData name="Jones, Emma" userId="S::emma.l.jones@ons.gov.uk::1e9692b9-dae8-4377-a4d0-204792b7eaf4" providerId="AD" clId="Web-{36A3D1EA-1F7C-C4A7-B0BE-3FDD3AE23A4E}" dt="2023-04-14T12:31:02.879" v="0"/>
        <pc:sldMkLst>
          <pc:docMk/>
          <pc:sldMk cId="1135060404" sldId="263"/>
        </pc:sldMkLst>
      </pc:sldChg>
      <pc:sldChg chg="delCm">
        <pc:chgData name="Jones, Emma" userId="S::emma.l.jones@ons.gov.uk::1e9692b9-dae8-4377-a4d0-204792b7eaf4" providerId="AD" clId="Web-{36A3D1EA-1F7C-C4A7-B0BE-3FDD3AE23A4E}" dt="2023-04-14T12:31:07.192" v="1"/>
        <pc:sldMkLst>
          <pc:docMk/>
          <pc:sldMk cId="1233750921" sldId="264"/>
        </pc:sldMkLst>
      </pc:sldChg>
      <pc:sldChg chg="delCm">
        <pc:chgData name="Jones, Emma" userId="S::emma.l.jones@ons.gov.uk::1e9692b9-dae8-4377-a4d0-204792b7eaf4" providerId="AD" clId="Web-{36A3D1EA-1F7C-C4A7-B0BE-3FDD3AE23A4E}" dt="2023-04-14T12:31:11.270" v="2"/>
        <pc:sldMkLst>
          <pc:docMk/>
          <pc:sldMk cId="3144533040" sldId="265"/>
        </pc:sldMkLst>
      </pc:sldChg>
      <pc:sldChg chg="delCm">
        <pc:chgData name="Jones, Emma" userId="S::emma.l.jones@ons.gov.uk::1e9692b9-dae8-4377-a4d0-204792b7eaf4" providerId="AD" clId="Web-{36A3D1EA-1F7C-C4A7-B0BE-3FDD3AE23A4E}" dt="2023-04-14T12:31:19.271" v="3"/>
        <pc:sldMkLst>
          <pc:docMk/>
          <pc:sldMk cId="3030092750" sldId="267"/>
        </pc:sldMkLst>
      </pc:sldChg>
    </pc:docChg>
  </pc:docChgLst>
  <pc:docChgLst>
    <pc:chgData name="Vesely-Shore, Lou" userId="f64707c6-e7fc-487e-85ce-c699f0a3b08f" providerId="ADAL" clId="{BDB50AF4-22EF-4B3F-88DB-AE08C2B9D097}"/>
    <pc:docChg chg="undo redo custSel modSld">
      <pc:chgData name="Vesely-Shore, Lou" userId="f64707c6-e7fc-487e-85ce-c699f0a3b08f" providerId="ADAL" clId="{BDB50AF4-22EF-4B3F-88DB-AE08C2B9D097}" dt="2023-04-14T13:50:04.954" v="826" actId="1076"/>
      <pc:docMkLst>
        <pc:docMk/>
      </pc:docMkLst>
      <pc:sldChg chg="addSp delSp modSp mod addCm delCm modCm">
        <pc:chgData name="Vesely-Shore, Lou" userId="f64707c6-e7fc-487e-85ce-c699f0a3b08f" providerId="ADAL" clId="{BDB50AF4-22EF-4B3F-88DB-AE08C2B9D097}" dt="2023-04-14T09:26:05.112" v="544"/>
        <pc:sldMkLst>
          <pc:docMk/>
          <pc:sldMk cId="1135060404" sldId="263"/>
        </pc:sldMkLst>
        <pc:spChg chg="mod">
          <ac:chgData name="Vesely-Shore, Lou" userId="f64707c6-e7fc-487e-85ce-c699f0a3b08f" providerId="ADAL" clId="{BDB50AF4-22EF-4B3F-88DB-AE08C2B9D097}" dt="2023-04-14T09:25:03.782" v="543" actId="20577"/>
          <ac:spMkLst>
            <pc:docMk/>
            <pc:sldMk cId="1135060404" sldId="263"/>
            <ac:spMk id="5" creationId="{2CD0C372-36A7-4052-95E4-C771E014DFA8}"/>
          </ac:spMkLst>
        </pc:spChg>
        <pc:spChg chg="mod">
          <ac:chgData name="Vesely-Shore, Lou" userId="f64707c6-e7fc-487e-85ce-c699f0a3b08f" providerId="ADAL" clId="{BDB50AF4-22EF-4B3F-88DB-AE08C2B9D097}" dt="2023-04-13T17:10:48.971" v="470" actId="14100"/>
          <ac:spMkLst>
            <pc:docMk/>
            <pc:sldMk cId="1135060404" sldId="263"/>
            <ac:spMk id="7" creationId="{73B5141F-0F56-4CE9-9DCC-C771ADA05A54}"/>
          </ac:spMkLst>
        </pc:spChg>
        <pc:spChg chg="del mod">
          <ac:chgData name="Vesely-Shore, Lou" userId="f64707c6-e7fc-487e-85ce-c699f0a3b08f" providerId="ADAL" clId="{BDB50AF4-22EF-4B3F-88DB-AE08C2B9D097}" dt="2023-04-13T17:10:52.287" v="471" actId="478"/>
          <ac:spMkLst>
            <pc:docMk/>
            <pc:sldMk cId="1135060404" sldId="263"/>
            <ac:spMk id="8" creationId="{DF318DEA-AD74-491D-B505-DFE184105C9D}"/>
          </ac:spMkLst>
        </pc:spChg>
        <pc:spChg chg="mod">
          <ac:chgData name="Vesely-Shore, Lou" userId="f64707c6-e7fc-487e-85ce-c699f0a3b08f" providerId="ADAL" clId="{BDB50AF4-22EF-4B3F-88DB-AE08C2B9D097}" dt="2023-04-12T11:02:05.514" v="417" actId="207"/>
          <ac:spMkLst>
            <pc:docMk/>
            <pc:sldMk cId="1135060404" sldId="263"/>
            <ac:spMk id="12" creationId="{1C42EE03-50EB-444A-9220-6BC1A8D97CCF}"/>
          </ac:spMkLst>
        </pc:spChg>
        <pc:spChg chg="add mod">
          <ac:chgData name="Vesely-Shore, Lou" userId="f64707c6-e7fc-487e-85ce-c699f0a3b08f" providerId="ADAL" clId="{BDB50AF4-22EF-4B3F-88DB-AE08C2B9D097}" dt="2023-04-12T10:54:46.318" v="75" actId="20577"/>
          <ac:spMkLst>
            <pc:docMk/>
            <pc:sldMk cId="1135060404" sldId="263"/>
            <ac:spMk id="19" creationId="{0CE5C252-B881-0D5B-C002-4442AC271D1B}"/>
          </ac:spMkLst>
        </pc:spChg>
        <pc:spChg chg="mod">
          <ac:chgData name="Vesely-Shore, Lou" userId="f64707c6-e7fc-487e-85ce-c699f0a3b08f" providerId="ADAL" clId="{BDB50AF4-22EF-4B3F-88DB-AE08C2B9D097}" dt="2023-04-12T10:57:34.068" v="333" actId="207"/>
          <ac:spMkLst>
            <pc:docMk/>
            <pc:sldMk cId="1135060404" sldId="263"/>
            <ac:spMk id="20" creationId="{EDC4F679-760C-7F15-26AE-BD2D7C0E59A0}"/>
          </ac:spMkLst>
        </pc:spChg>
        <pc:spChg chg="mod">
          <ac:chgData name="Vesely-Shore, Lou" userId="f64707c6-e7fc-487e-85ce-c699f0a3b08f" providerId="ADAL" clId="{BDB50AF4-22EF-4B3F-88DB-AE08C2B9D097}" dt="2023-04-12T10:57:34.068" v="333" actId="207"/>
          <ac:spMkLst>
            <pc:docMk/>
            <pc:sldMk cId="1135060404" sldId="263"/>
            <ac:spMk id="21" creationId="{9C021A8E-401A-A8F0-79F6-A1CBC13C71EB}"/>
          </ac:spMkLst>
        </pc:spChg>
        <pc:spChg chg="mod">
          <ac:chgData name="Vesely-Shore, Lou" userId="f64707c6-e7fc-487e-85ce-c699f0a3b08f" providerId="ADAL" clId="{BDB50AF4-22EF-4B3F-88DB-AE08C2B9D097}" dt="2023-04-12T10:57:34.068" v="333" actId="207"/>
          <ac:spMkLst>
            <pc:docMk/>
            <pc:sldMk cId="1135060404" sldId="263"/>
            <ac:spMk id="45" creationId="{9FE552E4-7466-40F1-B602-60BD6FF0922E}"/>
          </ac:spMkLst>
        </pc:spChg>
        <pc:spChg chg="mod">
          <ac:chgData name="Vesely-Shore, Lou" userId="f64707c6-e7fc-487e-85ce-c699f0a3b08f" providerId="ADAL" clId="{BDB50AF4-22EF-4B3F-88DB-AE08C2B9D097}" dt="2023-04-12T10:57:34.068" v="333" actId="207"/>
          <ac:spMkLst>
            <pc:docMk/>
            <pc:sldMk cId="1135060404" sldId="263"/>
            <ac:spMk id="47" creationId="{6A5D718F-49FE-4DA3-B826-90BF63BE0243}"/>
          </ac:spMkLst>
        </pc:spChg>
        <pc:spChg chg="mod">
          <ac:chgData name="Vesely-Shore, Lou" userId="f64707c6-e7fc-487e-85ce-c699f0a3b08f" providerId="ADAL" clId="{BDB50AF4-22EF-4B3F-88DB-AE08C2B9D097}" dt="2023-04-12T11:02:29.553" v="418" actId="207"/>
          <ac:spMkLst>
            <pc:docMk/>
            <pc:sldMk cId="1135060404" sldId="263"/>
            <ac:spMk id="58" creationId="{59938096-F59E-4D95-B834-FE4A02D08B2A}"/>
          </ac:spMkLst>
        </pc:spChg>
        <pc:spChg chg="mod">
          <ac:chgData name="Vesely-Shore, Lou" userId="f64707c6-e7fc-487e-85ce-c699f0a3b08f" providerId="ADAL" clId="{BDB50AF4-22EF-4B3F-88DB-AE08C2B9D097}" dt="2023-04-12T10:57:34.068" v="333" actId="207"/>
          <ac:spMkLst>
            <pc:docMk/>
            <pc:sldMk cId="1135060404" sldId="263"/>
            <ac:spMk id="109" creationId="{C2E9B6A9-A570-41E4-9D7D-889EFB1731D7}"/>
          </ac:spMkLst>
        </pc:spChg>
        <pc:spChg chg="mod">
          <ac:chgData name="Vesely-Shore, Lou" userId="f64707c6-e7fc-487e-85ce-c699f0a3b08f" providerId="ADAL" clId="{BDB50AF4-22EF-4B3F-88DB-AE08C2B9D097}" dt="2023-04-12T10:57:34.068" v="333" actId="207"/>
          <ac:spMkLst>
            <pc:docMk/>
            <pc:sldMk cId="1135060404" sldId="263"/>
            <ac:spMk id="113" creationId="{1821D7CE-C0B4-451D-A746-9B98847D45DD}"/>
          </ac:spMkLst>
        </pc:spChg>
        <pc:graphicFrameChg chg="mod modGraphic">
          <ac:chgData name="Vesely-Shore, Lou" userId="f64707c6-e7fc-487e-85ce-c699f0a3b08f" providerId="ADAL" clId="{BDB50AF4-22EF-4B3F-88DB-AE08C2B9D097}" dt="2023-04-12T13:26:13.640" v="422" actId="6549"/>
          <ac:graphicFrameMkLst>
            <pc:docMk/>
            <pc:sldMk cId="1135060404" sldId="263"/>
            <ac:graphicFrameMk id="4" creationId="{E943FD7B-5426-4300-8519-C87130FAEC7D}"/>
          </ac:graphicFrameMkLst>
        </pc:graphicFrameChg>
      </pc:sldChg>
      <pc:sldChg chg="addSp delSp modSp mod addCm delCm modCm">
        <pc:chgData name="Vesely-Shore, Lou" userId="f64707c6-e7fc-487e-85ce-c699f0a3b08f" providerId="ADAL" clId="{BDB50AF4-22EF-4B3F-88DB-AE08C2B9D097}" dt="2023-04-14T10:46:46.666" v="824" actId="1076"/>
        <pc:sldMkLst>
          <pc:docMk/>
          <pc:sldMk cId="1233750921" sldId="264"/>
        </pc:sldMkLst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2" creationId="{12D8DCCE-A1AA-4793-98B9-B678C14543B2}"/>
          </ac:spMkLst>
        </pc:spChg>
        <pc:spChg chg="mod">
          <ac:chgData name="Vesely-Shore, Lou" userId="f64707c6-e7fc-487e-85ce-c699f0a3b08f" providerId="ADAL" clId="{BDB50AF4-22EF-4B3F-88DB-AE08C2B9D097}" dt="2023-04-14T10:09:39.182" v="579" actId="1076"/>
          <ac:spMkLst>
            <pc:docMk/>
            <pc:sldMk cId="1233750921" sldId="264"/>
            <ac:spMk id="3" creationId="{1A8EAB81-BFFE-E68A-1D31-869EC46C4E87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5" creationId="{BA801E64-AB24-4596-93F8-EA6CD8CC8BDC}"/>
          </ac:spMkLst>
        </pc:spChg>
        <pc:spChg chg="mod">
          <ac:chgData name="Vesely-Shore, Lou" userId="f64707c6-e7fc-487e-85ce-c699f0a3b08f" providerId="ADAL" clId="{BDB50AF4-22EF-4B3F-88DB-AE08C2B9D097}" dt="2023-04-14T10:46:46.666" v="824" actId="1076"/>
          <ac:spMkLst>
            <pc:docMk/>
            <pc:sldMk cId="1233750921" sldId="264"/>
            <ac:spMk id="6" creationId="{8641021D-16D1-4DC0-8F4A-164FABB3CCDD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7" creationId="{837B7E16-FD12-48E9-AC29-EB33BC7898D8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8" creationId="{7ABF8B3D-E405-4A4F-9950-45C213E31EF0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9" creationId="{2D9A10D1-6A36-43A8-8618-9D2D68BD7AA0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10" creationId="{0A47BD0F-B08C-489A-A43B-646B6D6326D2}"/>
          </ac:spMkLst>
        </pc:spChg>
        <pc:spChg chg="mod">
          <ac:chgData name="Vesely-Shore, Lou" userId="f64707c6-e7fc-487e-85ce-c699f0a3b08f" providerId="ADAL" clId="{BDB50AF4-22EF-4B3F-88DB-AE08C2B9D097}" dt="2023-04-14T10:09:51.629" v="580" actId="1076"/>
          <ac:spMkLst>
            <pc:docMk/>
            <pc:sldMk cId="1233750921" sldId="264"/>
            <ac:spMk id="11" creationId="{612E2B04-67F7-4FB8-955A-A6849BE632EE}"/>
          </ac:spMkLst>
        </pc:spChg>
        <pc:spChg chg="mod">
          <ac:chgData name="Vesely-Shore, Lou" userId="f64707c6-e7fc-487e-85ce-c699f0a3b08f" providerId="ADAL" clId="{BDB50AF4-22EF-4B3F-88DB-AE08C2B9D097}" dt="2023-04-14T10:09:51.629" v="580" actId="1076"/>
          <ac:spMkLst>
            <pc:docMk/>
            <pc:sldMk cId="1233750921" sldId="264"/>
            <ac:spMk id="12" creationId="{97B32D83-E094-4F8A-BA82-803A13384A8C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13" creationId="{65AF3F55-D456-4B86-B44B-420E3266531D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14" creationId="{C2FA184D-EA02-4D12-8D88-FDA61A9F5471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15" creationId="{A61AB187-0F22-4ADE-9FFF-CD46E2FA40A3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16" creationId="{889842BF-FD0C-44A5-8D78-9431E9969D99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17" creationId="{4D3564AF-EC46-4FCA-8ED2-A97F981777AA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18" creationId="{CDA82D0D-BD3A-4EA2-9DEA-85DB0B112D7B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19" creationId="{C9C361A3-53B1-4D40-AF6D-DE6A0F94D62E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20" creationId="{4B903594-4787-47E1-86D7-8052DD7C8960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21" creationId="{8CAF798A-AA34-450F-86B8-BD4CB9E904EF}"/>
          </ac:spMkLst>
        </pc:spChg>
        <pc:spChg chg="mod">
          <ac:chgData name="Vesely-Shore, Lou" userId="f64707c6-e7fc-487e-85ce-c699f0a3b08f" providerId="ADAL" clId="{BDB50AF4-22EF-4B3F-88DB-AE08C2B9D097}" dt="2023-04-14T10:09:39.182" v="579" actId="1076"/>
          <ac:spMkLst>
            <pc:docMk/>
            <pc:sldMk cId="1233750921" sldId="264"/>
            <ac:spMk id="23" creationId="{8016A11F-AA1C-4E6A-B9A7-3CBCB2E964E4}"/>
          </ac:spMkLst>
        </pc:spChg>
        <pc:spChg chg="mod">
          <ac:chgData name="Vesely-Shore, Lou" userId="f64707c6-e7fc-487e-85ce-c699f0a3b08f" providerId="ADAL" clId="{BDB50AF4-22EF-4B3F-88DB-AE08C2B9D097}" dt="2023-04-14T10:09:39.182" v="579" actId="1076"/>
          <ac:spMkLst>
            <pc:docMk/>
            <pc:sldMk cId="1233750921" sldId="264"/>
            <ac:spMk id="24" creationId="{330FCE92-7B7F-4696-983B-24CE01249756}"/>
          </ac:spMkLst>
        </pc:spChg>
        <pc:spChg chg="mod">
          <ac:chgData name="Vesely-Shore, Lou" userId="f64707c6-e7fc-487e-85ce-c699f0a3b08f" providerId="ADAL" clId="{BDB50AF4-22EF-4B3F-88DB-AE08C2B9D097}" dt="2023-04-14T10:09:39.182" v="579" actId="1076"/>
          <ac:spMkLst>
            <pc:docMk/>
            <pc:sldMk cId="1233750921" sldId="264"/>
            <ac:spMk id="25" creationId="{81E8C03D-7487-4EA8-9629-321E21801F93}"/>
          </ac:spMkLst>
        </pc:spChg>
        <pc:spChg chg="mod">
          <ac:chgData name="Vesely-Shore, Lou" userId="f64707c6-e7fc-487e-85ce-c699f0a3b08f" providerId="ADAL" clId="{BDB50AF4-22EF-4B3F-88DB-AE08C2B9D097}" dt="2023-04-14T10:09:39.182" v="579" actId="1076"/>
          <ac:spMkLst>
            <pc:docMk/>
            <pc:sldMk cId="1233750921" sldId="264"/>
            <ac:spMk id="26" creationId="{B3B4DE08-0A28-4A41-86A5-8B5CFB934AF3}"/>
          </ac:spMkLst>
        </pc:spChg>
        <pc:spChg chg="mod">
          <ac:chgData name="Vesely-Shore, Lou" userId="f64707c6-e7fc-487e-85ce-c699f0a3b08f" providerId="ADAL" clId="{BDB50AF4-22EF-4B3F-88DB-AE08C2B9D097}" dt="2023-04-14T10:07:01.793" v="561" actId="1076"/>
          <ac:spMkLst>
            <pc:docMk/>
            <pc:sldMk cId="1233750921" sldId="264"/>
            <ac:spMk id="27" creationId="{D161BAA4-45BF-81DD-3125-B678D6E34A03}"/>
          </ac:spMkLst>
        </pc:spChg>
        <pc:spChg chg="mod">
          <ac:chgData name="Vesely-Shore, Lou" userId="f64707c6-e7fc-487e-85ce-c699f0a3b08f" providerId="ADAL" clId="{BDB50AF4-22EF-4B3F-88DB-AE08C2B9D097}" dt="2023-04-14T10:08:51.617" v="576" actId="1076"/>
          <ac:spMkLst>
            <pc:docMk/>
            <pc:sldMk cId="1233750921" sldId="264"/>
            <ac:spMk id="28" creationId="{A4C4CD21-DE08-AE8A-C671-8091CB6DB3D3}"/>
          </ac:spMkLst>
        </pc:spChg>
        <pc:spChg chg="add mod">
          <ac:chgData name="Vesely-Shore, Lou" userId="f64707c6-e7fc-487e-85ce-c699f0a3b08f" providerId="ADAL" clId="{BDB50AF4-22EF-4B3F-88DB-AE08C2B9D097}" dt="2023-04-12T10:55:07.649" v="138" actId="6549"/>
          <ac:spMkLst>
            <pc:docMk/>
            <pc:sldMk cId="1233750921" sldId="264"/>
            <ac:spMk id="29" creationId="{4CA2181D-AC4D-2F4C-F56B-BCAB3667E94D}"/>
          </ac:spMkLst>
        </pc:spChg>
        <pc:spChg chg="add mod">
          <ac:chgData name="Vesely-Shore, Lou" userId="f64707c6-e7fc-487e-85ce-c699f0a3b08f" providerId="ADAL" clId="{BDB50AF4-22EF-4B3F-88DB-AE08C2B9D097}" dt="2023-04-14T10:23:45.254" v="651" actId="1076"/>
          <ac:spMkLst>
            <pc:docMk/>
            <pc:sldMk cId="1233750921" sldId="264"/>
            <ac:spMk id="33" creationId="{E043D3E2-521E-F2A2-21ED-E7FA5DFD61EE}"/>
          </ac:spMkLst>
        </pc:spChg>
        <pc:spChg chg="add del mod">
          <ac:chgData name="Vesely-Shore, Lou" userId="f64707c6-e7fc-487e-85ce-c699f0a3b08f" providerId="ADAL" clId="{BDB50AF4-22EF-4B3F-88DB-AE08C2B9D097}" dt="2023-04-14T10:10:23.724" v="585"/>
          <ac:spMkLst>
            <pc:docMk/>
            <pc:sldMk cId="1233750921" sldId="264"/>
            <ac:spMk id="34" creationId="{854BED25-AEB5-44C5-0FEC-FCD116C6CFEE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35" creationId="{50D8BC6E-35F5-43A5-A940-DE9D6CE45734}"/>
          </ac:spMkLst>
        </pc:spChg>
        <pc:spChg chg="mod">
          <ac:chgData name="Vesely-Shore, Lou" userId="f64707c6-e7fc-487e-85ce-c699f0a3b08f" providerId="ADAL" clId="{BDB50AF4-22EF-4B3F-88DB-AE08C2B9D097}" dt="2023-04-14T10:09:39.182" v="579" actId="1076"/>
          <ac:spMkLst>
            <pc:docMk/>
            <pc:sldMk cId="1233750921" sldId="264"/>
            <ac:spMk id="36" creationId="{2989BFE1-12F9-4502-9BD6-2AA0345C8EC9}"/>
          </ac:spMkLst>
        </pc:spChg>
        <pc:spChg chg="mod">
          <ac:chgData name="Vesely-Shore, Lou" userId="f64707c6-e7fc-487e-85ce-c699f0a3b08f" providerId="ADAL" clId="{BDB50AF4-22EF-4B3F-88DB-AE08C2B9D097}" dt="2023-04-14T10:09:18.631" v="578" actId="1076"/>
          <ac:spMkLst>
            <pc:docMk/>
            <pc:sldMk cId="1233750921" sldId="264"/>
            <ac:spMk id="37" creationId="{671139CE-C1CC-4B13-BD70-73BCE3C2AEA4}"/>
          </ac:spMkLst>
        </pc:spChg>
        <pc:spChg chg="mod">
          <ac:chgData name="Vesely-Shore, Lou" userId="f64707c6-e7fc-487e-85ce-c699f0a3b08f" providerId="ADAL" clId="{BDB50AF4-22EF-4B3F-88DB-AE08C2B9D097}" dt="2023-04-14T10:10:19.264" v="583" actId="1076"/>
          <ac:spMkLst>
            <pc:docMk/>
            <pc:sldMk cId="1233750921" sldId="264"/>
            <ac:spMk id="38" creationId="{BF1B1F89-EC4C-49F5-8A7A-56E933E248B8}"/>
          </ac:spMkLst>
        </pc:spChg>
        <pc:spChg chg="add mod">
          <ac:chgData name="Vesely-Shore, Lou" userId="f64707c6-e7fc-487e-85ce-c699f0a3b08f" providerId="ADAL" clId="{BDB50AF4-22EF-4B3F-88DB-AE08C2B9D097}" dt="2023-04-14T10:23:45.254" v="651" actId="1076"/>
          <ac:spMkLst>
            <pc:docMk/>
            <pc:sldMk cId="1233750921" sldId="264"/>
            <ac:spMk id="39" creationId="{3C61628D-1112-DD2C-7025-75660367EA85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40" creationId="{D63AE39F-0450-4E10-B0A0-E34F23B091BF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43" creationId="{7341CD95-D012-409A-8DAF-8624E9EE8B17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44" creationId="{D2B7A29E-8A84-4883-8785-F047B52F5F55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46" creationId="{FA01AD9C-0F0E-4201-A359-2D101D1E9342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47" creationId="{35B3E359-7C5F-4595-92BF-B89162821D06}"/>
          </ac:spMkLst>
        </pc:spChg>
        <pc:spChg chg="mod">
          <ac:chgData name="Vesely-Shore, Lou" userId="f64707c6-e7fc-487e-85ce-c699f0a3b08f" providerId="ADAL" clId="{BDB50AF4-22EF-4B3F-88DB-AE08C2B9D097}" dt="2023-04-14T10:09:06.723" v="577" actId="1076"/>
          <ac:spMkLst>
            <pc:docMk/>
            <pc:sldMk cId="1233750921" sldId="264"/>
            <ac:spMk id="48" creationId="{F47D5ACC-2A3B-4881-9FC9-B00233981339}"/>
          </ac:spMkLst>
        </pc:spChg>
        <pc:spChg chg="mod">
          <ac:chgData name="Vesely-Shore, Lou" userId="f64707c6-e7fc-487e-85ce-c699f0a3b08f" providerId="ADAL" clId="{BDB50AF4-22EF-4B3F-88DB-AE08C2B9D097}" dt="2023-04-14T10:46:02.157" v="820" actId="20577"/>
          <ac:spMkLst>
            <pc:docMk/>
            <pc:sldMk cId="1233750921" sldId="264"/>
            <ac:spMk id="49" creationId="{2995C157-D674-42A9-B0CF-AAD1AF4CBA88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51" creationId="{EFD561A6-924C-4D76-B8C3-17C33FDD19DF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52" creationId="{AD389EEE-F35F-40D1-BF5A-2947B8B03A0D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53" creationId="{F7143DD4-BF36-4A55-8874-F8358386835D}"/>
          </ac:spMkLst>
        </pc:spChg>
        <pc:spChg chg="mod">
          <ac:chgData name="Vesely-Shore, Lou" userId="f64707c6-e7fc-487e-85ce-c699f0a3b08f" providerId="ADAL" clId="{BDB50AF4-22EF-4B3F-88DB-AE08C2B9D097}" dt="2023-04-14T10:07:18.179" v="562" actId="1076"/>
          <ac:spMkLst>
            <pc:docMk/>
            <pc:sldMk cId="1233750921" sldId="264"/>
            <ac:spMk id="54" creationId="{2AC4094A-EF63-4720-85FD-5CFE4D9B75A8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69" creationId="{5C9B3678-BC46-490A-B0A1-9D0329BCDE52}"/>
          </ac:spMkLst>
        </pc:spChg>
        <pc:spChg chg="mod">
          <ac:chgData name="Vesely-Shore, Lou" userId="f64707c6-e7fc-487e-85ce-c699f0a3b08f" providerId="ADAL" clId="{BDB50AF4-22EF-4B3F-88DB-AE08C2B9D097}" dt="2023-04-14T10:08:42.542" v="575" actId="1076"/>
          <ac:spMkLst>
            <pc:docMk/>
            <pc:sldMk cId="1233750921" sldId="264"/>
            <ac:spMk id="70" creationId="{6F5CB253-9A2A-4C04-A665-3C561378B44C}"/>
          </ac:spMkLst>
        </pc:spChg>
        <pc:graphicFrameChg chg="mod modGraphic">
          <ac:chgData name="Vesely-Shore, Lou" userId="f64707c6-e7fc-487e-85ce-c699f0a3b08f" providerId="ADAL" clId="{BDB50AF4-22EF-4B3F-88DB-AE08C2B9D097}" dt="2023-04-14T10:08:20.665" v="573" actId="14734"/>
          <ac:graphicFrameMkLst>
            <pc:docMk/>
            <pc:sldMk cId="1233750921" sldId="264"/>
            <ac:graphicFrameMk id="4" creationId="{A0C2D203-749B-4649-98A6-60631F60BB7D}"/>
          </ac:graphicFrameMkLst>
        </pc:graphicFrameChg>
        <pc:cxnChg chg="mod">
          <ac:chgData name="Vesely-Shore, Lou" userId="f64707c6-e7fc-487e-85ce-c699f0a3b08f" providerId="ADAL" clId="{BDB50AF4-22EF-4B3F-88DB-AE08C2B9D097}" dt="2023-04-14T10:08:29.054" v="574" actId="14100"/>
          <ac:cxnSpMkLst>
            <pc:docMk/>
            <pc:sldMk cId="1233750921" sldId="264"/>
            <ac:cxnSpMk id="22" creationId="{0AC691B0-3AB5-87AD-26AD-2405606DA49C}"/>
          </ac:cxnSpMkLst>
        </pc:cxnChg>
        <pc:cxnChg chg="mod">
          <ac:chgData name="Vesely-Shore, Lou" userId="f64707c6-e7fc-487e-85ce-c699f0a3b08f" providerId="ADAL" clId="{BDB50AF4-22EF-4B3F-88DB-AE08C2B9D097}" dt="2023-04-14T10:09:06.723" v="577" actId="1076"/>
          <ac:cxnSpMkLst>
            <pc:docMk/>
            <pc:sldMk cId="1233750921" sldId="264"/>
            <ac:cxnSpMk id="41" creationId="{F358307C-5BDE-4A9B-B33C-4AB2B6E251D0}"/>
          </ac:cxnSpMkLst>
        </pc:cxnChg>
        <pc:cxnChg chg="mod">
          <ac:chgData name="Vesely-Shore, Lou" userId="f64707c6-e7fc-487e-85ce-c699f0a3b08f" providerId="ADAL" clId="{BDB50AF4-22EF-4B3F-88DB-AE08C2B9D097}" dt="2023-04-14T10:46:23.278" v="821" actId="14100"/>
          <ac:cxnSpMkLst>
            <pc:docMk/>
            <pc:sldMk cId="1233750921" sldId="264"/>
            <ac:cxnSpMk id="50" creationId="{1E7C6141-2B93-460E-844F-2CE573F50976}"/>
          </ac:cxnSpMkLst>
        </pc:cxnChg>
      </pc:sldChg>
      <pc:sldChg chg="addSp modSp mod modCm">
        <pc:chgData name="Vesely-Shore, Lou" userId="f64707c6-e7fc-487e-85ce-c699f0a3b08f" providerId="ADAL" clId="{BDB50AF4-22EF-4B3F-88DB-AE08C2B9D097}" dt="2023-04-12T17:14:04.373" v="459" actId="15174"/>
        <pc:sldMkLst>
          <pc:docMk/>
          <pc:sldMk cId="3144533040" sldId="265"/>
        </pc:sldMkLst>
        <pc:spChg chg="mod">
          <ac:chgData name="Vesely-Shore, Lou" userId="f64707c6-e7fc-487e-85ce-c699f0a3b08f" providerId="ADAL" clId="{BDB50AF4-22EF-4B3F-88DB-AE08C2B9D097}" dt="2023-04-12T10:59:31.623" v="397" actId="207"/>
          <ac:spMkLst>
            <pc:docMk/>
            <pc:sldMk cId="3144533040" sldId="265"/>
            <ac:spMk id="5" creationId="{F70A8027-AF35-4217-9C19-5096E60AEA94}"/>
          </ac:spMkLst>
        </pc:spChg>
        <pc:spChg chg="mod">
          <ac:chgData name="Vesely-Shore, Lou" userId="f64707c6-e7fc-487e-85ce-c699f0a3b08f" providerId="ADAL" clId="{BDB50AF4-22EF-4B3F-88DB-AE08C2B9D097}" dt="2023-04-12T10:59:31.623" v="397" actId="207"/>
          <ac:spMkLst>
            <pc:docMk/>
            <pc:sldMk cId="3144533040" sldId="265"/>
            <ac:spMk id="7" creationId="{484E1CBB-F4E6-401B-983D-CE98D12F62D2}"/>
          </ac:spMkLst>
        </pc:spChg>
        <pc:spChg chg="mod">
          <ac:chgData name="Vesely-Shore, Lou" userId="f64707c6-e7fc-487e-85ce-c699f0a3b08f" providerId="ADAL" clId="{BDB50AF4-22EF-4B3F-88DB-AE08C2B9D097}" dt="2023-04-12T10:59:31.623" v="397" actId="207"/>
          <ac:spMkLst>
            <pc:docMk/>
            <pc:sldMk cId="3144533040" sldId="265"/>
            <ac:spMk id="14" creationId="{A2DCCDCA-7F45-5FA8-0137-7B83A0B51C23}"/>
          </ac:spMkLst>
        </pc:spChg>
        <pc:spChg chg="mod">
          <ac:chgData name="Vesely-Shore, Lou" userId="f64707c6-e7fc-487e-85ce-c699f0a3b08f" providerId="ADAL" clId="{BDB50AF4-22EF-4B3F-88DB-AE08C2B9D097}" dt="2023-04-12T10:59:31.623" v="397" actId="207"/>
          <ac:spMkLst>
            <pc:docMk/>
            <pc:sldMk cId="3144533040" sldId="265"/>
            <ac:spMk id="17" creationId="{A117CDAE-C024-1D7F-064F-89D9B546FD08}"/>
          </ac:spMkLst>
        </pc:spChg>
        <pc:spChg chg="mod">
          <ac:chgData name="Vesely-Shore, Lou" userId="f64707c6-e7fc-487e-85ce-c699f0a3b08f" providerId="ADAL" clId="{BDB50AF4-22EF-4B3F-88DB-AE08C2B9D097}" dt="2023-04-12T10:59:31.623" v="397" actId="207"/>
          <ac:spMkLst>
            <pc:docMk/>
            <pc:sldMk cId="3144533040" sldId="265"/>
            <ac:spMk id="18" creationId="{69BE09B4-4D50-A0A7-F897-8B810F9FB7EB}"/>
          </ac:spMkLst>
        </pc:spChg>
        <pc:spChg chg="add mod">
          <ac:chgData name="Vesely-Shore, Lou" userId="f64707c6-e7fc-487e-85ce-c699f0a3b08f" providerId="ADAL" clId="{BDB50AF4-22EF-4B3F-88DB-AE08C2B9D097}" dt="2023-04-12T10:55:27.619" v="202" actId="20577"/>
          <ac:spMkLst>
            <pc:docMk/>
            <pc:sldMk cId="3144533040" sldId="265"/>
            <ac:spMk id="19" creationId="{6142B09F-D685-7A17-DA49-A8004650041F}"/>
          </ac:spMkLst>
        </pc:spChg>
        <pc:spChg chg="mod">
          <ac:chgData name="Vesely-Shore, Lou" userId="f64707c6-e7fc-487e-85ce-c699f0a3b08f" providerId="ADAL" clId="{BDB50AF4-22EF-4B3F-88DB-AE08C2B9D097}" dt="2023-04-12T17:13:00.362" v="453" actId="20577"/>
          <ac:spMkLst>
            <pc:docMk/>
            <pc:sldMk cId="3144533040" sldId="265"/>
            <ac:spMk id="72" creationId="{CE924748-037E-4F2B-B618-3A072EEDDD09}"/>
          </ac:spMkLst>
        </pc:spChg>
        <pc:spChg chg="mod">
          <ac:chgData name="Vesely-Shore, Lou" userId="f64707c6-e7fc-487e-85ce-c699f0a3b08f" providerId="ADAL" clId="{BDB50AF4-22EF-4B3F-88DB-AE08C2B9D097}" dt="2023-04-12T10:59:31.623" v="397" actId="207"/>
          <ac:spMkLst>
            <pc:docMk/>
            <pc:sldMk cId="3144533040" sldId="265"/>
            <ac:spMk id="80" creationId="{D8AC1E40-FDCA-4687-8B86-18A205D4525E}"/>
          </ac:spMkLst>
        </pc:spChg>
        <pc:graphicFrameChg chg="mod modGraphic">
          <ac:chgData name="Vesely-Shore, Lou" userId="f64707c6-e7fc-487e-85ce-c699f0a3b08f" providerId="ADAL" clId="{BDB50AF4-22EF-4B3F-88DB-AE08C2B9D097}" dt="2023-04-12T17:14:04.373" v="459" actId="15174"/>
          <ac:graphicFrameMkLst>
            <pc:docMk/>
            <pc:sldMk cId="3144533040" sldId="265"/>
            <ac:graphicFrameMk id="3" creationId="{32F345AD-DC33-41DD-AAC7-6DDA5FC5D938}"/>
          </ac:graphicFrameMkLst>
        </pc:graphicFrameChg>
      </pc:sldChg>
      <pc:sldChg chg="addSp modSp mod">
        <pc:chgData name="Vesely-Shore, Lou" userId="f64707c6-e7fc-487e-85ce-c699f0a3b08f" providerId="ADAL" clId="{BDB50AF4-22EF-4B3F-88DB-AE08C2B9D097}" dt="2023-04-14T13:50:04.954" v="826" actId="1076"/>
        <pc:sldMkLst>
          <pc:docMk/>
          <pc:sldMk cId="145984411" sldId="266"/>
        </pc:sldMkLst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18" creationId="{DBF57D76-3581-1351-3CE0-954C8FA36DAC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19" creationId="{47805E38-B862-BFDB-02A3-DDB4565588E6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22" creationId="{C2D626E2-F7E8-DB60-7BCF-16C9E21B9E03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25" creationId="{8D93A92C-9F55-F0F2-C987-FA3D0C248B69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30" creationId="{8CBA2731-6C03-BB1B-E1AE-86A3811A6647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37" creationId="{82C2249E-C597-CD85-41BC-FBC4F375593F}"/>
          </ac:spMkLst>
        </pc:spChg>
        <pc:spChg chg="add mod">
          <ac:chgData name="Vesely-Shore, Lou" userId="f64707c6-e7fc-487e-85ce-c699f0a3b08f" providerId="ADAL" clId="{BDB50AF4-22EF-4B3F-88DB-AE08C2B9D097}" dt="2023-04-14T13:50:04.954" v="826" actId="1076"/>
          <ac:spMkLst>
            <pc:docMk/>
            <pc:sldMk cId="145984411" sldId="266"/>
            <ac:spMk id="39" creationId="{9F6D86D9-DC16-1096-CEF1-1D7E988F4105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43" creationId="{1705AC95-157D-489D-A250-F56010E9777D}"/>
          </ac:spMkLst>
        </pc:spChg>
        <pc:spChg chg="mod">
          <ac:chgData name="Vesely-Shore, Lou" userId="f64707c6-e7fc-487e-85ce-c699f0a3b08f" providerId="ADAL" clId="{BDB50AF4-22EF-4B3F-88DB-AE08C2B9D097}" dt="2023-04-12T11:00:29.304" v="404" actId="207"/>
          <ac:spMkLst>
            <pc:docMk/>
            <pc:sldMk cId="145984411" sldId="266"/>
            <ac:spMk id="44" creationId="{62101625-8614-452C-B8BD-97A1E8911607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45" creationId="{188D1314-956F-4231-88B3-C0E755D0AA9E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47" creationId="{23BF0012-294A-4C75-8AF6-A830EF2A3320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57" creationId="{B87BC62F-16CD-468D-8FC8-D46C5387C0F7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58" creationId="{CF4EE254-44DF-43CC-A27C-433B6D3B8C20}"/>
          </ac:spMkLst>
        </pc:spChg>
        <pc:spChg chg="mod">
          <ac:chgData name="Vesely-Shore, Lou" userId="f64707c6-e7fc-487e-85ce-c699f0a3b08f" providerId="ADAL" clId="{BDB50AF4-22EF-4B3F-88DB-AE08C2B9D097}" dt="2023-04-12T11:00:24.297" v="403" actId="207"/>
          <ac:spMkLst>
            <pc:docMk/>
            <pc:sldMk cId="145984411" sldId="266"/>
            <ac:spMk id="59" creationId="{3C618DDC-A65F-4CB9-A4D7-470067B6CF60}"/>
          </ac:spMkLst>
        </pc:spChg>
        <pc:graphicFrameChg chg="mod">
          <ac:chgData name="Vesely-Shore, Lou" userId="f64707c6-e7fc-487e-85ce-c699f0a3b08f" providerId="ADAL" clId="{BDB50AF4-22EF-4B3F-88DB-AE08C2B9D097}" dt="2023-04-12T10:59:48.317" v="402" actId="207"/>
          <ac:graphicFrameMkLst>
            <pc:docMk/>
            <pc:sldMk cId="145984411" sldId="266"/>
            <ac:graphicFrameMk id="3" creationId="{32F345AD-DC33-41DD-AAC7-6DDA5FC5D938}"/>
          </ac:graphicFrameMkLst>
        </pc:graphicFrameChg>
      </pc:sldChg>
      <pc:sldChg chg="addSp modSp mod modCm">
        <pc:chgData name="Vesely-Shore, Lou" userId="f64707c6-e7fc-487e-85ce-c699f0a3b08f" providerId="ADAL" clId="{BDB50AF4-22EF-4B3F-88DB-AE08C2B9D097}" dt="2023-04-12T17:14:51.057" v="469" actId="20577"/>
        <pc:sldMkLst>
          <pc:docMk/>
          <pc:sldMk cId="3030092750" sldId="267"/>
        </pc:sldMkLst>
        <pc:spChg chg="add mod">
          <ac:chgData name="Vesely-Shore, Lou" userId="f64707c6-e7fc-487e-85ce-c699f0a3b08f" providerId="ADAL" clId="{BDB50AF4-22EF-4B3F-88DB-AE08C2B9D097}" dt="2023-04-12T10:56:03.373" v="317" actId="20577"/>
          <ac:spMkLst>
            <pc:docMk/>
            <pc:sldMk cId="3030092750" sldId="267"/>
            <ac:spMk id="2" creationId="{AC676AFF-FBDF-DC4B-6E69-73AA4489BFCF}"/>
          </ac:spMkLst>
        </pc:spChg>
        <pc:spChg chg="mod">
          <ac:chgData name="Vesely-Shore, Lou" userId="f64707c6-e7fc-487e-85ce-c699f0a3b08f" providerId="ADAL" clId="{BDB50AF4-22EF-4B3F-88DB-AE08C2B9D097}" dt="2023-04-12T11:01:28.696" v="415" actId="207"/>
          <ac:spMkLst>
            <pc:docMk/>
            <pc:sldMk cId="3030092750" sldId="267"/>
            <ac:spMk id="9" creationId="{021BABB2-E02C-40DB-B98E-75CF5F29BA32}"/>
          </ac:spMkLst>
        </pc:spChg>
        <pc:spChg chg="mod">
          <ac:chgData name="Vesely-Shore, Lou" userId="f64707c6-e7fc-487e-85ce-c699f0a3b08f" providerId="ADAL" clId="{BDB50AF4-22EF-4B3F-88DB-AE08C2B9D097}" dt="2023-04-12T11:01:28.696" v="415" actId="207"/>
          <ac:spMkLst>
            <pc:docMk/>
            <pc:sldMk cId="3030092750" sldId="267"/>
            <ac:spMk id="25" creationId="{448CC420-84F4-F573-42A1-1CE76D1942AB}"/>
          </ac:spMkLst>
        </pc:spChg>
        <pc:spChg chg="mod">
          <ac:chgData name="Vesely-Shore, Lou" userId="f64707c6-e7fc-487e-85ce-c699f0a3b08f" providerId="ADAL" clId="{BDB50AF4-22EF-4B3F-88DB-AE08C2B9D097}" dt="2023-04-12T11:01:28.696" v="415" actId="207"/>
          <ac:spMkLst>
            <pc:docMk/>
            <pc:sldMk cId="3030092750" sldId="267"/>
            <ac:spMk id="30" creationId="{39EFFED8-A8F4-A714-F1B2-25DEF47A7707}"/>
          </ac:spMkLst>
        </pc:spChg>
        <pc:graphicFrameChg chg="mod">
          <ac:chgData name="Vesely-Shore, Lou" userId="f64707c6-e7fc-487e-85ce-c699f0a3b08f" providerId="ADAL" clId="{BDB50AF4-22EF-4B3F-88DB-AE08C2B9D097}" dt="2023-04-12T11:01:19.582" v="414" actId="207"/>
          <ac:graphicFrameMkLst>
            <pc:docMk/>
            <pc:sldMk cId="3030092750" sldId="267"/>
            <ac:graphicFrameMk id="4" creationId="{3D451A25-82E2-4996-B314-8096079B571D}"/>
          </ac:graphicFrameMkLst>
        </pc:graphicFrameChg>
        <pc:graphicFrameChg chg="mod modGraphic">
          <ac:chgData name="Vesely-Shore, Lou" userId="f64707c6-e7fc-487e-85ce-c699f0a3b08f" providerId="ADAL" clId="{BDB50AF4-22EF-4B3F-88DB-AE08C2B9D097}" dt="2023-04-12T17:14:51.057" v="469" actId="20577"/>
          <ac:graphicFrameMkLst>
            <pc:docMk/>
            <pc:sldMk cId="3030092750" sldId="267"/>
            <ac:graphicFrameMk id="33" creationId="{A0A5BBC6-632C-1719-9A83-64EF8225AFB4}"/>
          </ac:graphicFrameMkLst>
        </pc:graphicFrameChg>
      </pc:sldChg>
    </pc:docChg>
  </pc:docChgLst>
  <pc:docChgLst>
    <pc:chgData name="Prestwood, Debra" userId="S::debra.prestwood@ons.gov.uk::512dcf02-8e95-4cfd-bb46-4aed63bc098d" providerId="AD" clId="Web-{F041D38C-4149-7261-BB8E-2E5F68C4D7A0}"/>
    <pc:docChg chg="modSld">
      <pc:chgData name="Prestwood, Debra" userId="S::debra.prestwood@ons.gov.uk::512dcf02-8e95-4cfd-bb46-4aed63bc098d" providerId="AD" clId="Web-{F041D38C-4149-7261-BB8E-2E5F68C4D7A0}" dt="2023-04-14T12:13:35.260" v="22"/>
      <pc:docMkLst>
        <pc:docMk/>
      </pc:docMkLst>
      <pc:sldChg chg="modCm">
        <pc:chgData name="Prestwood, Debra" userId="S::debra.prestwood@ons.gov.uk::512dcf02-8e95-4cfd-bb46-4aed63bc098d" providerId="AD" clId="Web-{F041D38C-4149-7261-BB8E-2E5F68C4D7A0}" dt="2023-04-14T12:10:14.724" v="0"/>
        <pc:sldMkLst>
          <pc:docMk/>
          <pc:sldMk cId="1135060404" sldId="263"/>
        </pc:sldMkLst>
      </pc:sldChg>
      <pc:sldChg chg="modCm">
        <pc:chgData name="Prestwood, Debra" userId="S::debra.prestwood@ons.gov.uk::512dcf02-8e95-4cfd-bb46-4aed63bc098d" providerId="AD" clId="Web-{F041D38C-4149-7261-BB8E-2E5F68C4D7A0}" dt="2023-04-14T12:11:30.070" v="1"/>
        <pc:sldMkLst>
          <pc:docMk/>
          <pc:sldMk cId="1233750921" sldId="264"/>
        </pc:sldMkLst>
      </pc:sldChg>
      <pc:sldChg chg="modCm">
        <pc:chgData name="Prestwood, Debra" userId="S::debra.prestwood@ons.gov.uk::512dcf02-8e95-4cfd-bb46-4aed63bc098d" providerId="AD" clId="Web-{F041D38C-4149-7261-BB8E-2E5F68C4D7A0}" dt="2023-04-14T12:12:31.837" v="2"/>
        <pc:sldMkLst>
          <pc:docMk/>
          <pc:sldMk cId="3144533040" sldId="265"/>
        </pc:sldMkLst>
      </pc:sldChg>
      <pc:sldChg chg="modSp">
        <pc:chgData name="Prestwood, Debra" userId="S::debra.prestwood@ons.gov.uk::512dcf02-8e95-4cfd-bb46-4aed63bc098d" providerId="AD" clId="Web-{F041D38C-4149-7261-BB8E-2E5F68C4D7A0}" dt="2023-04-14T12:13:35.260" v="22"/>
        <pc:sldMkLst>
          <pc:docMk/>
          <pc:sldMk cId="3030092750" sldId="267"/>
        </pc:sldMkLst>
        <pc:graphicFrameChg chg="mod modGraphic">
          <ac:chgData name="Prestwood, Debra" userId="S::debra.prestwood@ons.gov.uk::512dcf02-8e95-4cfd-bb46-4aed63bc098d" providerId="AD" clId="Web-{F041D38C-4149-7261-BB8E-2E5F68C4D7A0}" dt="2023-04-14T12:13:35.260" v="22"/>
          <ac:graphicFrameMkLst>
            <pc:docMk/>
            <pc:sldMk cId="3030092750" sldId="267"/>
            <ac:graphicFrameMk id="33" creationId="{A0A5BBC6-632C-1719-9A83-64EF8225AFB4}"/>
          </ac:graphicFrameMkLst>
        </pc:graphicFrameChg>
      </pc:sldChg>
    </pc:docChg>
  </pc:docChgLst>
  <pc:docChgLst>
    <pc:chgData name="Prestwood, Debra" userId="S::debra.prestwood@ons.gov.uk::512dcf02-8e95-4cfd-bb46-4aed63bc098d" providerId="AD" clId="Web-{EDCDAF41-DDAA-7173-5428-AC5BB04D4149}"/>
    <pc:docChg chg="modSld">
      <pc:chgData name="Prestwood, Debra" userId="S::debra.prestwood@ons.gov.uk::512dcf02-8e95-4cfd-bb46-4aed63bc098d" providerId="AD" clId="Web-{EDCDAF41-DDAA-7173-5428-AC5BB04D4149}" dt="2023-04-12T16:48:53.919" v="8"/>
      <pc:docMkLst>
        <pc:docMk/>
      </pc:docMkLst>
      <pc:sldChg chg="modCm">
        <pc:chgData name="Prestwood, Debra" userId="S::debra.prestwood@ons.gov.uk::512dcf02-8e95-4cfd-bb46-4aed63bc098d" providerId="AD" clId="Web-{EDCDAF41-DDAA-7173-5428-AC5BB04D4149}" dt="2023-04-12T16:35:27.414" v="0"/>
        <pc:sldMkLst>
          <pc:docMk/>
          <pc:sldMk cId="1135060404" sldId="263"/>
        </pc:sldMkLst>
      </pc:sldChg>
      <pc:sldChg chg="addCm modCm">
        <pc:chgData name="Prestwood, Debra" userId="S::debra.prestwood@ons.gov.uk::512dcf02-8e95-4cfd-bb46-4aed63bc098d" providerId="AD" clId="Web-{EDCDAF41-DDAA-7173-5428-AC5BB04D4149}" dt="2023-04-12T16:41:38.250" v="2"/>
        <pc:sldMkLst>
          <pc:docMk/>
          <pc:sldMk cId="1233750921" sldId="264"/>
        </pc:sldMkLst>
      </pc:sldChg>
      <pc:sldChg chg="addCm">
        <pc:chgData name="Prestwood, Debra" userId="S::debra.prestwood@ons.gov.uk::512dcf02-8e95-4cfd-bb46-4aed63bc098d" providerId="AD" clId="Web-{EDCDAF41-DDAA-7173-5428-AC5BB04D4149}" dt="2023-04-12T16:45:02.638" v="3"/>
        <pc:sldMkLst>
          <pc:docMk/>
          <pc:sldMk cId="3144533040" sldId="265"/>
        </pc:sldMkLst>
      </pc:sldChg>
      <pc:sldChg chg="modSp modCm">
        <pc:chgData name="Prestwood, Debra" userId="S::debra.prestwood@ons.gov.uk::512dcf02-8e95-4cfd-bb46-4aed63bc098d" providerId="AD" clId="Web-{EDCDAF41-DDAA-7173-5428-AC5BB04D4149}" dt="2023-04-12T16:48:53.919" v="8"/>
        <pc:sldMkLst>
          <pc:docMk/>
          <pc:sldMk cId="3030092750" sldId="267"/>
        </pc:sldMkLst>
        <pc:graphicFrameChg chg="mod modGraphic">
          <ac:chgData name="Prestwood, Debra" userId="S::debra.prestwood@ons.gov.uk::512dcf02-8e95-4cfd-bb46-4aed63bc098d" providerId="AD" clId="Web-{EDCDAF41-DDAA-7173-5428-AC5BB04D4149}" dt="2023-04-12T16:48:53.919" v="8"/>
          <ac:graphicFrameMkLst>
            <pc:docMk/>
            <pc:sldMk cId="3030092750" sldId="267"/>
            <ac:graphicFrameMk id="33" creationId="{A0A5BBC6-632C-1719-9A83-64EF8225AFB4}"/>
          </ac:graphicFrameMkLst>
        </pc:graphicFrameChg>
      </pc:sldChg>
    </pc:docChg>
  </pc:docChgLst>
  <pc:docChgLst>
    <pc:chgData name="Prestwood, Debra" userId="512dcf02-8e95-4cfd-bb46-4aed63bc098d" providerId="ADAL" clId="{76D2D7F8-8BB9-4575-8C26-4C064D85D3BA}"/>
    <pc:docChg chg="">
      <pc:chgData name="Prestwood, Debra" userId="512dcf02-8e95-4cfd-bb46-4aed63bc098d" providerId="ADAL" clId="{76D2D7F8-8BB9-4575-8C26-4C064D85D3BA}" dt="2023-04-12T12:36:51.161" v="4"/>
      <pc:docMkLst>
        <pc:docMk/>
      </pc:docMkLst>
      <pc:sldChg chg="addCm modCm">
        <pc:chgData name="Prestwood, Debra" userId="512dcf02-8e95-4cfd-bb46-4aed63bc098d" providerId="ADAL" clId="{76D2D7F8-8BB9-4575-8C26-4C064D85D3BA}" dt="2023-04-12T12:29:02.439" v="1"/>
        <pc:sldMkLst>
          <pc:docMk/>
          <pc:sldMk cId="1135060404" sldId="263"/>
        </pc:sldMkLst>
      </pc:sldChg>
      <pc:sldChg chg="addCm modCm">
        <pc:chgData name="Prestwood, Debra" userId="512dcf02-8e95-4cfd-bb46-4aed63bc098d" providerId="ADAL" clId="{76D2D7F8-8BB9-4575-8C26-4C064D85D3BA}" dt="2023-04-12T12:35:47.335" v="3"/>
        <pc:sldMkLst>
          <pc:docMk/>
          <pc:sldMk cId="1233750921" sldId="264"/>
        </pc:sldMkLst>
      </pc:sldChg>
      <pc:sldChg chg="addCm">
        <pc:chgData name="Prestwood, Debra" userId="512dcf02-8e95-4cfd-bb46-4aed63bc098d" providerId="ADAL" clId="{76D2D7F8-8BB9-4575-8C26-4C064D85D3BA}" dt="2023-04-12T12:36:51.161" v="4"/>
        <pc:sldMkLst>
          <pc:docMk/>
          <pc:sldMk cId="3030092750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9126B-ACCD-438D-8E47-A7689B6CFF99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25DC7-D157-4D1E-A8C2-49AE57A7F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133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6C35E-EEAE-4AA0-B2DD-01AB33EB56E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632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25DC7-D157-4D1E-A8C2-49AE57A7FE3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49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25DC7-D157-4D1E-A8C2-49AE57A7FE3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663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C25DC7-D157-4D1E-A8C2-49AE57A7FE3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069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F39EA-0465-44A3-82B9-DF49C7924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98D92-1894-4D19-96D6-0690CEAB7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BD069-F7DE-4CB3-BC44-20029B0D7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6D7A3-3E24-4D38-A86C-2AC0F0DF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CD251-6F98-4155-AA04-FFD0BE164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86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8B1C9-B8CA-4995-BFF3-D0547080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404DFA-ED58-4095-9AA6-171CAF39A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14691-523A-433A-9E20-7EFF76F0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89BE4-14CD-4850-8A4A-522D9178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B7063-34EC-4B73-A622-DC8B85C97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63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0402C8-A7D7-4DD4-94A3-5070841B0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272D0-2F22-4BA6-BA15-FB11BD743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C461D-6A5E-4E62-95F9-66B43893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C0E5E-4BF8-48DE-9BC1-48817507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F5347-BFE7-4F3F-A787-F9B9B55C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36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FD79-E088-48AC-B126-690E6E3D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3C87C-B7EC-4632-9CF4-AAE59FEC2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D8A4E-2B0B-41B4-9D42-E9A987DFD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9F01A-09DF-490F-A418-5B00BC2A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6DB8D-3BBE-4D24-95A9-B05113C11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32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5060F-6573-4A13-8758-F74B81745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9B7CD-959F-450D-AB44-9F1A324B4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F3627-A6C6-49CF-8111-BECD1293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2D78B1-3232-4287-B03C-4C27778E4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526EE-FB6D-41FA-99A6-672048117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97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D23EA-3955-464E-9E5F-E56689D0A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39C9D-6DA7-43EC-8156-B15D69480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8B43A-3E9A-4D8D-A01A-0E5C8BD4E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C47AF-EDE2-4E89-B387-C3A67C2E4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D0006-370E-47D4-8442-9E05E9C70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1EEC4-67EF-411C-9B26-318991F05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61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8C8A9-6CFD-4BC7-85ED-6FBB6DCAE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7EAE9-A60E-416F-9FA4-5D3481AF3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E2B08-EEDE-418F-87A9-E0B24667C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FECFB3-607D-4B9B-AF55-7DB37BB0A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9E470-B321-4A62-95D4-67C51E453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8AC17B-2240-44A3-A971-08734B437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70A7E1-BDAF-4C53-84FE-36959121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2F709-1CC4-4350-8A3F-9B499BF0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38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F415-0042-443C-AC26-CEC0EFDC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C8A51-CAD2-49D5-A4CC-96F88CDCD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3144F0-DF73-4429-8106-B73AEA773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275299-4F03-459D-8525-4DC68A9E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6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3945D-FB44-4055-BC27-AAC27AB6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3320A8-CA1B-4C75-8F1E-0438B7E72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6D0EB7-C42A-4D81-BCE1-AB369450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13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35DC-0FC1-454A-82DF-BD652B284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FDD66-DA5B-44B6-AA5D-5079E21E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B2337-25C6-468A-9D7B-4A2671D85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15311-E3C1-46E9-87C8-E879F0ED5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BAFF7A-E31B-4FA8-B2C1-942A022BD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C0451-4462-4290-A40F-F367ED8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4A885-0E7D-4689-B2BF-5D199BC55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8D8A6-636E-44A0-9A6C-666621199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6C9F9-30DD-455A-833C-9B9568C24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AF3FBF-3DCF-4395-9CC6-3FE6B66C1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6FDC5-59EE-4374-87CC-959B17C65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D1BA5-572A-4329-BE78-07E877B7C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20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7179FC-5AF1-4AFE-9967-2A208CB9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7D4B1-C823-4919-8638-5249CEB47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5EFAB-AE02-4098-A59A-0FD161751B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AE0FD-FBB7-4028-A985-DF99DD04DA55}" type="datetimeFigureOut">
              <a:rPr lang="en-GB" smtClean="0"/>
              <a:t>14/04/2023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245D8-A13E-49C8-BD41-423044CB62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BD592-8A56-452C-B33B-8057CF5969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C91A4-CA4A-4C01-A226-B5628741C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8F29B6-56F1-4895-024F-EA0BF9E8FFFE}"/>
              </a:ext>
            </a:extLst>
          </p:cNvPr>
          <p:cNvCxnSpPr/>
          <p:nvPr/>
        </p:nvCxnSpPr>
        <p:spPr>
          <a:xfrm>
            <a:off x="5297980" y="809698"/>
            <a:ext cx="0" cy="505314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43FD7B-5426-4300-8519-C87130FAEC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75013"/>
              </p:ext>
            </p:extLst>
          </p:nvPr>
        </p:nvGraphicFramePr>
        <p:xfrm>
          <a:off x="331433" y="809698"/>
          <a:ext cx="11353088" cy="4946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148">
                  <a:extLst>
                    <a:ext uri="{9D8B030D-6E8A-4147-A177-3AD203B41FA5}">
                      <a16:colId xmlns:a16="http://schemas.microsoft.com/office/drawing/2014/main" val="280428445"/>
                    </a:ext>
                  </a:extLst>
                </a:gridCol>
                <a:gridCol w="1064988">
                  <a:extLst>
                    <a:ext uri="{9D8B030D-6E8A-4147-A177-3AD203B41FA5}">
                      <a16:colId xmlns:a16="http://schemas.microsoft.com/office/drawing/2014/main" val="399387446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97540912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96788805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53186134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92066807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45456117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3817918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41831042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393174305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425879855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13345124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037983400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25516835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354011530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826588973"/>
                    </a:ext>
                  </a:extLst>
                </a:gridCol>
              </a:tblGrid>
              <a:tr h="411941">
                <a:tc gridSpan="2">
                  <a:txBody>
                    <a:bodyPr/>
                    <a:lstStyle/>
                    <a:p>
                      <a:r>
                        <a:rPr lang="en-GB" sz="105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 and key objectives (status R/A/G)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5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0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318127"/>
                  </a:ext>
                </a:extLst>
              </a:tr>
              <a:tr h="27383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IDP1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 trust and trustworthiness</a:t>
                      </a:r>
                    </a:p>
                    <a:p>
                      <a:pPr lvl="0" algn="l">
                        <a:buNone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827265"/>
                  </a:ext>
                </a:extLst>
              </a:tr>
              <a:tr h="1042591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IDP2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 and monitoring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(Green/Amber)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65000">
                          <a:schemeClr val="accent6">
                            <a:lumMod val="75000"/>
                          </a:schemeClr>
                        </a:gs>
                        <a:gs pos="50000">
                          <a:schemeClr val="accent2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39384"/>
                  </a:ext>
                </a:extLst>
              </a:tr>
              <a:tr h="542380">
                <a:tc vMerge="1"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engagement</a:t>
                      </a:r>
                    </a:p>
                    <a:p>
                      <a:pPr algn="l"/>
                      <a:endParaRPr lang="en-GB" sz="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05449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3B5141F-0F56-4CE9-9DCC-C771ADA05A54}"/>
              </a:ext>
            </a:extLst>
          </p:cNvPr>
          <p:cNvSpPr/>
          <p:nvPr/>
        </p:nvSpPr>
        <p:spPr>
          <a:xfrm>
            <a:off x="1738992" y="1448065"/>
            <a:ext cx="9936093" cy="189816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</a:t>
            </a: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‘Social Contract’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F4F4305-5B55-462F-8272-29584BA13742}"/>
              </a:ext>
            </a:extLst>
          </p:cNvPr>
          <p:cNvSpPr/>
          <p:nvPr/>
        </p:nvSpPr>
        <p:spPr>
          <a:xfrm>
            <a:off x="1738995" y="2035428"/>
            <a:ext cx="9945526" cy="223149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engagement with currently under-represented population groups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62D13D1-D0EB-4848-AFE2-FA643ECAC8CB}"/>
              </a:ext>
            </a:extLst>
          </p:cNvPr>
          <p:cNvSpPr/>
          <p:nvPr/>
        </p:nvSpPr>
        <p:spPr>
          <a:xfrm>
            <a:off x="1738995" y="3209028"/>
            <a:ext cx="9945526" cy="227098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Workforce Diversity in ONS/Departments/Government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86F49C-7092-4701-BA58-419757DAB669}"/>
              </a:ext>
            </a:extLst>
          </p:cNvPr>
          <p:cNvSpPr/>
          <p:nvPr/>
        </p:nvSpPr>
        <p:spPr>
          <a:xfrm>
            <a:off x="1738994" y="4430780"/>
            <a:ext cx="2194864" cy="30983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National Statistician’s Advisory Committee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34DA1493-A90D-484F-B866-D8CEC41CB3C6}"/>
              </a:ext>
            </a:extLst>
          </p:cNvPr>
          <p:cNvSpPr/>
          <p:nvPr/>
        </p:nvSpPr>
        <p:spPr>
          <a:xfrm>
            <a:off x="3728666" y="4470688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E4D92E-FE6F-44B5-83F8-A5FCEEFA60A8}"/>
              </a:ext>
            </a:extLst>
          </p:cNvPr>
          <p:cNvSpPr/>
          <p:nvPr/>
        </p:nvSpPr>
        <p:spPr>
          <a:xfrm>
            <a:off x="1738993" y="4804706"/>
            <a:ext cx="3888000" cy="295516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cross-Government Statistical Service sub-committee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7AD03A-FB18-472D-8403-341D234F78EA}"/>
              </a:ext>
            </a:extLst>
          </p:cNvPr>
          <p:cNvSpPr txBox="1"/>
          <p:nvPr/>
        </p:nvSpPr>
        <p:spPr>
          <a:xfrm>
            <a:off x="331433" y="75302"/>
            <a:ext cx="7121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>
                <a:solidFill>
                  <a:srgbClr val="003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 Data Taskforce </a:t>
            </a:r>
          </a:p>
          <a:p>
            <a:r>
              <a:rPr lang="en-GB" b="1">
                <a:solidFill>
                  <a:srgbClr val="003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Roadmap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D0C372-36A7-4052-95E4-C771E014DFA8}"/>
              </a:ext>
            </a:extLst>
          </p:cNvPr>
          <p:cNvSpPr txBox="1"/>
          <p:nvPr/>
        </p:nvSpPr>
        <p:spPr>
          <a:xfrm>
            <a:off x="3426692" y="79990"/>
            <a:ext cx="8248396" cy="6771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Progress summary: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Positive progress continues to be made across the Inclusive Data Principles. Seven are ‘Green’ (on track); IDP 4 is Amber/Green (due to delays to the intersectional analysis work, see slide 5); since last quarter IDP 1 and IDP 3 have revised from Amber/Green to Green as work is progressing against new timescales.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4B95F0C-9D93-4D9D-9BD7-F19AD6B7F0B5}"/>
              </a:ext>
            </a:extLst>
          </p:cNvPr>
          <p:cNvSpPr/>
          <p:nvPr/>
        </p:nvSpPr>
        <p:spPr>
          <a:xfrm>
            <a:off x="1738993" y="5231010"/>
            <a:ext cx="9936094" cy="187975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United Nations City Group on inclusivity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4FF9048-2588-45AF-8362-605124CBF92D}"/>
              </a:ext>
            </a:extLst>
          </p:cNvPr>
          <p:cNvSpPr/>
          <p:nvPr/>
        </p:nvSpPr>
        <p:spPr>
          <a:xfrm>
            <a:off x="1738993" y="5463630"/>
            <a:ext cx="2816480" cy="19827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feasibility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8F29DC7-B366-443F-A91C-190FC8461029}"/>
              </a:ext>
            </a:extLst>
          </p:cNvPr>
          <p:cNvSpPr/>
          <p:nvPr/>
        </p:nvSpPr>
        <p:spPr>
          <a:xfrm>
            <a:off x="4557228" y="5488788"/>
            <a:ext cx="3591315" cy="15694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Scoping and engagement</a:t>
            </a:r>
          </a:p>
        </p:txBody>
      </p:sp>
      <p:sp>
        <p:nvSpPr>
          <p:cNvPr id="66" name="Flowchart: Connector 65">
            <a:extLst>
              <a:ext uri="{FF2B5EF4-FFF2-40B4-BE49-F238E27FC236}">
                <a16:creationId xmlns:a16="http://schemas.microsoft.com/office/drawing/2014/main" id="{89EE8028-CE5F-4818-BAF3-F92450887D2B}"/>
              </a:ext>
            </a:extLst>
          </p:cNvPr>
          <p:cNvSpPr/>
          <p:nvPr/>
        </p:nvSpPr>
        <p:spPr>
          <a:xfrm>
            <a:off x="4469748" y="5454767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C93A78D-D0BD-4C03-B3DD-1E27F9DA7048}"/>
              </a:ext>
            </a:extLst>
          </p:cNvPr>
          <p:cNvSpPr/>
          <p:nvPr/>
        </p:nvSpPr>
        <p:spPr>
          <a:xfrm>
            <a:off x="1738996" y="2277466"/>
            <a:ext cx="1615508" cy="21400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ONS Assembly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F7EED12-CF00-46FB-9EAD-B3461C95A8AC}"/>
              </a:ext>
            </a:extLst>
          </p:cNvPr>
          <p:cNvSpPr/>
          <p:nvPr/>
        </p:nvSpPr>
        <p:spPr>
          <a:xfrm>
            <a:off x="1738995" y="2549272"/>
            <a:ext cx="1821762" cy="23503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Engagement Hub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6EB64EA-E10E-4847-9430-6C940FAE2605}"/>
              </a:ext>
            </a:extLst>
          </p:cNvPr>
          <p:cNvSpPr/>
          <p:nvPr/>
        </p:nvSpPr>
        <p:spPr>
          <a:xfrm>
            <a:off x="3576502" y="2499458"/>
            <a:ext cx="3855570" cy="27487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outreach programme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C704C786-E5F9-4C25-83EB-5C70B09129C8}"/>
              </a:ext>
            </a:extLst>
          </p:cNvPr>
          <p:cNvSpPr/>
          <p:nvPr/>
        </p:nvSpPr>
        <p:spPr>
          <a:xfrm>
            <a:off x="3269872" y="2282594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EDAA5FBE-3743-4512-8A63-9C032959B4E9}"/>
              </a:ext>
            </a:extLst>
          </p:cNvPr>
          <p:cNvSpPr/>
          <p:nvPr/>
        </p:nvSpPr>
        <p:spPr>
          <a:xfrm>
            <a:off x="3463276" y="2543094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FDA7B78-CBE8-448E-BEED-954CE9639165}"/>
              </a:ext>
            </a:extLst>
          </p:cNvPr>
          <p:cNvSpPr/>
          <p:nvPr/>
        </p:nvSpPr>
        <p:spPr>
          <a:xfrm>
            <a:off x="3576503" y="2789412"/>
            <a:ext cx="1721478" cy="35117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Public Engagement with Data campaign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10813EB-2885-45A2-9537-8FE05585AE1B}"/>
              </a:ext>
            </a:extLst>
          </p:cNvPr>
          <p:cNvSpPr/>
          <p:nvPr/>
        </p:nvSpPr>
        <p:spPr>
          <a:xfrm>
            <a:off x="1738994" y="3462410"/>
            <a:ext cx="4979304" cy="21803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deliver inclusive leadership training to field force managers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1C42EE03-50EB-444A-9220-6BC1A8D97CCF}"/>
              </a:ext>
            </a:extLst>
          </p:cNvPr>
          <p:cNvSpPr/>
          <p:nvPr/>
        </p:nvSpPr>
        <p:spPr>
          <a:xfrm>
            <a:off x="6599040" y="3467216"/>
            <a:ext cx="216000" cy="216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50" name="Star: 5 Points 49">
            <a:extLst>
              <a:ext uri="{FF2B5EF4-FFF2-40B4-BE49-F238E27FC236}">
                <a16:creationId xmlns:a16="http://schemas.microsoft.com/office/drawing/2014/main" id="{A9919C8F-AB4D-4A68-A3A5-082748E680D6}"/>
              </a:ext>
            </a:extLst>
          </p:cNvPr>
          <p:cNvSpPr/>
          <p:nvPr/>
        </p:nvSpPr>
        <p:spPr>
          <a:xfrm>
            <a:off x="4344817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330905D6-424A-45F2-8C15-DFACFE920B42}"/>
              </a:ext>
            </a:extLst>
          </p:cNvPr>
          <p:cNvSpPr/>
          <p:nvPr/>
        </p:nvSpPr>
        <p:spPr>
          <a:xfrm>
            <a:off x="3952712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E1056F74-43C3-4A43-BB26-1AC65F18DB63}"/>
              </a:ext>
            </a:extLst>
          </p:cNvPr>
          <p:cNvSpPr/>
          <p:nvPr/>
        </p:nvSpPr>
        <p:spPr>
          <a:xfrm>
            <a:off x="4736922" y="4462750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Star: 5 Points 69">
            <a:extLst>
              <a:ext uri="{FF2B5EF4-FFF2-40B4-BE49-F238E27FC236}">
                <a16:creationId xmlns:a16="http://schemas.microsoft.com/office/drawing/2014/main" id="{B484E347-6A76-409D-87EB-8928AB8C60AD}"/>
              </a:ext>
            </a:extLst>
          </p:cNvPr>
          <p:cNvSpPr/>
          <p:nvPr/>
        </p:nvSpPr>
        <p:spPr>
          <a:xfrm>
            <a:off x="6036067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Star: 5 Points 70">
            <a:extLst>
              <a:ext uri="{FF2B5EF4-FFF2-40B4-BE49-F238E27FC236}">
                <a16:creationId xmlns:a16="http://schemas.microsoft.com/office/drawing/2014/main" id="{E7488384-FAB4-4FA6-8555-6DFB5F871CE8}"/>
              </a:ext>
            </a:extLst>
          </p:cNvPr>
          <p:cNvSpPr/>
          <p:nvPr/>
        </p:nvSpPr>
        <p:spPr>
          <a:xfrm>
            <a:off x="6799736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Star: 5 Points 71">
            <a:extLst>
              <a:ext uri="{FF2B5EF4-FFF2-40B4-BE49-F238E27FC236}">
                <a16:creationId xmlns:a16="http://schemas.microsoft.com/office/drawing/2014/main" id="{7F367215-EA47-4831-99C6-9F1F8BA59733}"/>
              </a:ext>
            </a:extLst>
          </p:cNvPr>
          <p:cNvSpPr/>
          <p:nvPr/>
        </p:nvSpPr>
        <p:spPr>
          <a:xfrm>
            <a:off x="7474047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Star: 5 Points 72">
            <a:extLst>
              <a:ext uri="{FF2B5EF4-FFF2-40B4-BE49-F238E27FC236}">
                <a16:creationId xmlns:a16="http://schemas.microsoft.com/office/drawing/2014/main" id="{5AAC824E-098F-484B-98D4-D62EBF9C5ACE}"/>
              </a:ext>
            </a:extLst>
          </p:cNvPr>
          <p:cNvSpPr/>
          <p:nvPr/>
        </p:nvSpPr>
        <p:spPr>
          <a:xfrm>
            <a:off x="5546097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Star: 5 Points 73">
            <a:extLst>
              <a:ext uri="{FF2B5EF4-FFF2-40B4-BE49-F238E27FC236}">
                <a16:creationId xmlns:a16="http://schemas.microsoft.com/office/drawing/2014/main" id="{DBDCB6E6-B07D-412E-9253-DDD30596A1DE}"/>
              </a:ext>
            </a:extLst>
          </p:cNvPr>
          <p:cNvSpPr/>
          <p:nvPr/>
        </p:nvSpPr>
        <p:spPr>
          <a:xfrm>
            <a:off x="6209568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Star: 5 Points 75">
            <a:extLst>
              <a:ext uri="{FF2B5EF4-FFF2-40B4-BE49-F238E27FC236}">
                <a16:creationId xmlns:a16="http://schemas.microsoft.com/office/drawing/2014/main" id="{A1F4966B-E841-4B85-B5EB-B72C7F0EDD03}"/>
              </a:ext>
            </a:extLst>
          </p:cNvPr>
          <p:cNvSpPr/>
          <p:nvPr/>
        </p:nvSpPr>
        <p:spPr>
          <a:xfrm>
            <a:off x="11020216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Star: 5 Points 76">
            <a:extLst>
              <a:ext uri="{FF2B5EF4-FFF2-40B4-BE49-F238E27FC236}">
                <a16:creationId xmlns:a16="http://schemas.microsoft.com/office/drawing/2014/main" id="{32449B1F-6F68-4061-8D39-CF2F77608C1A}"/>
              </a:ext>
            </a:extLst>
          </p:cNvPr>
          <p:cNvSpPr/>
          <p:nvPr/>
        </p:nvSpPr>
        <p:spPr>
          <a:xfrm>
            <a:off x="8182222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Star: 5 Points 77">
            <a:extLst>
              <a:ext uri="{FF2B5EF4-FFF2-40B4-BE49-F238E27FC236}">
                <a16:creationId xmlns:a16="http://schemas.microsoft.com/office/drawing/2014/main" id="{818662F2-9879-49F3-AD4A-F1C385D74030}"/>
              </a:ext>
            </a:extLst>
          </p:cNvPr>
          <p:cNvSpPr/>
          <p:nvPr/>
        </p:nvSpPr>
        <p:spPr>
          <a:xfrm>
            <a:off x="8906451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Star: 5 Points 78">
            <a:extLst>
              <a:ext uri="{FF2B5EF4-FFF2-40B4-BE49-F238E27FC236}">
                <a16:creationId xmlns:a16="http://schemas.microsoft.com/office/drawing/2014/main" id="{61C41EF2-0E27-44F6-BAB0-906619093312}"/>
              </a:ext>
            </a:extLst>
          </p:cNvPr>
          <p:cNvSpPr/>
          <p:nvPr/>
        </p:nvSpPr>
        <p:spPr>
          <a:xfrm>
            <a:off x="9611422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Star: 5 Points 79">
            <a:extLst>
              <a:ext uri="{FF2B5EF4-FFF2-40B4-BE49-F238E27FC236}">
                <a16:creationId xmlns:a16="http://schemas.microsoft.com/office/drawing/2014/main" id="{BF53DA17-896B-47F4-9ADA-D99C70D32DE3}"/>
              </a:ext>
            </a:extLst>
          </p:cNvPr>
          <p:cNvSpPr/>
          <p:nvPr/>
        </p:nvSpPr>
        <p:spPr>
          <a:xfrm>
            <a:off x="10317485" y="4463646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Star: 5 Points 84">
            <a:extLst>
              <a:ext uri="{FF2B5EF4-FFF2-40B4-BE49-F238E27FC236}">
                <a16:creationId xmlns:a16="http://schemas.microsoft.com/office/drawing/2014/main" id="{2EB4690E-B89E-4CDF-9248-303403B4ECF1}"/>
              </a:ext>
            </a:extLst>
          </p:cNvPr>
          <p:cNvSpPr/>
          <p:nvPr/>
        </p:nvSpPr>
        <p:spPr>
          <a:xfrm>
            <a:off x="8353701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Star: 5 Points 85">
            <a:extLst>
              <a:ext uri="{FF2B5EF4-FFF2-40B4-BE49-F238E27FC236}">
                <a16:creationId xmlns:a16="http://schemas.microsoft.com/office/drawing/2014/main" id="{23DE0B84-97C8-4B0E-A0EF-8FA76C10F4B9}"/>
              </a:ext>
            </a:extLst>
          </p:cNvPr>
          <p:cNvSpPr/>
          <p:nvPr/>
        </p:nvSpPr>
        <p:spPr>
          <a:xfrm>
            <a:off x="9068412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Star: 5 Points 86">
            <a:extLst>
              <a:ext uri="{FF2B5EF4-FFF2-40B4-BE49-F238E27FC236}">
                <a16:creationId xmlns:a16="http://schemas.microsoft.com/office/drawing/2014/main" id="{DC52DAC4-98D5-4731-9B30-2637F409269E}"/>
              </a:ext>
            </a:extLst>
          </p:cNvPr>
          <p:cNvSpPr/>
          <p:nvPr/>
        </p:nvSpPr>
        <p:spPr>
          <a:xfrm>
            <a:off x="9783123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Star: 5 Points 87">
            <a:extLst>
              <a:ext uri="{FF2B5EF4-FFF2-40B4-BE49-F238E27FC236}">
                <a16:creationId xmlns:a16="http://schemas.microsoft.com/office/drawing/2014/main" id="{ECED306B-9E4C-4E55-B176-8D6B2C66C773}"/>
              </a:ext>
            </a:extLst>
          </p:cNvPr>
          <p:cNvSpPr/>
          <p:nvPr/>
        </p:nvSpPr>
        <p:spPr>
          <a:xfrm>
            <a:off x="10497834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Star: 5 Points 88">
            <a:extLst>
              <a:ext uri="{FF2B5EF4-FFF2-40B4-BE49-F238E27FC236}">
                <a16:creationId xmlns:a16="http://schemas.microsoft.com/office/drawing/2014/main" id="{B1E5E04F-6F35-44A2-BEBC-1CF665A18F65}"/>
              </a:ext>
            </a:extLst>
          </p:cNvPr>
          <p:cNvSpPr/>
          <p:nvPr/>
        </p:nvSpPr>
        <p:spPr>
          <a:xfrm>
            <a:off x="6924279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Star: 5 Points 89">
            <a:extLst>
              <a:ext uri="{FF2B5EF4-FFF2-40B4-BE49-F238E27FC236}">
                <a16:creationId xmlns:a16="http://schemas.microsoft.com/office/drawing/2014/main" id="{CCFE8D94-4644-483A-98E0-A39CCA080CFF}"/>
              </a:ext>
            </a:extLst>
          </p:cNvPr>
          <p:cNvSpPr/>
          <p:nvPr/>
        </p:nvSpPr>
        <p:spPr>
          <a:xfrm>
            <a:off x="7638990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Star: 5 Points 90">
            <a:extLst>
              <a:ext uri="{FF2B5EF4-FFF2-40B4-BE49-F238E27FC236}">
                <a16:creationId xmlns:a16="http://schemas.microsoft.com/office/drawing/2014/main" id="{0E6B1274-2BC4-4FC2-9B44-BFC0E692D770}"/>
              </a:ext>
            </a:extLst>
          </p:cNvPr>
          <p:cNvSpPr/>
          <p:nvPr/>
        </p:nvSpPr>
        <p:spPr>
          <a:xfrm>
            <a:off x="11212542" y="4843987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Star: 5 Points 91">
            <a:extLst>
              <a:ext uri="{FF2B5EF4-FFF2-40B4-BE49-F238E27FC236}">
                <a16:creationId xmlns:a16="http://schemas.microsoft.com/office/drawing/2014/main" id="{985FC736-A6D8-4E24-A3CB-2BAEEBFD102A}"/>
              </a:ext>
            </a:extLst>
          </p:cNvPr>
          <p:cNvSpPr/>
          <p:nvPr/>
        </p:nvSpPr>
        <p:spPr>
          <a:xfrm>
            <a:off x="3460473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Star: 5 Points 92">
            <a:extLst>
              <a:ext uri="{FF2B5EF4-FFF2-40B4-BE49-F238E27FC236}">
                <a16:creationId xmlns:a16="http://schemas.microsoft.com/office/drawing/2014/main" id="{20771260-271A-4373-8489-3566D8D44FD9}"/>
              </a:ext>
            </a:extLst>
          </p:cNvPr>
          <p:cNvSpPr/>
          <p:nvPr/>
        </p:nvSpPr>
        <p:spPr>
          <a:xfrm>
            <a:off x="4138104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Star: 5 Points 93">
            <a:extLst>
              <a:ext uri="{FF2B5EF4-FFF2-40B4-BE49-F238E27FC236}">
                <a16:creationId xmlns:a16="http://schemas.microsoft.com/office/drawing/2014/main" id="{2DDB504C-8733-447B-A349-C765E6427C27}"/>
              </a:ext>
            </a:extLst>
          </p:cNvPr>
          <p:cNvSpPr/>
          <p:nvPr/>
        </p:nvSpPr>
        <p:spPr>
          <a:xfrm>
            <a:off x="4853593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Star: 5 Points 96">
            <a:extLst>
              <a:ext uri="{FF2B5EF4-FFF2-40B4-BE49-F238E27FC236}">
                <a16:creationId xmlns:a16="http://schemas.microsoft.com/office/drawing/2014/main" id="{6C538C5F-54FF-4510-9DD4-43FEF7B00E2D}"/>
              </a:ext>
            </a:extLst>
          </p:cNvPr>
          <p:cNvSpPr/>
          <p:nvPr/>
        </p:nvSpPr>
        <p:spPr>
          <a:xfrm>
            <a:off x="5332546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Star: 5 Points 97">
            <a:extLst>
              <a:ext uri="{FF2B5EF4-FFF2-40B4-BE49-F238E27FC236}">
                <a16:creationId xmlns:a16="http://schemas.microsoft.com/office/drawing/2014/main" id="{1D993089-9CE4-4369-A67B-9CD0B07DFCA2}"/>
              </a:ext>
            </a:extLst>
          </p:cNvPr>
          <p:cNvSpPr/>
          <p:nvPr/>
        </p:nvSpPr>
        <p:spPr>
          <a:xfrm>
            <a:off x="6048035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Star: 5 Points 98">
            <a:extLst>
              <a:ext uri="{FF2B5EF4-FFF2-40B4-BE49-F238E27FC236}">
                <a16:creationId xmlns:a16="http://schemas.microsoft.com/office/drawing/2014/main" id="{EF4F70B4-4594-487B-80F3-9C4E6A7A998B}"/>
              </a:ext>
            </a:extLst>
          </p:cNvPr>
          <p:cNvSpPr/>
          <p:nvPr/>
        </p:nvSpPr>
        <p:spPr>
          <a:xfrm>
            <a:off x="6731464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Star: 5 Points 99">
            <a:extLst>
              <a:ext uri="{FF2B5EF4-FFF2-40B4-BE49-F238E27FC236}">
                <a16:creationId xmlns:a16="http://schemas.microsoft.com/office/drawing/2014/main" id="{955BE1D0-A4FC-4F95-818F-B5F1CEB092D7}"/>
              </a:ext>
            </a:extLst>
          </p:cNvPr>
          <p:cNvSpPr/>
          <p:nvPr/>
        </p:nvSpPr>
        <p:spPr>
          <a:xfrm>
            <a:off x="7446953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Star: 5 Points 100">
            <a:extLst>
              <a:ext uri="{FF2B5EF4-FFF2-40B4-BE49-F238E27FC236}">
                <a16:creationId xmlns:a16="http://schemas.microsoft.com/office/drawing/2014/main" id="{B6673FA5-D91A-4708-A8AC-BD9AFEBF534F}"/>
              </a:ext>
            </a:extLst>
          </p:cNvPr>
          <p:cNvSpPr/>
          <p:nvPr/>
        </p:nvSpPr>
        <p:spPr>
          <a:xfrm>
            <a:off x="8148543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Star: 5 Points 101">
            <a:extLst>
              <a:ext uri="{FF2B5EF4-FFF2-40B4-BE49-F238E27FC236}">
                <a16:creationId xmlns:a16="http://schemas.microsoft.com/office/drawing/2014/main" id="{C016AFF5-9D25-46C7-B160-2E7F8148BB74}"/>
              </a:ext>
            </a:extLst>
          </p:cNvPr>
          <p:cNvSpPr/>
          <p:nvPr/>
        </p:nvSpPr>
        <p:spPr>
          <a:xfrm>
            <a:off x="8864032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Star: 5 Points 102">
            <a:extLst>
              <a:ext uri="{FF2B5EF4-FFF2-40B4-BE49-F238E27FC236}">
                <a16:creationId xmlns:a16="http://schemas.microsoft.com/office/drawing/2014/main" id="{CF3B17FB-FF90-4415-A822-881A755DD848}"/>
              </a:ext>
            </a:extLst>
          </p:cNvPr>
          <p:cNvSpPr/>
          <p:nvPr/>
        </p:nvSpPr>
        <p:spPr>
          <a:xfrm>
            <a:off x="9604139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Star: 5 Points 103">
            <a:extLst>
              <a:ext uri="{FF2B5EF4-FFF2-40B4-BE49-F238E27FC236}">
                <a16:creationId xmlns:a16="http://schemas.microsoft.com/office/drawing/2014/main" id="{A5E4B06B-7CBC-4421-A5E5-CFA35256C802}"/>
              </a:ext>
            </a:extLst>
          </p:cNvPr>
          <p:cNvSpPr/>
          <p:nvPr/>
        </p:nvSpPr>
        <p:spPr>
          <a:xfrm>
            <a:off x="10319628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Star: 5 Points 105">
            <a:extLst>
              <a:ext uri="{FF2B5EF4-FFF2-40B4-BE49-F238E27FC236}">
                <a16:creationId xmlns:a16="http://schemas.microsoft.com/office/drawing/2014/main" id="{4876CA1D-9A1A-4B3A-B68E-97D2CE1DA44A}"/>
              </a:ext>
            </a:extLst>
          </p:cNvPr>
          <p:cNvSpPr/>
          <p:nvPr/>
        </p:nvSpPr>
        <p:spPr>
          <a:xfrm>
            <a:off x="11029162" y="2282594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961C73EA-4310-47A0-9F54-5C5D6E0B80DD}"/>
              </a:ext>
            </a:extLst>
          </p:cNvPr>
          <p:cNvSpPr/>
          <p:nvPr/>
        </p:nvSpPr>
        <p:spPr>
          <a:xfrm>
            <a:off x="1347075" y="5839182"/>
            <a:ext cx="228600" cy="226107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FFE8A43-C0EB-45AD-93F1-4F325EE4C3C6}"/>
              </a:ext>
            </a:extLst>
          </p:cNvPr>
          <p:cNvSpPr txBox="1"/>
          <p:nvPr/>
        </p:nvSpPr>
        <p:spPr>
          <a:xfrm>
            <a:off x="1575674" y="5790970"/>
            <a:ext cx="15938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Will not be delivered without action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734234-27EC-4441-A019-D01189219397}"/>
              </a:ext>
            </a:extLst>
          </p:cNvPr>
          <p:cNvSpPr txBox="1"/>
          <p:nvPr/>
        </p:nvSpPr>
        <p:spPr>
          <a:xfrm>
            <a:off x="338621" y="5794175"/>
            <a:ext cx="873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7394B942-6237-4822-A7AB-5FAE5DAC1E38}"/>
              </a:ext>
            </a:extLst>
          </p:cNvPr>
          <p:cNvSpPr/>
          <p:nvPr/>
        </p:nvSpPr>
        <p:spPr>
          <a:xfrm>
            <a:off x="3402676" y="5884528"/>
            <a:ext cx="228600" cy="232206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6972D40-C2E1-464D-9427-4882AA6FBE11}"/>
              </a:ext>
            </a:extLst>
          </p:cNvPr>
          <p:cNvSpPr txBox="1"/>
          <p:nvPr/>
        </p:nvSpPr>
        <p:spPr>
          <a:xfrm>
            <a:off x="3631276" y="5862847"/>
            <a:ext cx="1104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Not started</a:t>
            </a: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59938096-F59E-4D95-B834-FE4A02D08B2A}"/>
              </a:ext>
            </a:extLst>
          </p:cNvPr>
          <p:cNvSpPr/>
          <p:nvPr/>
        </p:nvSpPr>
        <p:spPr>
          <a:xfrm>
            <a:off x="1330471" y="6535373"/>
            <a:ext cx="228600" cy="22610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C8F6A8F-6A81-4016-B000-97C73B7DB06A}"/>
              </a:ext>
            </a:extLst>
          </p:cNvPr>
          <p:cNvSpPr txBox="1"/>
          <p:nvPr/>
        </p:nvSpPr>
        <p:spPr>
          <a:xfrm>
            <a:off x="1559071" y="6487161"/>
            <a:ext cx="1795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Good progress, on track to deliver</a:t>
            </a:r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7244AD78-39A0-4755-BB77-E02EE3539429}"/>
              </a:ext>
            </a:extLst>
          </p:cNvPr>
          <p:cNvSpPr/>
          <p:nvPr/>
        </p:nvSpPr>
        <p:spPr>
          <a:xfrm>
            <a:off x="1330471" y="6186627"/>
            <a:ext cx="228600" cy="226107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3A6E706-B667-4E40-A6F8-35D23261978D}"/>
              </a:ext>
            </a:extLst>
          </p:cNvPr>
          <p:cNvSpPr txBox="1"/>
          <p:nvPr/>
        </p:nvSpPr>
        <p:spPr>
          <a:xfrm>
            <a:off x="1559071" y="6138415"/>
            <a:ext cx="1867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All or some of commitment has been delayed</a:t>
            </a:r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136F63C4-9A27-426D-8B0A-9DD61DA5D13C}"/>
              </a:ext>
            </a:extLst>
          </p:cNvPr>
          <p:cNvSpPr/>
          <p:nvPr/>
        </p:nvSpPr>
        <p:spPr>
          <a:xfrm>
            <a:off x="3402676" y="6214587"/>
            <a:ext cx="228600" cy="232206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AD11678-5539-458D-BDE9-D1D321E57216}"/>
              </a:ext>
            </a:extLst>
          </p:cNvPr>
          <p:cNvSpPr txBox="1"/>
          <p:nvPr/>
        </p:nvSpPr>
        <p:spPr>
          <a:xfrm>
            <a:off x="3608287" y="6200570"/>
            <a:ext cx="1394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Completed/delivered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AC72A8-8069-4B31-9AC1-B37C90DFDE34}"/>
              </a:ext>
            </a:extLst>
          </p:cNvPr>
          <p:cNvSpPr txBox="1"/>
          <p:nvPr/>
        </p:nvSpPr>
        <p:spPr>
          <a:xfrm>
            <a:off x="5893677" y="6564745"/>
            <a:ext cx="64245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To minimise complexity, commitments are being led by ONS unless otherwise indicated</a:t>
            </a:r>
          </a:p>
        </p:txBody>
      </p:sp>
      <p:sp>
        <p:nvSpPr>
          <p:cNvPr id="33" name="Diamond 32">
            <a:extLst>
              <a:ext uri="{FF2B5EF4-FFF2-40B4-BE49-F238E27FC236}">
                <a16:creationId xmlns:a16="http://schemas.microsoft.com/office/drawing/2014/main" id="{131736BC-E01C-4259-BFC7-EDA5461645D3}"/>
              </a:ext>
            </a:extLst>
          </p:cNvPr>
          <p:cNvSpPr/>
          <p:nvPr/>
        </p:nvSpPr>
        <p:spPr>
          <a:xfrm>
            <a:off x="3388974" y="6521249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12BBEC2-3AC0-4999-A390-741FDA64DC8B}"/>
              </a:ext>
            </a:extLst>
          </p:cNvPr>
          <p:cNvSpPr txBox="1"/>
          <p:nvPr/>
        </p:nvSpPr>
        <p:spPr>
          <a:xfrm>
            <a:off x="3631276" y="6464368"/>
            <a:ext cx="1795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Decision point, when future work will be agreed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90321B-4777-4C38-90B3-CB66C8F9F194}"/>
              </a:ext>
            </a:extLst>
          </p:cNvPr>
          <p:cNvSpPr/>
          <p:nvPr/>
        </p:nvSpPr>
        <p:spPr>
          <a:xfrm>
            <a:off x="5518738" y="5897845"/>
            <a:ext cx="396000" cy="2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AEED215-DAAF-45A4-9D47-B87D77A7505F}"/>
              </a:ext>
            </a:extLst>
          </p:cNvPr>
          <p:cNvSpPr/>
          <p:nvPr/>
        </p:nvSpPr>
        <p:spPr>
          <a:xfrm>
            <a:off x="5518738" y="6244194"/>
            <a:ext cx="396000" cy="216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51E7FB-B263-40BF-A997-EE4492C894EC}"/>
              </a:ext>
            </a:extLst>
          </p:cNvPr>
          <p:cNvSpPr txBox="1"/>
          <p:nvPr/>
        </p:nvSpPr>
        <p:spPr>
          <a:xfrm>
            <a:off x="5926012" y="6168680"/>
            <a:ext cx="1677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Planned – subject to scoping/funding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75D55D1-2579-482B-89A4-D218942EB5BB}"/>
              </a:ext>
            </a:extLst>
          </p:cNvPr>
          <p:cNvSpPr txBox="1"/>
          <p:nvPr/>
        </p:nvSpPr>
        <p:spPr>
          <a:xfrm>
            <a:off x="5942615" y="5817272"/>
            <a:ext cx="1677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Confirmed programme of work</a:t>
            </a:r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54A82360-46F1-4A6A-B982-408D06CE2296}"/>
              </a:ext>
            </a:extLst>
          </p:cNvPr>
          <p:cNvSpPr/>
          <p:nvPr/>
        </p:nvSpPr>
        <p:spPr>
          <a:xfrm>
            <a:off x="7968622" y="6028658"/>
            <a:ext cx="216000" cy="216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171FBF1A-A053-412D-B731-F3DE06AFE953}"/>
              </a:ext>
            </a:extLst>
          </p:cNvPr>
          <p:cNvSpPr txBox="1"/>
          <p:nvPr/>
        </p:nvSpPr>
        <p:spPr>
          <a:xfrm>
            <a:off x="8197299" y="6040218"/>
            <a:ext cx="23613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Meeting of Committee/ Assembly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CB20941-CB5B-45A9-BA8E-995028957663}"/>
              </a:ext>
            </a:extLst>
          </p:cNvPr>
          <p:cNvSpPr/>
          <p:nvPr/>
        </p:nvSpPr>
        <p:spPr>
          <a:xfrm>
            <a:off x="7416802" y="2653760"/>
            <a:ext cx="4262303" cy="21600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activities to engage public in data</a:t>
            </a:r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9FE552E4-7466-40F1-B602-60BD6FF0922E}"/>
              </a:ext>
            </a:extLst>
          </p:cNvPr>
          <p:cNvSpPr/>
          <p:nvPr/>
        </p:nvSpPr>
        <p:spPr>
          <a:xfrm>
            <a:off x="7303386" y="2521906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6A5D718F-49FE-4DA3-B826-90BF63BE0243}"/>
              </a:ext>
            </a:extLst>
          </p:cNvPr>
          <p:cNvSpPr/>
          <p:nvPr/>
        </p:nvSpPr>
        <p:spPr>
          <a:xfrm>
            <a:off x="5164052" y="287002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AF823F4-01B3-4D79-A96C-A6554F74BEFC}"/>
              </a:ext>
            </a:extLst>
          </p:cNvPr>
          <p:cNvSpPr/>
          <p:nvPr/>
        </p:nvSpPr>
        <p:spPr>
          <a:xfrm>
            <a:off x="1738994" y="3741158"/>
            <a:ext cx="5677808" cy="30983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Government Analysis Function - inclusion toolkits; training and development programmes for under-represented groups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E85F704-85F2-4198-AB32-86393B90A3BA}"/>
              </a:ext>
            </a:extLst>
          </p:cNvPr>
          <p:cNvSpPr/>
          <p:nvPr/>
        </p:nvSpPr>
        <p:spPr>
          <a:xfrm>
            <a:off x="1738993" y="4177348"/>
            <a:ext cx="9936094" cy="201838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whole UK statistical system approach</a:t>
            </a:r>
          </a:p>
        </p:txBody>
      </p:sp>
      <p:sp>
        <p:nvSpPr>
          <p:cNvPr id="109" name="Flowchart: Connector 108">
            <a:extLst>
              <a:ext uri="{FF2B5EF4-FFF2-40B4-BE49-F238E27FC236}">
                <a16:creationId xmlns:a16="http://schemas.microsoft.com/office/drawing/2014/main" id="{C2E9B6A9-A570-41E4-9D7D-889EFB1731D7}"/>
              </a:ext>
            </a:extLst>
          </p:cNvPr>
          <p:cNvSpPr/>
          <p:nvPr/>
        </p:nvSpPr>
        <p:spPr>
          <a:xfrm>
            <a:off x="7218422" y="378531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D822BA8-861B-4A75-A5BE-1A91686A6E72}"/>
              </a:ext>
            </a:extLst>
          </p:cNvPr>
          <p:cNvSpPr/>
          <p:nvPr/>
        </p:nvSpPr>
        <p:spPr>
          <a:xfrm>
            <a:off x="4272117" y="1661895"/>
            <a:ext cx="1025863" cy="30329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Scoping requirements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9D1005B-DE88-4B3A-AA7F-2F8600E68BBF}"/>
              </a:ext>
            </a:extLst>
          </p:cNvPr>
          <p:cNvSpPr/>
          <p:nvPr/>
        </p:nvSpPr>
        <p:spPr>
          <a:xfrm>
            <a:off x="5324553" y="1662846"/>
            <a:ext cx="1393745" cy="30329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outputs</a:t>
            </a:r>
          </a:p>
        </p:txBody>
      </p:sp>
      <p:sp>
        <p:nvSpPr>
          <p:cNvPr id="112" name="Diamond 111">
            <a:extLst>
              <a:ext uri="{FF2B5EF4-FFF2-40B4-BE49-F238E27FC236}">
                <a16:creationId xmlns:a16="http://schemas.microsoft.com/office/drawing/2014/main" id="{C1767F5B-CC8C-493F-9223-1B982D246D2F}"/>
              </a:ext>
            </a:extLst>
          </p:cNvPr>
          <p:cNvSpPr/>
          <p:nvPr/>
        </p:nvSpPr>
        <p:spPr>
          <a:xfrm>
            <a:off x="6624315" y="1696207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Flowchart: Connector 112">
            <a:extLst>
              <a:ext uri="{FF2B5EF4-FFF2-40B4-BE49-F238E27FC236}">
                <a16:creationId xmlns:a16="http://schemas.microsoft.com/office/drawing/2014/main" id="{1821D7CE-C0B4-451D-A746-9B98847D45DD}"/>
              </a:ext>
            </a:extLst>
          </p:cNvPr>
          <p:cNvSpPr/>
          <p:nvPr/>
        </p:nvSpPr>
        <p:spPr>
          <a:xfrm>
            <a:off x="5090481" y="1695416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9" name="Diamond 38">
            <a:extLst>
              <a:ext uri="{FF2B5EF4-FFF2-40B4-BE49-F238E27FC236}">
                <a16:creationId xmlns:a16="http://schemas.microsoft.com/office/drawing/2014/main" id="{BB206CA7-1694-49EF-B6A2-5E7F94141AFB}"/>
              </a:ext>
            </a:extLst>
          </p:cNvPr>
          <p:cNvSpPr/>
          <p:nvPr/>
        </p:nvSpPr>
        <p:spPr>
          <a:xfrm>
            <a:off x="4154407" y="1701243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46F7A14A-443B-621C-011C-C236CFFAD6FD}"/>
              </a:ext>
            </a:extLst>
          </p:cNvPr>
          <p:cNvSpPr/>
          <p:nvPr/>
        </p:nvSpPr>
        <p:spPr>
          <a:xfrm>
            <a:off x="5343024" y="4836320"/>
            <a:ext cx="216000" cy="216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EDC4F679-760C-7F15-26AE-BD2D7C0E59A0}"/>
              </a:ext>
            </a:extLst>
          </p:cNvPr>
          <p:cNvSpPr/>
          <p:nvPr/>
        </p:nvSpPr>
        <p:spPr>
          <a:xfrm>
            <a:off x="7927907" y="5449713"/>
            <a:ext cx="228600" cy="226108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9C021A8E-401A-A8F0-79F6-A1CBC13C71EB}"/>
              </a:ext>
            </a:extLst>
          </p:cNvPr>
          <p:cNvSpPr/>
          <p:nvPr/>
        </p:nvSpPr>
        <p:spPr>
          <a:xfrm>
            <a:off x="11484266" y="265098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E7D4A743-D6FC-D11C-021C-7C9195E3EEE2}"/>
              </a:ext>
            </a:extLst>
          </p:cNvPr>
          <p:cNvSpPr/>
          <p:nvPr/>
        </p:nvSpPr>
        <p:spPr>
          <a:xfrm>
            <a:off x="5364935" y="4468411"/>
            <a:ext cx="180000" cy="180000"/>
          </a:xfrm>
          <a:prstGeom prst="star5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Diamond 94">
            <a:extLst>
              <a:ext uri="{FF2B5EF4-FFF2-40B4-BE49-F238E27FC236}">
                <a16:creationId xmlns:a16="http://schemas.microsoft.com/office/drawing/2014/main" id="{06DDCBF4-7C37-4EC6-A28F-230220404D0B}"/>
              </a:ext>
            </a:extLst>
          </p:cNvPr>
          <p:cNvSpPr/>
          <p:nvPr/>
        </p:nvSpPr>
        <p:spPr>
          <a:xfrm>
            <a:off x="8130543" y="5473823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0CE5C252-B881-0D5B-C002-4442AC271D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Inclusive Data Principles 1 and 2 key commitments</a:t>
            </a:r>
          </a:p>
        </p:txBody>
      </p:sp>
    </p:spTree>
    <p:extLst>
      <p:ext uri="{BB962C8B-B14F-4D97-AF65-F5344CB8AC3E}">
        <p14:creationId xmlns:p14="http://schemas.microsoft.com/office/powerpoint/2010/main" val="113506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AC691B0-3AB5-87AD-26AD-2405606DA49C}"/>
              </a:ext>
            </a:extLst>
          </p:cNvPr>
          <p:cNvCxnSpPr>
            <a:cxnSpLocks/>
          </p:cNvCxnSpPr>
          <p:nvPr/>
        </p:nvCxnSpPr>
        <p:spPr>
          <a:xfrm>
            <a:off x="5254481" y="0"/>
            <a:ext cx="0" cy="685800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0C2D203-749B-4649-98A6-60631F60B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29763"/>
              </p:ext>
            </p:extLst>
          </p:nvPr>
        </p:nvGraphicFramePr>
        <p:xfrm>
          <a:off x="277715" y="120869"/>
          <a:ext cx="11353088" cy="6612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148">
                  <a:extLst>
                    <a:ext uri="{9D8B030D-6E8A-4147-A177-3AD203B41FA5}">
                      <a16:colId xmlns:a16="http://schemas.microsoft.com/office/drawing/2014/main" val="3681782574"/>
                    </a:ext>
                  </a:extLst>
                </a:gridCol>
                <a:gridCol w="1064988">
                  <a:extLst>
                    <a:ext uri="{9D8B030D-6E8A-4147-A177-3AD203B41FA5}">
                      <a16:colId xmlns:a16="http://schemas.microsoft.com/office/drawing/2014/main" val="2146823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407953700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101157924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4145140895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97630877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89698215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00067050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1108836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349090423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380060697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95294669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26084910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558825903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209232865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804937430"/>
                    </a:ext>
                  </a:extLst>
                </a:gridCol>
              </a:tblGrid>
              <a:tr h="428991">
                <a:tc gridSpan="2">
                  <a:txBody>
                    <a:bodyPr/>
                    <a:lstStyle/>
                    <a:p>
                      <a:r>
                        <a:rPr lang="en-GB" sz="105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 and key objectives (status)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GB" sz="105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and key objectives (status)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5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0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562304"/>
                  </a:ext>
                </a:extLst>
              </a:tr>
              <a:tr h="2987667">
                <a:tc rowSpan="3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IDP3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coverage of non-private household populations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370347"/>
                  </a:ext>
                </a:extLst>
              </a:tr>
              <a:tr h="2102177"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and address under-represented groups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(Amber/Green)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2"/>
                        </a:gs>
                        <a:gs pos="100000">
                          <a:schemeClr val="accent6">
                            <a:lumMod val="75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267935"/>
                  </a:ext>
                </a:extLst>
              </a:tr>
              <a:tr h="1093605"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inclusivity of admin data</a:t>
                      </a:r>
                    </a:p>
                    <a:p>
                      <a:pPr algn="l"/>
                      <a:endParaRPr lang="en-GB" sz="7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7818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A801E64-AB24-4596-93F8-EA6CD8CC8BDC}"/>
              </a:ext>
            </a:extLst>
          </p:cNvPr>
          <p:cNvSpPr/>
          <p:nvPr/>
        </p:nvSpPr>
        <p:spPr>
          <a:xfrm>
            <a:off x="1690085" y="2170664"/>
            <a:ext cx="9940718" cy="180261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evidence base on people living in communal establishments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B7E16-FD12-48E9-AC29-EB33BC7898D8}"/>
              </a:ext>
            </a:extLst>
          </p:cNvPr>
          <p:cNvSpPr/>
          <p:nvPr/>
        </p:nvSpPr>
        <p:spPr>
          <a:xfrm>
            <a:off x="1690252" y="2396182"/>
            <a:ext cx="4245295" cy="30311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existing data sources for communal establishments and other special population groups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9A10D1-6A36-43A8-8618-9D2D68BD7AA0}"/>
              </a:ext>
            </a:extLst>
          </p:cNvPr>
          <p:cNvSpPr/>
          <p:nvPr/>
        </p:nvSpPr>
        <p:spPr>
          <a:xfrm>
            <a:off x="1681381" y="2745248"/>
            <a:ext cx="3573100" cy="29473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Explore feasibility of collecting survey data from non-private household populations</a:t>
            </a: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0A47BD0F-B08C-489A-A43B-646B6D6326D2}"/>
              </a:ext>
            </a:extLst>
          </p:cNvPr>
          <p:cNvSpPr/>
          <p:nvPr/>
        </p:nvSpPr>
        <p:spPr>
          <a:xfrm>
            <a:off x="5103192" y="2760861"/>
            <a:ext cx="216000" cy="2160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2E2B04-67F7-4FB8-955A-A6849BE632EE}"/>
              </a:ext>
            </a:extLst>
          </p:cNvPr>
          <p:cNvSpPr/>
          <p:nvPr/>
        </p:nvSpPr>
        <p:spPr>
          <a:xfrm>
            <a:off x="1697156" y="1750607"/>
            <a:ext cx="6382441" cy="34239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Explore feasibility of individual-level homelessness data in Wales and expansion of data collection across Wales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97B32D83-E094-4F8A-BA82-803A13384A8C}"/>
              </a:ext>
            </a:extLst>
          </p:cNvPr>
          <p:cNvSpPr/>
          <p:nvPr/>
        </p:nvSpPr>
        <p:spPr>
          <a:xfrm>
            <a:off x="7946825" y="1781915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5AF3F55-D456-4B86-B44B-420E3266531D}"/>
              </a:ext>
            </a:extLst>
          </p:cNvPr>
          <p:cNvSpPr/>
          <p:nvPr/>
        </p:nvSpPr>
        <p:spPr>
          <a:xfrm>
            <a:off x="1690085" y="3577989"/>
            <a:ext cx="3573100" cy="318546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Set-up mechanism to regularly review under-representation in UK statistics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C2FA184D-EA02-4D12-8D88-FDA61A9F5471}"/>
              </a:ext>
            </a:extLst>
          </p:cNvPr>
          <p:cNvSpPr/>
          <p:nvPr/>
        </p:nvSpPr>
        <p:spPr>
          <a:xfrm>
            <a:off x="5149162" y="3605296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1AB187-0F22-4ADE-9FFF-CD46E2FA40A3}"/>
              </a:ext>
            </a:extLst>
          </p:cNvPr>
          <p:cNvSpPr/>
          <p:nvPr/>
        </p:nvSpPr>
        <p:spPr>
          <a:xfrm>
            <a:off x="3330624" y="3959021"/>
            <a:ext cx="4046776" cy="22586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2021 Census to assess representativeness of key data sources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889842BF-FD0C-44A5-8D78-9431E9969D99}"/>
              </a:ext>
            </a:extLst>
          </p:cNvPr>
          <p:cNvSpPr/>
          <p:nvPr/>
        </p:nvSpPr>
        <p:spPr>
          <a:xfrm>
            <a:off x="7266153" y="3926466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3564AF-EC46-4FCA-8ED2-A97F981777AA}"/>
              </a:ext>
            </a:extLst>
          </p:cNvPr>
          <p:cNvSpPr/>
          <p:nvPr/>
        </p:nvSpPr>
        <p:spPr>
          <a:xfrm>
            <a:off x="4539761" y="4214013"/>
            <a:ext cx="2823482" cy="31854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Cabinet Office - Publish analysis and recommendation to address non-response bias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CDA82D0D-BD3A-4EA2-9DEA-85DB0B112D7B}"/>
              </a:ext>
            </a:extLst>
          </p:cNvPr>
          <p:cNvSpPr/>
          <p:nvPr/>
        </p:nvSpPr>
        <p:spPr>
          <a:xfrm>
            <a:off x="7263100" y="4240423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9C361A3-53B1-4D40-AF6D-DE6A0F94D62E}"/>
              </a:ext>
            </a:extLst>
          </p:cNvPr>
          <p:cNvSpPr/>
          <p:nvPr/>
        </p:nvSpPr>
        <p:spPr>
          <a:xfrm>
            <a:off x="1697156" y="5732891"/>
            <a:ext cx="4238391" cy="23797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HMRC: Evaluate approach to collection of protected characteristics data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4B903594-4787-47E1-86D7-8052DD7C8960}"/>
              </a:ext>
            </a:extLst>
          </p:cNvPr>
          <p:cNvSpPr/>
          <p:nvPr/>
        </p:nvSpPr>
        <p:spPr>
          <a:xfrm>
            <a:off x="5835019" y="574437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AF798A-AA34-450F-86B8-BD4CB9E904EF}"/>
              </a:ext>
            </a:extLst>
          </p:cNvPr>
          <p:cNvSpPr/>
          <p:nvPr/>
        </p:nvSpPr>
        <p:spPr>
          <a:xfrm>
            <a:off x="1697157" y="6091510"/>
            <a:ext cx="5671537" cy="22486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Office and ONS jointly working to include refugees in migration statistics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016A11F-AA1C-4E6A-B9A7-3CBCB2E964E4}"/>
              </a:ext>
            </a:extLst>
          </p:cNvPr>
          <p:cNvSpPr/>
          <p:nvPr/>
        </p:nvSpPr>
        <p:spPr>
          <a:xfrm>
            <a:off x="4415434" y="824016"/>
            <a:ext cx="2174587" cy="31276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Scope and procure research to identify hidden homeless groups</a:t>
            </a:r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330FCE92-7B7F-4696-983B-24CE01249756}"/>
              </a:ext>
            </a:extLst>
          </p:cNvPr>
          <p:cNvSpPr/>
          <p:nvPr/>
        </p:nvSpPr>
        <p:spPr>
          <a:xfrm>
            <a:off x="6475721" y="842683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0D8BC6E-35F5-43A5-A940-DE9D6CE45734}"/>
              </a:ext>
            </a:extLst>
          </p:cNvPr>
          <p:cNvSpPr/>
          <p:nvPr/>
        </p:nvSpPr>
        <p:spPr>
          <a:xfrm>
            <a:off x="6827746" y="2370689"/>
            <a:ext cx="1625600" cy="40765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Agree next steps/priority area for review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989BFE1-12F9-4502-9BD6-2AA0345C8EC9}"/>
              </a:ext>
            </a:extLst>
          </p:cNvPr>
          <p:cNvSpPr/>
          <p:nvPr/>
        </p:nvSpPr>
        <p:spPr>
          <a:xfrm>
            <a:off x="1690085" y="593176"/>
            <a:ext cx="9949422" cy="217597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coverage of homelessness in UK data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71139CE-C1CC-4B13-BD70-73BCE3C2AEA4}"/>
              </a:ext>
            </a:extLst>
          </p:cNvPr>
          <p:cNvSpPr/>
          <p:nvPr/>
        </p:nvSpPr>
        <p:spPr>
          <a:xfrm>
            <a:off x="1690673" y="1169332"/>
            <a:ext cx="4244875" cy="24942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Methodological review of estimating homelessness (Scottish Gov)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BF1B1F89-EC4C-49F5-8A7A-56E933E248B8}"/>
              </a:ext>
            </a:extLst>
          </p:cNvPr>
          <p:cNvSpPr/>
          <p:nvPr/>
        </p:nvSpPr>
        <p:spPr>
          <a:xfrm>
            <a:off x="5778346" y="1188139"/>
            <a:ext cx="216000" cy="216000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3AE39F-0450-4E10-B0A0-E34F23B091BF}"/>
              </a:ext>
            </a:extLst>
          </p:cNvPr>
          <p:cNvSpPr/>
          <p:nvPr/>
        </p:nvSpPr>
        <p:spPr>
          <a:xfrm>
            <a:off x="3766394" y="3207703"/>
            <a:ext cx="2174640" cy="27400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Census 2021 non-household analysis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8641021D-16D1-4DC0-8F4A-164FABB3CCDD}"/>
              </a:ext>
            </a:extLst>
          </p:cNvPr>
          <p:cNvSpPr/>
          <p:nvPr/>
        </p:nvSpPr>
        <p:spPr>
          <a:xfrm>
            <a:off x="5780680" y="3231435"/>
            <a:ext cx="211331" cy="2033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ABF8B3D-E405-4A4F-9950-45C213E31EF0}"/>
              </a:ext>
            </a:extLst>
          </p:cNvPr>
          <p:cNvSpPr/>
          <p:nvPr/>
        </p:nvSpPr>
        <p:spPr>
          <a:xfrm>
            <a:off x="5778346" y="2440086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" name="Diamond 1">
            <a:extLst>
              <a:ext uri="{FF2B5EF4-FFF2-40B4-BE49-F238E27FC236}">
                <a16:creationId xmlns:a16="http://schemas.microsoft.com/office/drawing/2014/main" id="{12D8DCCE-A1AA-4793-98B9-B678C14543B2}"/>
              </a:ext>
            </a:extLst>
          </p:cNvPr>
          <p:cNvSpPr/>
          <p:nvPr/>
        </p:nvSpPr>
        <p:spPr>
          <a:xfrm>
            <a:off x="5978963" y="2377465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358307C-5BDE-4A9B-B33C-4AB2B6E251D0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6194963" y="2485465"/>
            <a:ext cx="724665" cy="4561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D344171-4262-49D0-81C0-552D3302DB48}"/>
              </a:ext>
            </a:extLst>
          </p:cNvPr>
          <p:cNvSpPr txBox="1"/>
          <p:nvPr/>
        </p:nvSpPr>
        <p:spPr>
          <a:xfrm>
            <a:off x="11369822" y="468565"/>
            <a:ext cx="82217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Click here to see Key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1E8C03D-7487-4EA8-9629-321E21801F93}"/>
              </a:ext>
            </a:extLst>
          </p:cNvPr>
          <p:cNvSpPr/>
          <p:nvPr/>
        </p:nvSpPr>
        <p:spPr>
          <a:xfrm>
            <a:off x="1690085" y="824576"/>
            <a:ext cx="2753952" cy="28706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review of hidden homelessness in the UK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B3B4DE08-0A28-4A41-86A5-8B5CFB934AF3}"/>
              </a:ext>
            </a:extLst>
          </p:cNvPr>
          <p:cNvSpPr/>
          <p:nvPr/>
        </p:nvSpPr>
        <p:spPr>
          <a:xfrm>
            <a:off x="4326415" y="854848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C9B3678-BC46-490A-B0A1-9D0329BCDE52}"/>
              </a:ext>
            </a:extLst>
          </p:cNvPr>
          <p:cNvSpPr/>
          <p:nvPr/>
        </p:nvSpPr>
        <p:spPr>
          <a:xfrm>
            <a:off x="1690085" y="4695188"/>
            <a:ext cx="2861017" cy="46288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Adaptive Survey Design to Transformed Labour Force Survey to drive-up response from under-represented groups.</a:t>
            </a:r>
          </a:p>
        </p:txBody>
      </p:sp>
      <p:sp>
        <p:nvSpPr>
          <p:cNvPr id="47" name="Diamond 46">
            <a:extLst>
              <a:ext uri="{FF2B5EF4-FFF2-40B4-BE49-F238E27FC236}">
                <a16:creationId xmlns:a16="http://schemas.microsoft.com/office/drawing/2014/main" id="{35B3E359-7C5F-4595-92BF-B89162821D06}"/>
              </a:ext>
            </a:extLst>
          </p:cNvPr>
          <p:cNvSpPr/>
          <p:nvPr/>
        </p:nvSpPr>
        <p:spPr>
          <a:xfrm>
            <a:off x="6051019" y="5718690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F47D5ACC-2A3B-4881-9FC9-B00233981339}"/>
              </a:ext>
            </a:extLst>
          </p:cNvPr>
          <p:cNvSpPr/>
          <p:nvPr/>
        </p:nvSpPr>
        <p:spPr>
          <a:xfrm>
            <a:off x="5292602" y="2699509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995C157-D674-42A9-B0CF-AAD1AF4CBA88}"/>
              </a:ext>
            </a:extLst>
          </p:cNvPr>
          <p:cNvSpPr/>
          <p:nvPr/>
        </p:nvSpPr>
        <p:spPr>
          <a:xfrm>
            <a:off x="6666643" y="2852684"/>
            <a:ext cx="3413291" cy="51163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Arial"/>
                <a:cs typeface="Arial"/>
              </a:rPr>
              <a:t>Paused awaiting outcome of ONS review of existing data sources and subject to resourcing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E7C6141-2B93-460E-844F-2CE573F50976}"/>
              </a:ext>
            </a:extLst>
          </p:cNvPr>
          <p:cNvCxnSpPr>
            <a:cxnSpLocks/>
          </p:cNvCxnSpPr>
          <p:nvPr/>
        </p:nvCxnSpPr>
        <p:spPr>
          <a:xfrm>
            <a:off x="5505326" y="2807308"/>
            <a:ext cx="1186395" cy="16955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AD389EEE-F35F-40D1-BF5A-2947B8B03A0D}"/>
              </a:ext>
            </a:extLst>
          </p:cNvPr>
          <p:cNvSpPr/>
          <p:nvPr/>
        </p:nvSpPr>
        <p:spPr>
          <a:xfrm>
            <a:off x="4574959" y="4778352"/>
            <a:ext cx="2159252" cy="30076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roll out to other household surveys.</a:t>
            </a:r>
          </a:p>
        </p:txBody>
      </p:sp>
      <p:sp>
        <p:nvSpPr>
          <p:cNvPr id="70" name="Flowchart: Connector 69">
            <a:extLst>
              <a:ext uri="{FF2B5EF4-FFF2-40B4-BE49-F238E27FC236}">
                <a16:creationId xmlns:a16="http://schemas.microsoft.com/office/drawing/2014/main" id="{6F5CB253-9A2A-4C04-A665-3C561378B44C}"/>
              </a:ext>
            </a:extLst>
          </p:cNvPr>
          <p:cNvSpPr/>
          <p:nvPr/>
        </p:nvSpPr>
        <p:spPr>
          <a:xfrm>
            <a:off x="4425461" y="4806890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3" name="Diamond 52">
            <a:extLst>
              <a:ext uri="{FF2B5EF4-FFF2-40B4-BE49-F238E27FC236}">
                <a16:creationId xmlns:a16="http://schemas.microsoft.com/office/drawing/2014/main" id="{F7143DD4-BF36-4A55-8874-F8358386835D}"/>
              </a:ext>
            </a:extLst>
          </p:cNvPr>
          <p:cNvSpPr/>
          <p:nvPr/>
        </p:nvSpPr>
        <p:spPr>
          <a:xfrm>
            <a:off x="6578271" y="4782065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341CD95-D012-409A-8DAF-8624E9EE8B17}"/>
              </a:ext>
            </a:extLst>
          </p:cNvPr>
          <p:cNvSpPr/>
          <p:nvPr/>
        </p:nvSpPr>
        <p:spPr>
          <a:xfrm>
            <a:off x="1697157" y="6342516"/>
            <a:ext cx="2821036" cy="32270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Refugee Integration Outcomes (RIO) study: initial data linkage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A01AD9C-0F0E-4201-A359-2D101D1E9342}"/>
              </a:ext>
            </a:extLst>
          </p:cNvPr>
          <p:cNvSpPr/>
          <p:nvPr/>
        </p:nvSpPr>
        <p:spPr>
          <a:xfrm>
            <a:off x="4550522" y="6416693"/>
            <a:ext cx="2821036" cy="17435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Broaden access and link additional data sets</a:t>
            </a:r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EFD561A6-924C-4D76-B8C3-17C33FDD19DF}"/>
              </a:ext>
            </a:extLst>
          </p:cNvPr>
          <p:cNvSpPr/>
          <p:nvPr/>
        </p:nvSpPr>
        <p:spPr>
          <a:xfrm>
            <a:off x="4403893" y="6371436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2AC4094A-EF63-4720-85FD-5CFE4D9B75A8}"/>
              </a:ext>
            </a:extLst>
          </p:cNvPr>
          <p:cNvSpPr/>
          <p:nvPr/>
        </p:nvSpPr>
        <p:spPr>
          <a:xfrm>
            <a:off x="7254394" y="6385483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D2B7A29E-8A84-4883-8785-F047B52F5F55}"/>
              </a:ext>
            </a:extLst>
          </p:cNvPr>
          <p:cNvSpPr/>
          <p:nvPr/>
        </p:nvSpPr>
        <p:spPr>
          <a:xfrm>
            <a:off x="7241957" y="6071985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1A8EAB81-BFFE-E68A-1D31-869EC46C4E87}"/>
              </a:ext>
            </a:extLst>
          </p:cNvPr>
          <p:cNvSpPr/>
          <p:nvPr/>
        </p:nvSpPr>
        <p:spPr>
          <a:xfrm>
            <a:off x="5284056" y="662978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161BAA4-45BF-81DD-3125-B678D6E34A03}"/>
              </a:ext>
            </a:extLst>
          </p:cNvPr>
          <p:cNvSpPr/>
          <p:nvPr/>
        </p:nvSpPr>
        <p:spPr>
          <a:xfrm>
            <a:off x="1686955" y="5217584"/>
            <a:ext cx="5681739" cy="31854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Cabinet Office – Implement National survey of disabled people (subject to funding)</a:t>
            </a: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A4C4CD21-DE08-AE8A-C671-8091CB6DB3D3}"/>
              </a:ext>
            </a:extLst>
          </p:cNvPr>
          <p:cNvSpPr/>
          <p:nvPr/>
        </p:nvSpPr>
        <p:spPr>
          <a:xfrm>
            <a:off x="7263100" y="5260878"/>
            <a:ext cx="216000" cy="2160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id="{4CA2181D-AC4D-2F4C-F56B-BCAB3667E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Inclusive Data Principle 3 key commitments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43D3E2-521E-F2A2-21ED-E7FA5DFD61EE}"/>
              </a:ext>
            </a:extLst>
          </p:cNvPr>
          <p:cNvSpPr/>
          <p:nvPr/>
        </p:nvSpPr>
        <p:spPr>
          <a:xfrm>
            <a:off x="5103192" y="1443078"/>
            <a:ext cx="3669507" cy="24942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into hidden homelessness in Scotland</a:t>
            </a:r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3C61628D-1112-DD2C-7025-75660367EA85}"/>
              </a:ext>
            </a:extLst>
          </p:cNvPr>
          <p:cNvSpPr/>
          <p:nvPr/>
        </p:nvSpPr>
        <p:spPr>
          <a:xfrm>
            <a:off x="8662019" y="1455494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123375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DAF7B0B-DED6-A63E-3D0D-71C502F9D388}"/>
              </a:ext>
            </a:extLst>
          </p:cNvPr>
          <p:cNvCxnSpPr>
            <a:cxnSpLocks/>
          </p:cNvCxnSpPr>
          <p:nvPr/>
        </p:nvCxnSpPr>
        <p:spPr>
          <a:xfrm flipH="1">
            <a:off x="5153891" y="435543"/>
            <a:ext cx="24049" cy="591953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345AD-DC33-41DD-AAC7-6DDA5FC5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351742"/>
              </p:ext>
            </p:extLst>
          </p:nvPr>
        </p:nvGraphicFramePr>
        <p:xfrm>
          <a:off x="193871" y="585568"/>
          <a:ext cx="11353088" cy="5507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148">
                  <a:extLst>
                    <a:ext uri="{9D8B030D-6E8A-4147-A177-3AD203B41FA5}">
                      <a16:colId xmlns:a16="http://schemas.microsoft.com/office/drawing/2014/main" val="1943681720"/>
                    </a:ext>
                  </a:extLst>
                </a:gridCol>
                <a:gridCol w="1064988">
                  <a:extLst>
                    <a:ext uri="{9D8B030D-6E8A-4147-A177-3AD203B41FA5}">
                      <a16:colId xmlns:a16="http://schemas.microsoft.com/office/drawing/2014/main" val="3037144175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892087595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929612053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52532787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904660677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211728929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782071187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24068335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165280870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80494473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25762260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77160047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37795143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405013973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446461198"/>
                    </a:ext>
                  </a:extLst>
                </a:gridCol>
              </a:tblGrid>
              <a:tr h="40132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 and key objectives (status)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and key objectives (status)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5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0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85173"/>
                  </a:ext>
                </a:extLst>
              </a:tr>
              <a:tr h="270116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IDP3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Cross-cutting data improvement programmes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045185"/>
                  </a:ext>
                </a:extLst>
              </a:tr>
              <a:tr h="1197204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IDP4 (A/G)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67000">
                          <a:schemeClr val="accent6">
                            <a:lumMod val="75000"/>
                          </a:schemeClr>
                        </a:gs>
                        <a:gs pos="33000">
                          <a:schemeClr val="accent2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Improve the granularity of data to enable meaningful disaggregation</a:t>
                      </a:r>
                    </a:p>
                    <a:p>
                      <a:pPr algn="l"/>
                      <a:endParaRPr lang="en-GB" sz="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192138"/>
                  </a:ext>
                </a:extLst>
              </a:tr>
              <a:tr h="1197204"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Promote an intersectional approach</a:t>
                      </a:r>
                    </a:p>
                    <a:p>
                      <a:pPr algn="l"/>
                      <a:endParaRPr lang="en-GB" sz="6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(Amber)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14760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AD82150-3EFB-4655-9CB1-8AB907F247B1}"/>
              </a:ext>
            </a:extLst>
          </p:cNvPr>
          <p:cNvSpPr/>
          <p:nvPr/>
        </p:nvSpPr>
        <p:spPr>
          <a:xfrm>
            <a:off x="1598979" y="4161570"/>
            <a:ext cx="6696092" cy="21781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DfE - Introduce individual level Education, Health and Care plan data collection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F70A8027-AF35-4217-9C19-5096E60AEA94}"/>
              </a:ext>
            </a:extLst>
          </p:cNvPr>
          <p:cNvSpPr/>
          <p:nvPr/>
        </p:nvSpPr>
        <p:spPr>
          <a:xfrm>
            <a:off x="8194670" y="4155519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D61004-0AF3-42B8-BA4A-8006B04D4963}"/>
              </a:ext>
            </a:extLst>
          </p:cNvPr>
          <p:cNvSpPr/>
          <p:nvPr/>
        </p:nvSpPr>
        <p:spPr>
          <a:xfrm>
            <a:off x="1591623" y="4431610"/>
            <a:ext cx="5711339" cy="28147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DfE - Introduce targeted oversampling of under-represented/disadvantaged groups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484E1CBB-F4E6-401B-983D-CE98D12F62D2}"/>
              </a:ext>
            </a:extLst>
          </p:cNvPr>
          <p:cNvSpPr/>
          <p:nvPr/>
        </p:nvSpPr>
        <p:spPr>
          <a:xfrm>
            <a:off x="7188661" y="4464119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86C6FE-CE97-4E4D-970C-9808F4517D44}"/>
              </a:ext>
            </a:extLst>
          </p:cNvPr>
          <p:cNvSpPr/>
          <p:nvPr/>
        </p:nvSpPr>
        <p:spPr>
          <a:xfrm>
            <a:off x="1598980" y="3784107"/>
            <a:ext cx="2139038" cy="32425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CO/RDU - Review granularity of existing datasets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AD061F-49FE-42ED-A427-0E950FE7872D}"/>
              </a:ext>
            </a:extLst>
          </p:cNvPr>
          <p:cNvSpPr/>
          <p:nvPr/>
        </p:nvSpPr>
        <p:spPr>
          <a:xfrm>
            <a:off x="1598980" y="5259949"/>
            <a:ext cx="3493894" cy="32325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Equality Data Asset proof of concept: linking data to enable analysis (prototype)</a:t>
            </a:r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6369D31E-2A60-4FF6-8F13-F3796D4AB9DC}"/>
              </a:ext>
            </a:extLst>
          </p:cNvPr>
          <p:cNvSpPr/>
          <p:nvPr/>
        </p:nvSpPr>
        <p:spPr>
          <a:xfrm>
            <a:off x="5006378" y="5310078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AD6B6B-A630-48EB-8F82-F6F6A869CCFC}"/>
              </a:ext>
            </a:extLst>
          </p:cNvPr>
          <p:cNvSpPr/>
          <p:nvPr/>
        </p:nvSpPr>
        <p:spPr>
          <a:xfrm>
            <a:off x="3498354" y="5659359"/>
            <a:ext cx="1856817" cy="36896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Intersectional Analysis methods </a:t>
            </a:r>
          </a:p>
        </p:txBody>
      </p:sp>
      <p:sp>
        <p:nvSpPr>
          <p:cNvPr id="72" name="Flowchart: Connector 71">
            <a:extLst>
              <a:ext uri="{FF2B5EF4-FFF2-40B4-BE49-F238E27FC236}">
                <a16:creationId xmlns:a16="http://schemas.microsoft.com/office/drawing/2014/main" id="{CE924748-037E-4F2B-B618-3A072EEDDD09}"/>
              </a:ext>
            </a:extLst>
          </p:cNvPr>
          <p:cNvSpPr/>
          <p:nvPr/>
        </p:nvSpPr>
        <p:spPr>
          <a:xfrm>
            <a:off x="5274183" y="5711172"/>
            <a:ext cx="216000" cy="216000"/>
          </a:xfrm>
          <a:prstGeom prst="flowChartConnector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75" name="Diamond 74">
            <a:extLst>
              <a:ext uri="{FF2B5EF4-FFF2-40B4-BE49-F238E27FC236}">
                <a16:creationId xmlns:a16="http://schemas.microsoft.com/office/drawing/2014/main" id="{0A67AF7B-5A61-4BB4-AFDD-FB0864BDF5AA}"/>
              </a:ext>
            </a:extLst>
          </p:cNvPr>
          <p:cNvSpPr/>
          <p:nvPr/>
        </p:nvSpPr>
        <p:spPr>
          <a:xfrm>
            <a:off x="5211945" y="5272114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B1AAF2F-5A5A-4C12-8E49-E37873292C8C}"/>
              </a:ext>
            </a:extLst>
          </p:cNvPr>
          <p:cNvSpPr/>
          <p:nvPr/>
        </p:nvSpPr>
        <p:spPr>
          <a:xfrm>
            <a:off x="5613264" y="5325339"/>
            <a:ext cx="1702121" cy="24873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Agree next steps using</a:t>
            </a:r>
          </a:p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Integrated Data Service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80658F5-446A-4FE4-9EEA-36A047746492}"/>
              </a:ext>
            </a:extLst>
          </p:cNvPr>
          <p:cNvCxnSpPr>
            <a:cxnSpLocks/>
            <a:stCxn id="75" idx="3"/>
          </p:cNvCxnSpPr>
          <p:nvPr/>
        </p:nvCxnSpPr>
        <p:spPr>
          <a:xfrm>
            <a:off x="5427945" y="5380114"/>
            <a:ext cx="441628" cy="5891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>
            <a:extLst>
              <a:ext uri="{FF2B5EF4-FFF2-40B4-BE49-F238E27FC236}">
                <a16:creationId xmlns:a16="http://schemas.microsoft.com/office/drawing/2014/main" id="{C14D4868-CFC8-4CAC-94E0-2043E605E868}"/>
              </a:ext>
            </a:extLst>
          </p:cNvPr>
          <p:cNvSpPr/>
          <p:nvPr/>
        </p:nvSpPr>
        <p:spPr>
          <a:xfrm>
            <a:off x="1610445" y="1288359"/>
            <a:ext cx="2826103" cy="20924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improvement plans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CF21BCC-F422-4724-A40B-B42FC0ACE6C1}"/>
              </a:ext>
            </a:extLst>
          </p:cNvPr>
          <p:cNvSpPr/>
          <p:nvPr/>
        </p:nvSpPr>
        <p:spPr>
          <a:xfrm>
            <a:off x="1603089" y="2280195"/>
            <a:ext cx="3550802" cy="31854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social inclusion strategies and associated actions plans for Northern Ireland</a:t>
            </a:r>
          </a:p>
        </p:txBody>
      </p:sp>
      <p:sp>
        <p:nvSpPr>
          <p:cNvPr id="80" name="Flowchart: Connector 79">
            <a:extLst>
              <a:ext uri="{FF2B5EF4-FFF2-40B4-BE49-F238E27FC236}">
                <a16:creationId xmlns:a16="http://schemas.microsoft.com/office/drawing/2014/main" id="{D8AC1E40-FDCA-4687-8B86-18A205D4525E}"/>
              </a:ext>
            </a:extLst>
          </p:cNvPr>
          <p:cNvSpPr/>
          <p:nvPr/>
        </p:nvSpPr>
        <p:spPr>
          <a:xfrm>
            <a:off x="5053808" y="2309274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475B05E-F95A-4B63-94DD-74DE123905B3}"/>
              </a:ext>
            </a:extLst>
          </p:cNvPr>
          <p:cNvSpPr/>
          <p:nvPr/>
        </p:nvSpPr>
        <p:spPr>
          <a:xfrm>
            <a:off x="1610445" y="2814818"/>
            <a:ext cx="9940718" cy="207938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equality evidence to address inequality in Wales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7F5DF78D-0713-430D-BBE7-F6ACC547AB0C}"/>
              </a:ext>
            </a:extLst>
          </p:cNvPr>
          <p:cNvSpPr/>
          <p:nvPr/>
        </p:nvSpPr>
        <p:spPr>
          <a:xfrm>
            <a:off x="1610445" y="3043171"/>
            <a:ext cx="2833007" cy="19845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Equality Evidence Strategy</a:t>
            </a:r>
          </a:p>
        </p:txBody>
      </p:sp>
      <p:sp>
        <p:nvSpPr>
          <p:cNvPr id="83" name="Flowchart: Connector 82">
            <a:extLst>
              <a:ext uri="{FF2B5EF4-FFF2-40B4-BE49-F238E27FC236}">
                <a16:creationId xmlns:a16="http://schemas.microsoft.com/office/drawing/2014/main" id="{C61C477F-3E6C-44AB-8794-5D9FA9739069}"/>
              </a:ext>
            </a:extLst>
          </p:cNvPr>
          <p:cNvSpPr/>
          <p:nvPr/>
        </p:nvSpPr>
        <p:spPr>
          <a:xfrm>
            <a:off x="4348458" y="3026801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B0026643-348E-4479-BC7A-DA724ADB545E}"/>
              </a:ext>
            </a:extLst>
          </p:cNvPr>
          <p:cNvSpPr/>
          <p:nvPr/>
        </p:nvSpPr>
        <p:spPr>
          <a:xfrm>
            <a:off x="1610445" y="1060006"/>
            <a:ext cx="9940718" cy="207938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Government Equality Data Improvement Programme</a:t>
            </a:r>
          </a:p>
        </p:txBody>
      </p:sp>
      <p:sp>
        <p:nvSpPr>
          <p:cNvPr id="85" name="Flowchart: Connector 84">
            <a:extLst>
              <a:ext uri="{FF2B5EF4-FFF2-40B4-BE49-F238E27FC236}">
                <a16:creationId xmlns:a16="http://schemas.microsoft.com/office/drawing/2014/main" id="{F383AEAD-2665-4027-BB95-9B109F028458}"/>
              </a:ext>
            </a:extLst>
          </p:cNvPr>
          <p:cNvSpPr/>
          <p:nvPr/>
        </p:nvSpPr>
        <p:spPr>
          <a:xfrm>
            <a:off x="4329460" y="1277720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88" name="Diamond 87">
            <a:extLst>
              <a:ext uri="{FF2B5EF4-FFF2-40B4-BE49-F238E27FC236}">
                <a16:creationId xmlns:a16="http://schemas.microsoft.com/office/drawing/2014/main" id="{9EF5440E-1D9B-4992-82BD-F021530A6C7C}"/>
              </a:ext>
            </a:extLst>
          </p:cNvPr>
          <p:cNvSpPr/>
          <p:nvPr/>
        </p:nvSpPr>
        <p:spPr>
          <a:xfrm>
            <a:off x="5265028" y="1494877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Diamond 88">
            <a:extLst>
              <a:ext uri="{FF2B5EF4-FFF2-40B4-BE49-F238E27FC236}">
                <a16:creationId xmlns:a16="http://schemas.microsoft.com/office/drawing/2014/main" id="{D91D67C9-7405-4C03-9269-4DE6632CC2AC}"/>
              </a:ext>
            </a:extLst>
          </p:cNvPr>
          <p:cNvSpPr/>
          <p:nvPr/>
        </p:nvSpPr>
        <p:spPr>
          <a:xfrm>
            <a:off x="4544951" y="3026293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84E3E7A-A4FF-43B2-A943-AF58D2F55C42}"/>
              </a:ext>
            </a:extLst>
          </p:cNvPr>
          <p:cNvSpPr/>
          <p:nvPr/>
        </p:nvSpPr>
        <p:spPr>
          <a:xfrm>
            <a:off x="1610445" y="2049808"/>
            <a:ext cx="9940718" cy="207938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to strengthen equality evidence to address inequality in Northern Ireland</a:t>
            </a:r>
          </a:p>
        </p:txBody>
      </p:sp>
      <p:sp>
        <p:nvSpPr>
          <p:cNvPr id="92" name="Diamond 91">
            <a:extLst>
              <a:ext uri="{FF2B5EF4-FFF2-40B4-BE49-F238E27FC236}">
                <a16:creationId xmlns:a16="http://schemas.microsoft.com/office/drawing/2014/main" id="{C44D269F-7C7B-482B-8DE9-A9219B711993}"/>
              </a:ext>
            </a:extLst>
          </p:cNvPr>
          <p:cNvSpPr/>
          <p:nvPr/>
        </p:nvSpPr>
        <p:spPr>
          <a:xfrm>
            <a:off x="5313078" y="2270524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D51C8AD-F3D7-410E-BD69-298BD506A3A1}"/>
              </a:ext>
            </a:extLst>
          </p:cNvPr>
          <p:cNvSpPr/>
          <p:nvPr/>
        </p:nvSpPr>
        <p:spPr>
          <a:xfrm>
            <a:off x="5355171" y="2325604"/>
            <a:ext cx="1356543" cy="24026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Decide next steps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0D4A5F8-9830-4B96-B938-51AAE145BF77}"/>
              </a:ext>
            </a:extLst>
          </p:cNvPr>
          <p:cNvSpPr/>
          <p:nvPr/>
        </p:nvSpPr>
        <p:spPr>
          <a:xfrm>
            <a:off x="1603089" y="5002862"/>
            <a:ext cx="9932406" cy="227227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/>
                <a:cs typeface="Arial"/>
              </a:rPr>
              <a:t>Enable intersectional approach to analysis</a:t>
            </a:r>
            <a:endParaRPr lang="en-US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99" name="TextBox 9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3CB39526-C3EB-488B-8299-56781DE985F3}"/>
              </a:ext>
            </a:extLst>
          </p:cNvPr>
          <p:cNvSpPr txBox="1"/>
          <p:nvPr/>
        </p:nvSpPr>
        <p:spPr>
          <a:xfrm>
            <a:off x="11369822" y="644093"/>
            <a:ext cx="82217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Click here to see Key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A9777B4-730D-4C5F-BEAC-718A133DC2A6}"/>
              </a:ext>
            </a:extLst>
          </p:cNvPr>
          <p:cNvSpPr/>
          <p:nvPr/>
        </p:nvSpPr>
        <p:spPr>
          <a:xfrm>
            <a:off x="1610445" y="1516940"/>
            <a:ext cx="3543446" cy="212341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Equality Evidence Strategy 2023-25</a:t>
            </a:r>
            <a:endParaRPr lang="en-GB" sz="10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Flowchart: Connector 86">
            <a:extLst>
              <a:ext uri="{FF2B5EF4-FFF2-40B4-BE49-F238E27FC236}">
                <a16:creationId xmlns:a16="http://schemas.microsoft.com/office/drawing/2014/main" id="{22A876B6-725C-4C51-8EFB-D21FD0877F43}"/>
              </a:ext>
            </a:extLst>
          </p:cNvPr>
          <p:cNvSpPr/>
          <p:nvPr/>
        </p:nvSpPr>
        <p:spPr>
          <a:xfrm>
            <a:off x="5053808" y="1504619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3F4E63-2D8D-7C31-3558-A79BA11BE88E}"/>
              </a:ext>
            </a:extLst>
          </p:cNvPr>
          <p:cNvSpPr/>
          <p:nvPr/>
        </p:nvSpPr>
        <p:spPr>
          <a:xfrm>
            <a:off x="4760354" y="3040335"/>
            <a:ext cx="3218989" cy="20446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Anti-Racist Wales Action Plan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B8E2FC2-4A32-1EF1-6825-1F4EABCE17E0}"/>
              </a:ext>
            </a:extLst>
          </p:cNvPr>
          <p:cNvSpPr/>
          <p:nvPr/>
        </p:nvSpPr>
        <p:spPr>
          <a:xfrm>
            <a:off x="4769191" y="3281729"/>
            <a:ext cx="2430937" cy="30896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characteristics of Public Sector Boards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A2DCCDCA-7F45-5FA8-0137-7B83A0B51C23}"/>
              </a:ext>
            </a:extLst>
          </p:cNvPr>
          <p:cNvSpPr/>
          <p:nvPr/>
        </p:nvSpPr>
        <p:spPr>
          <a:xfrm>
            <a:off x="7083735" y="3333335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AFEE77-FE63-4175-11B9-F5BB5271475D}"/>
              </a:ext>
            </a:extLst>
          </p:cNvPr>
          <p:cNvSpPr/>
          <p:nvPr/>
        </p:nvSpPr>
        <p:spPr>
          <a:xfrm>
            <a:off x="3767657" y="3784676"/>
            <a:ext cx="2081902" cy="32425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recommendations (Inclusive Britain Action 7)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502D3ADF-AE1D-42B6-8625-02B8B03EAFCF}"/>
              </a:ext>
            </a:extLst>
          </p:cNvPr>
          <p:cNvSpPr/>
          <p:nvPr/>
        </p:nvSpPr>
        <p:spPr>
          <a:xfrm>
            <a:off x="3616269" y="3838024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69BE09B4-4D50-A0A7-F897-8B810F9FB7EB}"/>
              </a:ext>
            </a:extLst>
          </p:cNvPr>
          <p:cNvSpPr/>
          <p:nvPr/>
        </p:nvSpPr>
        <p:spPr>
          <a:xfrm>
            <a:off x="5726809" y="3827303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117CDAE-C024-1D7F-064F-89D9B546FD08}"/>
              </a:ext>
            </a:extLst>
          </p:cNvPr>
          <p:cNvSpPr/>
          <p:nvPr/>
        </p:nvSpPr>
        <p:spPr>
          <a:xfrm>
            <a:off x="7842879" y="3042845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9CE00DA-EF62-658F-8B25-CCEB155E6D84}"/>
              </a:ext>
            </a:extLst>
          </p:cNvPr>
          <p:cNvSpPr/>
          <p:nvPr/>
        </p:nvSpPr>
        <p:spPr>
          <a:xfrm>
            <a:off x="5314721" y="1621393"/>
            <a:ext cx="1356543" cy="240262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Decide next steps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6142B09F-D685-7A17-DA49-A8004650041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Inclusive Data Principles 3 and 4 key commitments</a:t>
            </a:r>
          </a:p>
        </p:txBody>
      </p:sp>
    </p:spTree>
    <p:extLst>
      <p:ext uri="{BB962C8B-B14F-4D97-AF65-F5344CB8AC3E}">
        <p14:creationId xmlns:p14="http://schemas.microsoft.com/office/powerpoint/2010/main" val="3144533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6665E21-59F4-0A37-6B26-83506995EB8B}"/>
              </a:ext>
            </a:extLst>
          </p:cNvPr>
          <p:cNvCxnSpPr>
            <a:cxnSpLocks/>
          </p:cNvCxnSpPr>
          <p:nvPr/>
        </p:nvCxnSpPr>
        <p:spPr>
          <a:xfrm>
            <a:off x="5184741" y="101180"/>
            <a:ext cx="0" cy="6758137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F345AD-DC33-41DD-AAC7-6DDA5FC5D9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444795"/>
              </p:ext>
            </p:extLst>
          </p:nvPr>
        </p:nvGraphicFramePr>
        <p:xfrm>
          <a:off x="209857" y="167124"/>
          <a:ext cx="11341680" cy="6523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792">
                  <a:extLst>
                    <a:ext uri="{9D8B030D-6E8A-4147-A177-3AD203B41FA5}">
                      <a16:colId xmlns:a16="http://schemas.microsoft.com/office/drawing/2014/main" val="1943681720"/>
                    </a:ext>
                  </a:extLst>
                </a:gridCol>
                <a:gridCol w="1063918">
                  <a:extLst>
                    <a:ext uri="{9D8B030D-6E8A-4147-A177-3AD203B41FA5}">
                      <a16:colId xmlns:a16="http://schemas.microsoft.com/office/drawing/2014/main" val="3037144175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3892087595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3929612053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1525327872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1904660677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2211728929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1782071187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2240683356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1165280870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2804944736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2257622601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2771600476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137795143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4050139736"/>
                    </a:ext>
                  </a:extLst>
                </a:gridCol>
                <a:gridCol w="708855">
                  <a:extLst>
                    <a:ext uri="{9D8B030D-6E8A-4147-A177-3AD203B41FA5}">
                      <a16:colId xmlns:a16="http://schemas.microsoft.com/office/drawing/2014/main" val="3446461198"/>
                    </a:ext>
                  </a:extLst>
                </a:gridCol>
              </a:tblGrid>
              <a:tr h="42414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 and key objectives (status)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and key objectives (status)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5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0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985173"/>
                  </a:ext>
                </a:extLst>
              </a:tr>
              <a:tr h="230919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IDP5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measures accurately reflect current standards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184166"/>
                  </a:ext>
                </a:extLst>
              </a:tr>
              <a:tr h="1572829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IDP6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Widen the range of methods</a:t>
                      </a:r>
                    </a:p>
                    <a:p>
                      <a:pPr algn="l"/>
                      <a:endParaRPr lang="en-GB" sz="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294271"/>
                  </a:ext>
                </a:extLst>
              </a:tr>
              <a:tr h="2217586"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data linkage to enable enhanced analysis</a:t>
                      </a:r>
                    </a:p>
                    <a:p>
                      <a:pPr algn="l"/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134965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93F2D0B3-2236-468E-8829-A00652673B5C}"/>
              </a:ext>
            </a:extLst>
          </p:cNvPr>
          <p:cNvSpPr/>
          <p:nvPr/>
        </p:nvSpPr>
        <p:spPr>
          <a:xfrm>
            <a:off x="5858733" y="4787541"/>
            <a:ext cx="1433118" cy="35642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week</a:t>
            </a:r>
          </a:p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Consultation</a:t>
            </a:r>
          </a:p>
          <a:p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D883982-A60A-4267-8EF8-740ED20E32E0}"/>
              </a:ext>
            </a:extLst>
          </p:cNvPr>
          <p:cNvSpPr/>
          <p:nvPr/>
        </p:nvSpPr>
        <p:spPr>
          <a:xfrm>
            <a:off x="1620091" y="4527949"/>
            <a:ext cx="9931803" cy="240964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of population and migration statistics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D386DDA-7A2E-4D41-A4E0-CDEB51E39DA1}"/>
              </a:ext>
            </a:extLst>
          </p:cNvPr>
          <p:cNvSpPr/>
          <p:nvPr/>
        </p:nvSpPr>
        <p:spPr>
          <a:xfrm>
            <a:off x="1602494" y="6035563"/>
            <a:ext cx="9938076" cy="246982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Integrated Data Service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6C93A8E-A03E-4680-B86E-07D5514D5941}"/>
              </a:ext>
            </a:extLst>
          </p:cNvPr>
          <p:cNvSpPr/>
          <p:nvPr/>
        </p:nvSpPr>
        <p:spPr>
          <a:xfrm>
            <a:off x="7932835" y="5142777"/>
            <a:ext cx="1487487" cy="309968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National Statistician’s Recommendation on future of population statistics/Census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77AEF93-8FA9-4A66-926A-32150C885283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7476231" y="5022141"/>
            <a:ext cx="658511" cy="1590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ABD33CD1-F4A8-453F-A5AF-A51FB1B99087}"/>
              </a:ext>
            </a:extLst>
          </p:cNvPr>
          <p:cNvSpPr/>
          <p:nvPr/>
        </p:nvSpPr>
        <p:spPr>
          <a:xfrm>
            <a:off x="1613098" y="3223986"/>
            <a:ext cx="4972950" cy="24096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of qualitative work with seldom heard groups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CD2388D-0E8A-4E34-BEDC-C9689EE32CAB}"/>
              </a:ext>
            </a:extLst>
          </p:cNvPr>
          <p:cNvSpPr/>
          <p:nvPr/>
        </p:nvSpPr>
        <p:spPr>
          <a:xfrm>
            <a:off x="1613098" y="3485399"/>
            <a:ext cx="2146395" cy="25439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Disabled adults access to services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CC68AE-64F7-4215-BA63-93ECAE53F66E}"/>
              </a:ext>
            </a:extLst>
          </p:cNvPr>
          <p:cNvSpPr/>
          <p:nvPr/>
        </p:nvSpPr>
        <p:spPr>
          <a:xfrm>
            <a:off x="1611931" y="3765125"/>
            <a:ext cx="2463435" cy="31056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with Special Educational Needs and Disabilities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C0A29CD-D4B4-47AC-B476-2EDD103AB4BF}"/>
              </a:ext>
            </a:extLst>
          </p:cNvPr>
          <p:cNvSpPr/>
          <p:nvPr/>
        </p:nvSpPr>
        <p:spPr>
          <a:xfrm>
            <a:off x="1613098" y="4102865"/>
            <a:ext cx="2690741" cy="24096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Gypsy and Traveller Community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BA338AA-3532-4497-BDF9-C07988909FF1}"/>
              </a:ext>
            </a:extLst>
          </p:cNvPr>
          <p:cNvSpPr/>
          <p:nvPr/>
        </p:nvSpPr>
        <p:spPr>
          <a:xfrm>
            <a:off x="4099573" y="3485731"/>
            <a:ext cx="3175994" cy="31056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abuse survivors in temporary ‘safe’ accommodation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C4014CB-2892-4370-AE67-A074A92895A3}"/>
              </a:ext>
            </a:extLst>
          </p:cNvPr>
          <p:cNvSpPr/>
          <p:nvPr/>
        </p:nvSpPr>
        <p:spPr>
          <a:xfrm>
            <a:off x="4099573" y="3815825"/>
            <a:ext cx="3901314" cy="24096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migrants and refugees</a:t>
            </a:r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B87BC62F-16CD-468D-8FC8-D46C5387C0F7}"/>
              </a:ext>
            </a:extLst>
          </p:cNvPr>
          <p:cNvSpPr/>
          <p:nvPr/>
        </p:nvSpPr>
        <p:spPr>
          <a:xfrm>
            <a:off x="7139613" y="353192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CF4EE254-44DF-43CC-A27C-433B6D3B8C20}"/>
              </a:ext>
            </a:extLst>
          </p:cNvPr>
          <p:cNvSpPr/>
          <p:nvPr/>
        </p:nvSpPr>
        <p:spPr>
          <a:xfrm>
            <a:off x="7795416" y="3812954"/>
            <a:ext cx="228600" cy="23616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59" name="Flowchart: Connector 58">
            <a:extLst>
              <a:ext uri="{FF2B5EF4-FFF2-40B4-BE49-F238E27FC236}">
                <a16:creationId xmlns:a16="http://schemas.microsoft.com/office/drawing/2014/main" id="{3C618DDC-A65F-4CB9-A4D7-470067B6CF60}"/>
              </a:ext>
            </a:extLst>
          </p:cNvPr>
          <p:cNvSpPr/>
          <p:nvPr/>
        </p:nvSpPr>
        <p:spPr>
          <a:xfrm>
            <a:off x="6464510" y="3231240"/>
            <a:ext cx="228600" cy="232661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60" name="Flowchart: Connector 59">
            <a:extLst>
              <a:ext uri="{FF2B5EF4-FFF2-40B4-BE49-F238E27FC236}">
                <a16:creationId xmlns:a16="http://schemas.microsoft.com/office/drawing/2014/main" id="{87EF243C-06BE-4CB0-A91C-708FE3113CE9}"/>
              </a:ext>
            </a:extLst>
          </p:cNvPr>
          <p:cNvSpPr/>
          <p:nvPr/>
        </p:nvSpPr>
        <p:spPr>
          <a:xfrm>
            <a:off x="3966471" y="3775766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B9E6261C-01A1-426A-A0B9-DEED30F1548A}"/>
              </a:ext>
            </a:extLst>
          </p:cNvPr>
          <p:cNvSpPr/>
          <p:nvPr/>
        </p:nvSpPr>
        <p:spPr>
          <a:xfrm>
            <a:off x="4189539" y="4085719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385EC0B8-3B24-40FE-84F0-57F3B2D8FED1}"/>
              </a:ext>
            </a:extLst>
          </p:cNvPr>
          <p:cNvSpPr/>
          <p:nvPr/>
        </p:nvSpPr>
        <p:spPr>
          <a:xfrm>
            <a:off x="3659539" y="3480243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3" name="Diamond 62">
            <a:extLst>
              <a:ext uri="{FF2B5EF4-FFF2-40B4-BE49-F238E27FC236}">
                <a16:creationId xmlns:a16="http://schemas.microsoft.com/office/drawing/2014/main" id="{A068B184-520C-4CDC-9C11-FDF6813E3E04}"/>
              </a:ext>
            </a:extLst>
          </p:cNvPr>
          <p:cNvSpPr/>
          <p:nvPr/>
        </p:nvSpPr>
        <p:spPr>
          <a:xfrm>
            <a:off x="6578810" y="4048562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4AE5E70-84EA-4416-B42C-027EC71DB1A3}"/>
              </a:ext>
            </a:extLst>
          </p:cNvPr>
          <p:cNvSpPr/>
          <p:nvPr/>
        </p:nvSpPr>
        <p:spPr>
          <a:xfrm>
            <a:off x="7275567" y="4118325"/>
            <a:ext cx="1487487" cy="300198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Decision on next topic/s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EE691650-9E09-4D8E-8B1E-929EC1708825}"/>
              </a:ext>
            </a:extLst>
          </p:cNvPr>
          <p:cNvCxnSpPr>
            <a:cxnSpLocks/>
            <a:stCxn id="63" idx="3"/>
          </p:cNvCxnSpPr>
          <p:nvPr/>
        </p:nvCxnSpPr>
        <p:spPr>
          <a:xfrm>
            <a:off x="6794810" y="4156562"/>
            <a:ext cx="681421" cy="4040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>
            <a:extLst>
              <a:ext uri="{FF2B5EF4-FFF2-40B4-BE49-F238E27FC236}">
                <a16:creationId xmlns:a16="http://schemas.microsoft.com/office/drawing/2014/main" id="{2758DABF-8E1E-4750-AC02-36A744DB5B8E}"/>
              </a:ext>
            </a:extLst>
          </p:cNvPr>
          <p:cNvSpPr/>
          <p:nvPr/>
        </p:nvSpPr>
        <p:spPr>
          <a:xfrm>
            <a:off x="1611931" y="2957171"/>
            <a:ext cx="9931803" cy="240964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and implement innovative methods including more qualitative research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635763A-4461-4015-ACC9-07F60CA56697}"/>
              </a:ext>
            </a:extLst>
          </p:cNvPr>
          <p:cNvSpPr txBox="1"/>
          <p:nvPr/>
        </p:nvSpPr>
        <p:spPr>
          <a:xfrm>
            <a:off x="11369822" y="167124"/>
            <a:ext cx="82217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Click here to see Key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28D5E3-A570-4897-A487-8CF9CCAA54D6}"/>
              </a:ext>
            </a:extLst>
          </p:cNvPr>
          <p:cNvSpPr/>
          <p:nvPr/>
        </p:nvSpPr>
        <p:spPr>
          <a:xfrm>
            <a:off x="1599921" y="6295761"/>
            <a:ext cx="3939199" cy="23765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Develop and implement Integrated Data Service (IDS)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5E695BD-39F8-4352-B65D-8BD0BC9E4FE8}"/>
              </a:ext>
            </a:extLst>
          </p:cNvPr>
          <p:cNvSpPr/>
          <p:nvPr/>
        </p:nvSpPr>
        <p:spPr>
          <a:xfrm>
            <a:off x="5554269" y="6374014"/>
            <a:ext cx="3939199" cy="23765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Enhance IDS capabilities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23BF0012-294A-4C75-8AF6-A830EF2A3320}"/>
              </a:ext>
            </a:extLst>
          </p:cNvPr>
          <p:cNvSpPr/>
          <p:nvPr/>
        </p:nvSpPr>
        <p:spPr>
          <a:xfrm>
            <a:off x="5417320" y="6299588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69" name="Flowchart: Connector 68">
            <a:extLst>
              <a:ext uri="{FF2B5EF4-FFF2-40B4-BE49-F238E27FC236}">
                <a16:creationId xmlns:a16="http://schemas.microsoft.com/office/drawing/2014/main" id="{02AAF2F7-AC52-47D5-88D5-2CF4A77CC5E1}"/>
              </a:ext>
            </a:extLst>
          </p:cNvPr>
          <p:cNvSpPr/>
          <p:nvPr/>
        </p:nvSpPr>
        <p:spPr>
          <a:xfrm>
            <a:off x="9402561" y="6381421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DE8F6F-EF7C-AFE5-8D3D-E89F0092B9E9}"/>
              </a:ext>
            </a:extLst>
          </p:cNvPr>
          <p:cNvSpPr/>
          <p:nvPr/>
        </p:nvSpPr>
        <p:spPr>
          <a:xfrm>
            <a:off x="4833299" y="5183763"/>
            <a:ext cx="2456648" cy="37383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Improving scope and outputs, meeting unmet user needs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29BB6DB-1CAD-4C56-BE2A-4471F9D31572}"/>
              </a:ext>
            </a:extLst>
          </p:cNvPr>
          <p:cNvSpPr/>
          <p:nvPr/>
        </p:nvSpPr>
        <p:spPr>
          <a:xfrm>
            <a:off x="1607795" y="4889869"/>
            <a:ext cx="3205072" cy="35332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availability of longitudinal data to better understand life outcomes (proof of concept)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EA88F29-C033-4515-AC26-6EC20C534AF0}"/>
              </a:ext>
            </a:extLst>
          </p:cNvPr>
          <p:cNvSpPr/>
          <p:nvPr/>
        </p:nvSpPr>
        <p:spPr>
          <a:xfrm>
            <a:off x="1607795" y="5263061"/>
            <a:ext cx="3205072" cy="227195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timely multivariate statistics (proof of concept)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3C8E947-D169-4498-95AD-26DBCCBC3488}"/>
              </a:ext>
            </a:extLst>
          </p:cNvPr>
          <p:cNvSpPr/>
          <p:nvPr/>
        </p:nvSpPr>
        <p:spPr>
          <a:xfrm>
            <a:off x="1607794" y="5514708"/>
            <a:ext cx="3205071" cy="32099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Increased timeliness of population statistics </a:t>
            </a:r>
          </a:p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(proof of concept)</a:t>
            </a:r>
            <a:endPara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1705AC95-157D-489D-A250-F56010E9777D}"/>
              </a:ext>
            </a:extLst>
          </p:cNvPr>
          <p:cNvSpPr/>
          <p:nvPr/>
        </p:nvSpPr>
        <p:spPr>
          <a:xfrm>
            <a:off x="4698567" y="526697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188D1314-956F-4231-88B3-C0E755D0AA9E}"/>
              </a:ext>
            </a:extLst>
          </p:cNvPr>
          <p:cNvSpPr/>
          <p:nvPr/>
        </p:nvSpPr>
        <p:spPr>
          <a:xfrm>
            <a:off x="4698567" y="4956568"/>
            <a:ext cx="228600" cy="227195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48" name="Diamond 47">
            <a:extLst>
              <a:ext uri="{FF2B5EF4-FFF2-40B4-BE49-F238E27FC236}">
                <a16:creationId xmlns:a16="http://schemas.microsoft.com/office/drawing/2014/main" id="{977BAB13-5C61-4687-9B7F-9F0596E87F69}"/>
              </a:ext>
            </a:extLst>
          </p:cNvPr>
          <p:cNvSpPr/>
          <p:nvPr/>
        </p:nvSpPr>
        <p:spPr>
          <a:xfrm>
            <a:off x="7227920" y="5053624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F7104D-6A3C-940E-64E1-BFF232A75877}"/>
              </a:ext>
            </a:extLst>
          </p:cNvPr>
          <p:cNvSpPr/>
          <p:nvPr/>
        </p:nvSpPr>
        <p:spPr>
          <a:xfrm>
            <a:off x="2346047" y="2623319"/>
            <a:ext cx="6574546" cy="231886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WG - Research on how information can be collected to reflect the social model of disability</a:t>
            </a: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52742CA-EA27-386F-B5D5-0F7F46764F77}"/>
              </a:ext>
            </a:extLst>
          </p:cNvPr>
          <p:cNvSpPr/>
          <p:nvPr/>
        </p:nvSpPr>
        <p:spPr>
          <a:xfrm>
            <a:off x="8808241" y="2653648"/>
            <a:ext cx="206272" cy="206343"/>
          </a:xfrm>
          <a:prstGeom prst="flowChartConnector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1AFF88-7328-72BE-2489-52E4A161044F}"/>
              </a:ext>
            </a:extLst>
          </p:cNvPr>
          <p:cNvSpPr/>
          <p:nvPr/>
        </p:nvSpPr>
        <p:spPr>
          <a:xfrm>
            <a:off x="1619845" y="621170"/>
            <a:ext cx="9932406" cy="227227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/>
                <a:cs typeface="Arial"/>
              </a:rPr>
              <a:t>Update Harmonisation standards and guidance for data in line with societal change</a:t>
            </a:r>
            <a:endParaRPr lang="en-US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2F66F09-D1F3-D6AA-1CBA-6438A29DDD0B}"/>
              </a:ext>
            </a:extLst>
          </p:cNvPr>
          <p:cNvSpPr/>
          <p:nvPr/>
        </p:nvSpPr>
        <p:spPr>
          <a:xfrm>
            <a:off x="4996268" y="880050"/>
            <a:ext cx="1924121" cy="30805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ethnicity standard (online mode)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16CA8A-A3B3-CF09-246F-284D3DEFE275}"/>
              </a:ext>
            </a:extLst>
          </p:cNvPr>
          <p:cNvSpPr/>
          <p:nvPr/>
        </p:nvSpPr>
        <p:spPr>
          <a:xfrm>
            <a:off x="4868259" y="1211767"/>
            <a:ext cx="2421612" cy="278366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Redesign: Disability standard (online mode)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276319-CC46-5E2D-5D85-D7072B95568F}"/>
              </a:ext>
            </a:extLst>
          </p:cNvPr>
          <p:cNvSpPr/>
          <p:nvPr/>
        </p:nvSpPr>
        <p:spPr>
          <a:xfrm>
            <a:off x="1619307" y="870076"/>
            <a:ext cx="3336782" cy="303291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on: disability (A), ethnicity (A), mental health (A) and gender identity (C)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5B3923-439C-E7ED-D6A7-70E165532C8F}"/>
              </a:ext>
            </a:extLst>
          </p:cNvPr>
          <p:cNvSpPr/>
          <p:nvPr/>
        </p:nvSpPr>
        <p:spPr>
          <a:xfrm>
            <a:off x="3232564" y="1206937"/>
            <a:ext cx="1211239" cy="440311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sex and gender identity guidance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321A63-5293-770A-2BA7-A495EF863CF7}"/>
              </a:ext>
            </a:extLst>
          </p:cNvPr>
          <p:cNvSpPr/>
          <p:nvPr/>
        </p:nvSpPr>
        <p:spPr>
          <a:xfrm>
            <a:off x="3062450" y="1972611"/>
            <a:ext cx="2310865" cy="303291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socio-economic background standard (online mode)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441CC7-8A01-9CB6-41CA-9BA6D4487DF3}"/>
              </a:ext>
            </a:extLst>
          </p:cNvPr>
          <p:cNvSpPr/>
          <p:nvPr/>
        </p:nvSpPr>
        <p:spPr>
          <a:xfrm>
            <a:off x="6960568" y="878968"/>
            <a:ext cx="2576510" cy="303291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ethnicity standard (face-to-face and telephone modes)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173F5F-9751-C0CB-4830-BC98CECAC4B2}"/>
              </a:ext>
            </a:extLst>
          </p:cNvPr>
          <p:cNvSpPr/>
          <p:nvPr/>
        </p:nvSpPr>
        <p:spPr>
          <a:xfrm>
            <a:off x="7344511" y="1531881"/>
            <a:ext cx="2783335" cy="303291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new mental health standard</a:t>
            </a:r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59EA62EA-3056-0FDE-5CED-48A5C8B1915B}"/>
              </a:ext>
            </a:extLst>
          </p:cNvPr>
          <p:cNvSpPr/>
          <p:nvPr/>
        </p:nvSpPr>
        <p:spPr>
          <a:xfrm>
            <a:off x="10019846" y="1567198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6D5EECF1-A064-90C4-341D-2DFC9A81890A}"/>
              </a:ext>
            </a:extLst>
          </p:cNvPr>
          <p:cNvSpPr/>
          <p:nvPr/>
        </p:nvSpPr>
        <p:spPr>
          <a:xfrm>
            <a:off x="9424880" y="902194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DBF57D76-3581-1351-3CE0-954C8FA36DAC}"/>
              </a:ext>
            </a:extLst>
          </p:cNvPr>
          <p:cNvSpPr/>
          <p:nvPr/>
        </p:nvSpPr>
        <p:spPr>
          <a:xfrm>
            <a:off x="7113336" y="1248104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B224E53-C317-32FA-CD7A-8F5BCE34BD7D}"/>
              </a:ext>
            </a:extLst>
          </p:cNvPr>
          <p:cNvSpPr/>
          <p:nvPr/>
        </p:nvSpPr>
        <p:spPr>
          <a:xfrm>
            <a:off x="6803074" y="913658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8398CE27-3CB1-B486-194E-4B6B71ACEB28}"/>
              </a:ext>
            </a:extLst>
          </p:cNvPr>
          <p:cNvSpPr/>
          <p:nvPr/>
        </p:nvSpPr>
        <p:spPr>
          <a:xfrm>
            <a:off x="4326119" y="1314153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C2D626E2-F7E8-DB60-7BCF-16C9E21B9E03}"/>
              </a:ext>
            </a:extLst>
          </p:cNvPr>
          <p:cNvSpPr/>
          <p:nvPr/>
        </p:nvSpPr>
        <p:spPr>
          <a:xfrm>
            <a:off x="5251602" y="2010501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3CC77572-9542-A620-23CE-1B48661515A4}"/>
              </a:ext>
            </a:extLst>
          </p:cNvPr>
          <p:cNvSpPr/>
          <p:nvPr/>
        </p:nvSpPr>
        <p:spPr>
          <a:xfrm>
            <a:off x="4860507" y="927535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8B93A7-B86C-4039-2FB8-548E1B2CEA0E}"/>
              </a:ext>
            </a:extLst>
          </p:cNvPr>
          <p:cNvSpPr/>
          <p:nvPr/>
        </p:nvSpPr>
        <p:spPr>
          <a:xfrm>
            <a:off x="1619307" y="1189576"/>
            <a:ext cx="1414264" cy="62737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Updated Welsh Language, National Identity and Religion standards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7C1D6D53-94AC-741D-08F5-4E6D6FEBD798}"/>
              </a:ext>
            </a:extLst>
          </p:cNvPr>
          <p:cNvSpPr/>
          <p:nvPr/>
        </p:nvSpPr>
        <p:spPr>
          <a:xfrm>
            <a:off x="2914488" y="1374324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37C1C8-7E66-5AAB-43DB-2892A5F7796C}"/>
              </a:ext>
            </a:extLst>
          </p:cNvPr>
          <p:cNvSpPr/>
          <p:nvPr/>
        </p:nvSpPr>
        <p:spPr>
          <a:xfrm>
            <a:off x="4878935" y="1532121"/>
            <a:ext cx="2410222" cy="287952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Review and update sexual orientation standard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82C2249E-C597-CD85-41BC-FBC4F375593F}"/>
              </a:ext>
            </a:extLst>
          </p:cNvPr>
          <p:cNvSpPr/>
          <p:nvPr/>
        </p:nvSpPr>
        <p:spPr>
          <a:xfrm>
            <a:off x="7150395" y="1568160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072776-F181-22B0-9781-C0760CF94136}"/>
              </a:ext>
            </a:extLst>
          </p:cNvPr>
          <p:cNvSpPr/>
          <p:nvPr/>
        </p:nvSpPr>
        <p:spPr>
          <a:xfrm>
            <a:off x="4834675" y="5603887"/>
            <a:ext cx="2455272" cy="351324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Frameworks for quality assessment and improvement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62101625-8614-452C-B8BD-97A1E8911607}"/>
              </a:ext>
            </a:extLst>
          </p:cNvPr>
          <p:cNvSpPr/>
          <p:nvPr/>
        </p:nvSpPr>
        <p:spPr>
          <a:xfrm>
            <a:off x="4698567" y="5560997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47805E38-B862-BFDB-02A3-DDB4565588E6}"/>
              </a:ext>
            </a:extLst>
          </p:cNvPr>
          <p:cNvSpPr/>
          <p:nvPr/>
        </p:nvSpPr>
        <p:spPr>
          <a:xfrm>
            <a:off x="7164995" y="5255986"/>
            <a:ext cx="228600" cy="227195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8D93A92C-9F55-F0F2-C987-FA3D0C248B69}"/>
              </a:ext>
            </a:extLst>
          </p:cNvPr>
          <p:cNvSpPr/>
          <p:nvPr/>
        </p:nvSpPr>
        <p:spPr>
          <a:xfrm>
            <a:off x="7164995" y="5657558"/>
            <a:ext cx="228600" cy="227195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78C7A83A-36D5-F49D-98CD-BB4F3304281B}"/>
              </a:ext>
            </a:extLst>
          </p:cNvPr>
          <p:cNvSpPr/>
          <p:nvPr/>
        </p:nvSpPr>
        <p:spPr>
          <a:xfrm>
            <a:off x="7173210" y="4861734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A8BB4AF-1DBE-414F-AC92-2FCC3E170975}"/>
              </a:ext>
            </a:extLst>
          </p:cNvPr>
          <p:cNvSpPr/>
          <p:nvPr/>
        </p:nvSpPr>
        <p:spPr>
          <a:xfrm>
            <a:off x="5643489" y="1866086"/>
            <a:ext cx="1645668" cy="40439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gender identity standard (face-to-face and telephone modes)</a:t>
            </a: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4ED753CC-A505-C9C6-C649-4427CE2125BA}"/>
              </a:ext>
            </a:extLst>
          </p:cNvPr>
          <p:cNvSpPr/>
          <p:nvPr/>
        </p:nvSpPr>
        <p:spPr>
          <a:xfrm>
            <a:off x="7150395" y="1947224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872C9B6-3390-9170-BBA0-E495545CC4C3}"/>
              </a:ext>
            </a:extLst>
          </p:cNvPr>
          <p:cNvSpPr/>
          <p:nvPr/>
        </p:nvSpPr>
        <p:spPr>
          <a:xfrm>
            <a:off x="3736387" y="2295812"/>
            <a:ext cx="7795337" cy="231886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support to data collectors and processors to harmonise administrative data</a:t>
            </a: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8CBA2731-6C03-BB1B-E1AE-86A3811A6647}"/>
              </a:ext>
            </a:extLst>
          </p:cNvPr>
          <p:cNvSpPr/>
          <p:nvPr/>
        </p:nvSpPr>
        <p:spPr>
          <a:xfrm>
            <a:off x="11408216" y="2291089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3F78A93-05CB-301E-06D2-D8BAB5EA6B13}"/>
              </a:ext>
            </a:extLst>
          </p:cNvPr>
          <p:cNvSpPr/>
          <p:nvPr/>
        </p:nvSpPr>
        <p:spPr>
          <a:xfrm>
            <a:off x="7330050" y="1197849"/>
            <a:ext cx="2088637" cy="298523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Updated Disability standard (face-to-face and telephone modes)</a:t>
            </a:r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9A987416-6ACA-CEC9-0FA4-595A4BE0C671}"/>
              </a:ext>
            </a:extLst>
          </p:cNvPr>
          <p:cNvSpPr/>
          <p:nvPr/>
        </p:nvSpPr>
        <p:spPr>
          <a:xfrm>
            <a:off x="9304648" y="1243728"/>
            <a:ext cx="216000" cy="216000"/>
          </a:xfrm>
          <a:prstGeom prst="flowChartConnector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itle 38">
            <a:extLst>
              <a:ext uri="{FF2B5EF4-FFF2-40B4-BE49-F238E27FC236}">
                <a16:creationId xmlns:a16="http://schemas.microsoft.com/office/drawing/2014/main" id="{9F6D86D9-DC16-1096-CEF1-1D7E988F410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12556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Inclusive Data Principles 5 and 6 key commitments</a:t>
            </a:r>
          </a:p>
        </p:txBody>
      </p:sp>
    </p:spTree>
    <p:extLst>
      <p:ext uri="{BB962C8B-B14F-4D97-AF65-F5344CB8AC3E}">
        <p14:creationId xmlns:p14="http://schemas.microsoft.com/office/powerpoint/2010/main" val="14598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8771A3A-F108-DD35-BEC2-70EB89E40449}"/>
              </a:ext>
            </a:extLst>
          </p:cNvPr>
          <p:cNvCxnSpPr>
            <a:cxnSpLocks/>
          </p:cNvCxnSpPr>
          <p:nvPr/>
        </p:nvCxnSpPr>
        <p:spPr>
          <a:xfrm>
            <a:off x="5218545" y="71946"/>
            <a:ext cx="0" cy="480084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D451A25-82E2-4996-B314-8096079B5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60500"/>
              </p:ext>
            </p:extLst>
          </p:nvPr>
        </p:nvGraphicFramePr>
        <p:xfrm>
          <a:off x="252215" y="254462"/>
          <a:ext cx="11353088" cy="4506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148">
                  <a:extLst>
                    <a:ext uri="{9D8B030D-6E8A-4147-A177-3AD203B41FA5}">
                      <a16:colId xmlns:a16="http://schemas.microsoft.com/office/drawing/2014/main" val="1743362262"/>
                    </a:ext>
                  </a:extLst>
                </a:gridCol>
                <a:gridCol w="1064988">
                  <a:extLst>
                    <a:ext uri="{9D8B030D-6E8A-4147-A177-3AD203B41FA5}">
                      <a16:colId xmlns:a16="http://schemas.microsoft.com/office/drawing/2014/main" val="1444574728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746482915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881331349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0482657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236492713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85403767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57200551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399448674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833355292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647130126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30214175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3059954624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25462577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1496360901"/>
                    </a:ext>
                  </a:extLst>
                </a:gridCol>
                <a:gridCol w="709568">
                  <a:extLst>
                    <a:ext uri="{9D8B030D-6E8A-4147-A177-3AD203B41FA5}">
                      <a16:colId xmlns:a16="http://schemas.microsoft.com/office/drawing/2014/main" val="2211737978"/>
                    </a:ext>
                  </a:extLst>
                </a:gridCol>
              </a:tblGrid>
              <a:tr h="23077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 and key objectives (status)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Principles and key objectives (status)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/>
                          <a:cs typeface="Arial"/>
                        </a:rPr>
                        <a:t>2022</a:t>
                      </a:r>
                    </a:p>
                    <a:p>
                      <a:r>
                        <a:rPr lang="en-GB" sz="1050">
                          <a:latin typeface="Arial"/>
                          <a:cs typeface="Arial"/>
                        </a:rPr>
                        <a:t>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/>
                          <a:cs typeface="Arial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05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05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/>
                          <a:cs typeface="Arial"/>
                        </a:rPr>
                        <a:t>2023</a:t>
                      </a:r>
                    </a:p>
                    <a:p>
                      <a:r>
                        <a:rPr lang="en-GB" sz="1050">
                          <a:latin typeface="Arial"/>
                          <a:cs typeface="Arial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/>
                          <a:cs typeface="Arial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05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5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090889"/>
                  </a:ext>
                </a:extLst>
              </a:tr>
              <a:tr h="998123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IDP7 (G)</a:t>
                      </a:r>
                    </a:p>
                  </a:txBody>
                  <a:tcPr vert="vert27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Regular review of harmonised standards</a:t>
                      </a:r>
                    </a:p>
                    <a:p>
                      <a:pPr algn="l"/>
                      <a:endParaRPr lang="en-GB" sz="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06260"/>
                  </a:ext>
                </a:extLst>
              </a:tr>
              <a:tr h="1184746">
                <a:tc vMerge="1">
                  <a:txBody>
                    <a:bodyPr/>
                    <a:lstStyle/>
                    <a:p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Harmonisation and comparability of data</a:t>
                      </a:r>
                    </a:p>
                    <a:p>
                      <a:pPr algn="l"/>
                      <a:endParaRPr lang="en-GB" sz="5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(Green)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929333"/>
                  </a:ext>
                </a:extLst>
              </a:tr>
              <a:tr h="998123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IDP8 (G)</a:t>
                      </a: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Access to administrative data</a:t>
                      </a:r>
                    </a:p>
                    <a:p>
                      <a:pPr algn="l"/>
                      <a:endParaRPr lang="en-GB" sz="3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568190"/>
                  </a:ext>
                </a:extLst>
              </a:tr>
              <a:tr h="478971">
                <a:tc vMerge="1">
                  <a:txBody>
                    <a:bodyPr/>
                    <a:lstStyle/>
                    <a:p>
                      <a:pPr algn="ctr"/>
                      <a:endParaRPr lang="en-GB" sz="120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Tools to improve accessibility of data</a:t>
                      </a:r>
                    </a:p>
                    <a:p>
                      <a:pPr algn="l"/>
                      <a:endParaRPr lang="en-GB" sz="4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(Green)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12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136762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8FC5362-5770-4791-A091-C8DAF6C2AEEF}"/>
              </a:ext>
            </a:extLst>
          </p:cNvPr>
          <p:cNvSpPr/>
          <p:nvPr/>
        </p:nvSpPr>
        <p:spPr>
          <a:xfrm>
            <a:off x="3788870" y="3199180"/>
            <a:ext cx="1426029" cy="49215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feasibility of developing equality data and analysis tool </a:t>
            </a:r>
            <a:endPara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0A452-2996-4781-A085-67C0683880CD}"/>
              </a:ext>
            </a:extLst>
          </p:cNvPr>
          <p:cNvSpPr/>
          <p:nvPr/>
        </p:nvSpPr>
        <p:spPr>
          <a:xfrm>
            <a:off x="1657377" y="3933791"/>
            <a:ext cx="3557521" cy="42980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table builder developed and published – Census 2021 data</a:t>
            </a:r>
            <a:endParaRPr lang="en-US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E30FAEF3-B396-4B47-AF88-E99B35800B1E}"/>
              </a:ext>
            </a:extLst>
          </p:cNvPr>
          <p:cNvSpPr/>
          <p:nvPr/>
        </p:nvSpPr>
        <p:spPr>
          <a:xfrm>
            <a:off x="5100598" y="4022376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latin typeface="Arial"/>
                <a:cs typeface="Arial"/>
              </a:rPr>
              <a:t>C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iamond 7">
            <a:extLst>
              <a:ext uri="{FF2B5EF4-FFF2-40B4-BE49-F238E27FC236}">
                <a16:creationId xmlns:a16="http://schemas.microsoft.com/office/drawing/2014/main" id="{9B84D7EE-C16C-454D-B06C-859F151C28C0}"/>
              </a:ext>
            </a:extLst>
          </p:cNvPr>
          <p:cNvSpPr/>
          <p:nvPr/>
        </p:nvSpPr>
        <p:spPr>
          <a:xfrm>
            <a:off x="5329199" y="3278843"/>
            <a:ext cx="216000" cy="216000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021BABB2-E02C-40DB-B98E-75CF5F29BA32}"/>
              </a:ext>
            </a:extLst>
          </p:cNvPr>
          <p:cNvSpPr/>
          <p:nvPr/>
        </p:nvSpPr>
        <p:spPr>
          <a:xfrm>
            <a:off x="5100599" y="3320214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517EAC-9747-426D-B236-B2D8BB06D58D}"/>
              </a:ext>
            </a:extLst>
          </p:cNvPr>
          <p:cNvSpPr/>
          <p:nvPr/>
        </p:nvSpPr>
        <p:spPr>
          <a:xfrm>
            <a:off x="5671707" y="3148449"/>
            <a:ext cx="1702121" cy="24873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Plan next steps</a:t>
            </a:r>
            <a:endParaRPr lang="en-GB" sz="10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7FFEA22-449E-4762-9945-CF6E44CFDEB9}"/>
              </a:ext>
            </a:extLst>
          </p:cNvPr>
          <p:cNvCxnSpPr>
            <a:cxnSpLocks/>
          </p:cNvCxnSpPr>
          <p:nvPr/>
        </p:nvCxnSpPr>
        <p:spPr>
          <a:xfrm flipV="1">
            <a:off x="5545199" y="3278843"/>
            <a:ext cx="432814" cy="118336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835F182-B60C-48DC-BF5A-0C74242CABF3}"/>
              </a:ext>
            </a:extLst>
          </p:cNvPr>
          <p:cNvSpPr/>
          <p:nvPr/>
        </p:nvSpPr>
        <p:spPr>
          <a:xfrm>
            <a:off x="1657378" y="2904232"/>
            <a:ext cx="9947925" cy="223532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accessibility to data on equalities</a:t>
            </a:r>
          </a:p>
        </p:txBody>
      </p:sp>
      <p:sp>
        <p:nvSpPr>
          <p:cNvPr id="13" name="TextBox 12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DC34061C-1086-4B97-9133-D2BA8AC34EB0}"/>
              </a:ext>
            </a:extLst>
          </p:cNvPr>
          <p:cNvSpPr txBox="1"/>
          <p:nvPr/>
        </p:nvSpPr>
        <p:spPr>
          <a:xfrm>
            <a:off x="11369822" y="254462"/>
            <a:ext cx="82217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Click here to see Key</a:t>
            </a:r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896C7A6-365E-F254-B697-9480DD8FAB65}"/>
              </a:ext>
            </a:extLst>
          </p:cNvPr>
          <p:cNvSpPr/>
          <p:nvPr/>
        </p:nvSpPr>
        <p:spPr>
          <a:xfrm>
            <a:off x="1659348" y="724158"/>
            <a:ext cx="9932406" cy="224977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/>
                <a:cs typeface="Arial"/>
              </a:rPr>
              <a:t>Implement mechanism for regular review of definitions for data collection</a:t>
            </a:r>
            <a:endParaRPr lang="en-US">
              <a:solidFill>
                <a:schemeClr val="bg1"/>
              </a:solidFill>
              <a:cs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0097AE-1676-B311-9A14-F98AF0DB1889}"/>
              </a:ext>
            </a:extLst>
          </p:cNvPr>
          <p:cNvSpPr/>
          <p:nvPr/>
        </p:nvSpPr>
        <p:spPr>
          <a:xfrm>
            <a:off x="1659951" y="1695652"/>
            <a:ext cx="9932406" cy="227227"/>
          </a:xfrm>
          <a:prstGeom prst="rect">
            <a:avLst/>
          </a:prstGeom>
          <a:solidFill>
            <a:srgbClr val="003C57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GSS Coherence Work Programme </a:t>
            </a:r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D097FF-AA84-37BC-BE7C-EC77C44EB59D}"/>
              </a:ext>
            </a:extLst>
          </p:cNvPr>
          <p:cNvSpPr/>
          <p:nvPr/>
        </p:nvSpPr>
        <p:spPr>
          <a:xfrm>
            <a:off x="7321106" y="964663"/>
            <a:ext cx="1446068" cy="627378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Review and publish harmonisation priorities for the next two years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B5635D-1D8E-5E0E-1A92-5AFFEFFC859F}"/>
              </a:ext>
            </a:extLst>
          </p:cNvPr>
          <p:cNvSpPr/>
          <p:nvPr/>
        </p:nvSpPr>
        <p:spPr>
          <a:xfrm>
            <a:off x="2904758" y="1922879"/>
            <a:ext cx="1561401" cy="492157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Publish 2022-23 Coherence Work Programme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3AA1071B-5FF7-34DF-35D0-DC4F950A36B5}"/>
              </a:ext>
            </a:extLst>
          </p:cNvPr>
          <p:cNvSpPr/>
          <p:nvPr/>
        </p:nvSpPr>
        <p:spPr>
          <a:xfrm>
            <a:off x="4362221" y="2052328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51CA6D-D8F9-D493-B601-962A637BCC4F}"/>
              </a:ext>
            </a:extLst>
          </p:cNvPr>
          <p:cNvSpPr/>
          <p:nvPr/>
        </p:nvSpPr>
        <p:spPr>
          <a:xfrm>
            <a:off x="5703377" y="1935340"/>
            <a:ext cx="1367956" cy="39600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Review and publish coherence priorities 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80D43303-A456-C5C5-9C06-64BAEFB60522}"/>
              </a:ext>
            </a:extLst>
          </p:cNvPr>
          <p:cNvSpPr/>
          <p:nvPr/>
        </p:nvSpPr>
        <p:spPr>
          <a:xfrm>
            <a:off x="6957033" y="2021038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01BF2E-7B87-D8CD-CC1B-B77A765216D6}"/>
              </a:ext>
            </a:extLst>
          </p:cNvPr>
          <p:cNvSpPr/>
          <p:nvPr/>
        </p:nvSpPr>
        <p:spPr>
          <a:xfrm>
            <a:off x="1657378" y="974746"/>
            <a:ext cx="1047172" cy="486429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Publish GSS Harmonisation 2022 Plan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ACF3FEF-054D-252B-304B-3CCD799AA5D1}"/>
              </a:ext>
            </a:extLst>
          </p:cNvPr>
          <p:cNvSpPr/>
          <p:nvPr/>
        </p:nvSpPr>
        <p:spPr>
          <a:xfrm>
            <a:off x="1659951" y="2436170"/>
            <a:ext cx="2427062" cy="340276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Priorities include data on Adult Social Care, and Income and earnings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448CC420-84F4-F573-42A1-1CE76D1942AB}"/>
              </a:ext>
            </a:extLst>
          </p:cNvPr>
          <p:cNvSpPr/>
          <p:nvPr/>
        </p:nvSpPr>
        <p:spPr>
          <a:xfrm>
            <a:off x="3972713" y="2467025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20EBE9E-7DCF-C43B-9D12-EE9BF8D6DD2B}"/>
              </a:ext>
            </a:extLst>
          </p:cNvPr>
          <p:cNvSpPr/>
          <p:nvPr/>
        </p:nvSpPr>
        <p:spPr>
          <a:xfrm>
            <a:off x="8767173" y="1063946"/>
            <a:ext cx="2822611" cy="25200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Work on priorities as appropriate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80A114C0-FB34-7AE0-C746-4F6EE02EC3A6}"/>
              </a:ext>
            </a:extLst>
          </p:cNvPr>
          <p:cNvSpPr/>
          <p:nvPr/>
        </p:nvSpPr>
        <p:spPr>
          <a:xfrm>
            <a:off x="8652874" y="1140157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68B0569F-4497-CC75-11FB-D0EC74BA38AD}"/>
              </a:ext>
            </a:extLst>
          </p:cNvPr>
          <p:cNvSpPr/>
          <p:nvPr/>
        </p:nvSpPr>
        <p:spPr>
          <a:xfrm>
            <a:off x="11475484" y="1125499"/>
            <a:ext cx="216000" cy="216000"/>
          </a:xfrm>
          <a:prstGeom prst="flowChartConnector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0D54A08-0A63-0A2A-CF38-5198E331A98C}"/>
              </a:ext>
            </a:extLst>
          </p:cNvPr>
          <p:cNvSpPr/>
          <p:nvPr/>
        </p:nvSpPr>
        <p:spPr>
          <a:xfrm>
            <a:off x="2720194" y="987711"/>
            <a:ext cx="4502050" cy="252000"/>
          </a:xfrm>
          <a:prstGeom prst="rect">
            <a:avLst/>
          </a:prstGeom>
          <a:solidFill>
            <a:schemeClr val="bg1"/>
          </a:solidFill>
          <a:ln>
            <a:solidFill>
              <a:srgbClr val="003C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1000">
                <a:solidFill>
                  <a:schemeClr val="tx1"/>
                </a:solidFill>
                <a:latin typeface="Arial"/>
                <a:cs typeface="Arial"/>
              </a:rPr>
              <a:t>Implement GSS Harmonisation Review Plan (see IDP 5)</a:t>
            </a:r>
            <a:endParaRPr lang="en-US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39EFFED8-A8F4-A714-F1B2-25DEF47A7707}"/>
              </a:ext>
            </a:extLst>
          </p:cNvPr>
          <p:cNvSpPr/>
          <p:nvPr/>
        </p:nvSpPr>
        <p:spPr>
          <a:xfrm>
            <a:off x="7127889" y="998586"/>
            <a:ext cx="216000" cy="216000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C9C3FC93-0FD4-7A11-4D63-F792EBC5DC6A}"/>
              </a:ext>
            </a:extLst>
          </p:cNvPr>
          <p:cNvSpPr/>
          <p:nvPr/>
        </p:nvSpPr>
        <p:spPr>
          <a:xfrm>
            <a:off x="2603426" y="1101857"/>
            <a:ext cx="216000" cy="216000"/>
          </a:xfrm>
          <a:prstGeom prst="flowChartConnector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A0A5BBC6-632C-1719-9A83-64EF8225A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74803"/>
              </p:ext>
            </p:extLst>
          </p:nvPr>
        </p:nvGraphicFramePr>
        <p:xfrm>
          <a:off x="233828" y="4952797"/>
          <a:ext cx="11351119" cy="12320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5659">
                  <a:extLst>
                    <a:ext uri="{9D8B030D-6E8A-4147-A177-3AD203B41FA5}">
                      <a16:colId xmlns:a16="http://schemas.microsoft.com/office/drawing/2014/main" val="1456352896"/>
                    </a:ext>
                  </a:extLst>
                </a:gridCol>
                <a:gridCol w="4232888">
                  <a:extLst>
                    <a:ext uri="{9D8B030D-6E8A-4147-A177-3AD203B41FA5}">
                      <a16:colId xmlns:a16="http://schemas.microsoft.com/office/drawing/2014/main" val="1256929863"/>
                    </a:ext>
                  </a:extLst>
                </a:gridCol>
                <a:gridCol w="6432572">
                  <a:extLst>
                    <a:ext uri="{9D8B030D-6E8A-4147-A177-3AD203B41FA5}">
                      <a16:colId xmlns:a16="http://schemas.microsoft.com/office/drawing/2014/main" val="229792090"/>
                    </a:ext>
                  </a:extLst>
                </a:gridCol>
              </a:tblGrid>
              <a:tr h="409083">
                <a:tc gridSpan="2">
                  <a:txBody>
                    <a:bodyPr/>
                    <a:lstStyle/>
                    <a:p>
                      <a:r>
                        <a:rPr lang="en-GB" sz="1200">
                          <a:latin typeface="Arial"/>
                          <a:cs typeface="Arial"/>
                        </a:rPr>
                        <a:t>Inclusive Data Principle – Status (Where Red or Amber)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3C5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>
                          <a:latin typeface="Arial"/>
                          <a:cs typeface="Arial"/>
                        </a:rPr>
                        <a:t>Reason for status and getting back to Green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C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499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IDP4 (A)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7000">
                          <a:schemeClr val="accent2"/>
                        </a:gs>
                        <a:gs pos="68000">
                          <a:schemeClr val="accent6">
                            <a:lumMod val="7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latin typeface="Arial"/>
                          <a:cs typeface="Arial"/>
                        </a:rPr>
                        <a:t>Improve the UK data infrastructure to </a:t>
                      </a:r>
                      <a:r>
                        <a:rPr lang="en-GB" sz="1200" b="1">
                          <a:latin typeface="Arial"/>
                          <a:cs typeface="Arial"/>
                        </a:rPr>
                        <a:t>enable robust and reliable disaggregation and intersectional analysis </a:t>
                      </a:r>
                      <a:r>
                        <a:rPr lang="en-GB" sz="1200">
                          <a:latin typeface="Arial"/>
                          <a:cs typeface="Arial"/>
                        </a:rPr>
                        <a:t>across the full range of relevant groups and populations, and at differing levels of geography.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Arial"/>
                          <a:cs typeface="Arial"/>
                        </a:rPr>
                        <a:t>Work to develop intersectional analysis methods has been paused due to prioritisation of work across the ONS, with work planned to recommence in 2023/4 subject to resourcing demands.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570772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DDFDDA7B-6F88-FD67-FDFC-C657DD896A0D}"/>
              </a:ext>
            </a:extLst>
          </p:cNvPr>
          <p:cNvSpPr txBox="1"/>
          <p:nvPr/>
        </p:nvSpPr>
        <p:spPr>
          <a:xfrm>
            <a:off x="1168173" y="6211669"/>
            <a:ext cx="9070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>
                <a:solidFill>
                  <a:srgbClr val="FF0000"/>
                </a:solidFill>
              </a:rPr>
              <a:t>Please note: All publication dates/timelines are currently provisional and not for public view or wider circulation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676AFF-FBDF-DC4B-6E69-73AA4489BFC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Inclusive Data Principles 7 and 8 key commitments</a:t>
            </a:r>
          </a:p>
        </p:txBody>
      </p:sp>
    </p:spTree>
    <p:extLst>
      <p:ext uri="{BB962C8B-B14F-4D97-AF65-F5344CB8AC3E}">
        <p14:creationId xmlns:p14="http://schemas.microsoft.com/office/powerpoint/2010/main" val="3030092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DD90B25E51D4BA0D16739194DF104" ma:contentTypeVersion="12" ma:contentTypeDescription="Create a new document." ma:contentTypeScope="" ma:versionID="bbffb4bbe4ee5b21c82941207b8222f6">
  <xsd:schema xmlns:xsd="http://www.w3.org/2001/XMLSchema" xmlns:xs="http://www.w3.org/2001/XMLSchema" xmlns:p="http://schemas.microsoft.com/office/2006/metadata/properties" xmlns:ns2="b04c8cbb-2959-4c39-9b15-ca6a673c34f6" xmlns:ns3="eb8c0be1-eb5f-4b09-9aad-2bd5a3d4f116" targetNamespace="http://schemas.microsoft.com/office/2006/metadata/properties" ma:root="true" ma:fieldsID="c3ce1799e6b8f0e4eac59ec61bbaf123" ns2:_="" ns3:_="">
    <xsd:import namespace="b04c8cbb-2959-4c39-9b15-ca6a673c34f6"/>
    <xsd:import namespace="eb8c0be1-eb5f-4b09-9aad-2bd5a3d4f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c8cbb-2959-4c39-9b15-ca6a673c34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f1c754ed-6b8d-47f3-b51f-af8d6409c1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c0be1-eb5f-4b09-9aad-2bd5a3d4f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c8729e8-46f5-4f13-8cec-86955f5b21f4}" ma:internalName="TaxCatchAll" ma:showField="CatchAllData" ma:web="eb8c0be1-eb5f-4b09-9aad-2bd5a3d4f1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4c8cbb-2959-4c39-9b15-ca6a673c34f6">
      <Terms xmlns="http://schemas.microsoft.com/office/infopath/2007/PartnerControls"/>
    </lcf76f155ced4ddcb4097134ff3c332f>
    <TaxCatchAll xmlns="eb8c0be1-eb5f-4b09-9aad-2bd5a3d4f116" xsi:nil="true"/>
    <SharedWithUsers xmlns="eb8c0be1-eb5f-4b09-9aad-2bd5a3d4f116">
      <UserInfo>
        <DisplayName>Fahimipour, Tina</DisplayName>
        <AccountId>640</AccountId>
        <AccountType/>
      </UserInfo>
      <UserInfo>
        <DisplayName>Vesely-Shore, Lou</DisplayName>
        <AccountId>2750</AccountId>
        <AccountType/>
      </UserInfo>
      <UserInfo>
        <DisplayName>Snape, Dawn</DisplayName>
        <AccountId>67</AccountId>
        <AccountType/>
      </UserInfo>
      <UserInfo>
        <DisplayName>Manclossi, Silvia</DisplayName>
        <AccountId>214</AccountId>
        <AccountType/>
      </UserInfo>
      <UserInfo>
        <DisplayName>Serafino, Paola</DisplayName>
        <AccountId>34</AccountId>
        <AccountType/>
      </UserInfo>
      <UserInfo>
        <DisplayName>Corbett, Rory</DisplayName>
        <AccountId>2946</AccountId>
        <AccountType/>
      </UserInfo>
      <UserInfo>
        <DisplayName>Tarr, Natalie</DisplayName>
        <AccountId>3836</AccountId>
        <AccountType/>
      </UserInfo>
      <UserInfo>
        <DisplayName>Goollam Kader, Aaishah</DisplayName>
        <AccountId>3837</AccountId>
        <AccountType/>
      </UserInfo>
      <UserInfo>
        <DisplayName>Mason, Hannah</DisplayName>
        <AccountId>3863</AccountId>
        <AccountType/>
      </UserInfo>
      <UserInfo>
        <DisplayName>Pena Bolland, Michael</DisplayName>
        <AccountId>3864</AccountId>
        <AccountType/>
      </UserInfo>
      <UserInfo>
        <DisplayName>Warfield, Rachel</DisplayName>
        <AccountId>3865</AccountId>
        <AccountType/>
      </UserInfo>
      <UserInfo>
        <DisplayName>Jones, Cerys</DisplayName>
        <AccountId>3866</AccountId>
        <AccountType/>
      </UserInfo>
      <UserInfo>
        <DisplayName>Pearson, Stephen</DisplayName>
        <AccountId>3867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BE4B7CE-42D6-482C-83DB-00667151C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1541346-000B-472D-8330-807C48DEB724}">
  <ds:schemaRefs>
    <ds:schemaRef ds:uri="b04c8cbb-2959-4c39-9b15-ca6a673c34f6"/>
    <ds:schemaRef ds:uri="eb8c0be1-eb5f-4b09-9aad-2bd5a3d4f1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C583811-DCD2-46A2-8570-D065EF916516}">
  <ds:schemaRefs>
    <ds:schemaRef ds:uri="b04c8cbb-2959-4c39-9b15-ca6a673c34f6"/>
    <ds:schemaRef ds:uri="eb8c0be1-eb5f-4b09-9aad-2bd5a3d4f11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1501</Words>
  <Application>Microsoft Office PowerPoint</Application>
  <PresentationFormat>Widescreen</PresentationFormat>
  <Paragraphs>413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Inclusive Data Principles 1 and 2 key commitments</vt:lpstr>
      <vt:lpstr>Inclusive Data Principle 3 key commitments</vt:lpstr>
      <vt:lpstr>Inclusive Data Principles 3 and 4 key commitments</vt:lpstr>
      <vt:lpstr>Inclusive Data Principles 5 and 6 key commitments</vt:lpstr>
      <vt:lpstr>Inclusive Data Principles 7 and 8 key commitments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Vesely-Shore, Louise</dc:creator>
  <cp:lastModifiedBy>Vesely-Shore, Lou</cp:lastModifiedBy>
  <cp:revision>1</cp:revision>
  <dcterms:created xsi:type="dcterms:W3CDTF">2022-10-02T10:36:16Z</dcterms:created>
  <dcterms:modified xsi:type="dcterms:W3CDTF">2023-04-14T13:50:11Z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0x010100E87DD90B25E51D4BA0D16739194DF104</vt:lpwstr>
  </property>
  <property fmtid="{D5CDD505-2E9C-101B-9397-08002B2CF9AE}" pid="3" name="MediaServiceImageTags">
    <vt:lpwstr/>
  </property>
</Properties>
</file>