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0" r:id="rId2"/>
  </p:sldMasterIdLst>
  <p:notesMasterIdLst>
    <p:notesMasterId r:id="rId8"/>
  </p:notesMasterIdLst>
  <p:handoutMasterIdLst>
    <p:handoutMasterId r:id="rId9"/>
  </p:handoutMasterIdLst>
  <p:sldIdLst>
    <p:sldId id="271" r:id="rId3"/>
    <p:sldId id="345" r:id="rId4"/>
    <p:sldId id="347" r:id="rId5"/>
    <p:sldId id="340" r:id="rId6"/>
    <p:sldId id="346" r:id="rId7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wisj7" initials="JLL" lastIdx="6" clrIdx="0"/>
  <p:cmAuthor id="1" name="lewisj7" initials="JL" lastIdx="6" clrIdx="1"/>
  <p:cmAuthor id="2" name="massef" initials="m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D46"/>
    <a:srgbClr val="A9CBC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6835" autoAdjust="0"/>
  </p:normalViewPr>
  <p:slideViewPr>
    <p:cSldViewPr>
      <p:cViewPr>
        <p:scale>
          <a:sx n="60" d="100"/>
          <a:sy n="60" d="100"/>
        </p:scale>
        <p:origin x="-1686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345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data12\lewisj7$\My%20Documents\health%20accounts\OECD%20compariso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Current healthcare expenditure as a % of GDP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dPt>
            <c:idx val="5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7"/>
            <c:spPr>
              <a:solidFill>
                <a:schemeClr val="bg1">
                  <a:lumMod val="50000"/>
                </a:schemeClr>
              </a:solidFill>
            </c:spPr>
          </c:dPt>
          <c:dPt>
            <c:idx val="8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cat>
            <c:strRef>
              <c:f>Sheet1!$A$2:$A$10</c:f>
              <c:strCache>
                <c:ptCount val="9"/>
                <c:pt idx="0">
                  <c:v>United States</c:v>
                </c:pt>
                <c:pt idx="1">
                  <c:v>Japan</c:v>
                </c:pt>
                <c:pt idx="2">
                  <c:v>France</c:v>
                </c:pt>
                <c:pt idx="3">
                  <c:v>Germany</c:v>
                </c:pt>
                <c:pt idx="4">
                  <c:v>Canada</c:v>
                </c:pt>
                <c:pt idx="5">
                  <c:v>United Kingdom (new SHA)</c:v>
                </c:pt>
                <c:pt idx="6">
                  <c:v>Italy</c:v>
                </c:pt>
                <c:pt idx="7">
                  <c:v>OECD simple average</c:v>
                </c:pt>
                <c:pt idx="8">
                  <c:v>United Kingdom (old, 2013)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16.58649999999999</c:v>
                </c:pt>
                <c:pt idx="1">
                  <c:v>11.3672</c:v>
                </c:pt>
                <c:pt idx="2">
                  <c:v>11.111600000000001</c:v>
                </c:pt>
                <c:pt idx="3">
                  <c:v>11.0342</c:v>
                </c:pt>
                <c:pt idx="4">
                  <c:v>9.9849000000000014</c:v>
                </c:pt>
                <c:pt idx="5">
                  <c:v>9.8750000000000036</c:v>
                </c:pt>
                <c:pt idx="6">
                  <c:v>9.0539000000000005</c:v>
                </c:pt>
                <c:pt idx="7" formatCode="0.0">
                  <c:v>8.9751085714285725</c:v>
                </c:pt>
                <c:pt idx="8">
                  <c:v>8.5</c:v>
                </c:pt>
              </c:numCache>
            </c:numRef>
          </c:val>
        </c:ser>
        <c:axId val="72101888"/>
        <c:axId val="72103424"/>
      </c:barChart>
      <c:catAx>
        <c:axId val="7210188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2103424"/>
        <c:crosses val="autoZero"/>
        <c:auto val="1"/>
        <c:lblAlgn val="ctr"/>
        <c:lblOffset val="100"/>
      </c:catAx>
      <c:valAx>
        <c:axId val="72103424"/>
        <c:scaling>
          <c:orientation val="minMax"/>
        </c:scaling>
        <c:axPos val="l"/>
        <c:majorGridlines/>
        <c:numFmt formatCode="General" sourceLinked="1"/>
        <c:tickLblPos val="nextTo"/>
        <c:crossAx val="72101888"/>
        <c:crosses val="autoZero"/>
        <c:crossBetween val="between"/>
      </c:valAx>
    </c:plotArea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BF476-5405-4FB1-B157-ADA1DC324644}" type="datetimeFigureOut">
              <a:rPr lang="en-GB" smtClean="0"/>
              <a:pPr/>
              <a:t>13/07/2016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1D3CE-6074-4C95-9E94-2592B63B191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FA4B5-C62B-49D8-89B5-E7911FAAE4CA}" type="datetimeFigureOut">
              <a:rPr lang="en-GB" smtClean="0"/>
              <a:pPr/>
              <a:t>13/07/2016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26297-8A2D-4F2D-8A10-7ED9FD62531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26297-8A2D-4F2D-8A10-7ED9FD625315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BIG%20DISK:ONS_Final%20Logos%20Folder%2028.02.08:NEW%20ONS%20Logos:JPEG%20HI:ONS_RGB.jpg" TargetMode="Externa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124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4196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0136EA6-753A-4745-8130-8BEB46319C96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3080" name="Picture 8" descr="BIG DISK:ONS_Final Logos Folder 28.02.08:NEW ONS Logos:JPEG HI:ONS_RGB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381000" y="304800"/>
            <a:ext cx="3048000" cy="12192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CAE1FA-73C8-4DAC-90DF-1AC6ADFC8D9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317AAB-BCCE-4D1D-82F5-155B991249C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7F30A-E8EF-4407-96C5-17866CB9776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1BB05-79B8-4C5D-B585-D567221A42A5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0C3B61-2AFB-4F61-B816-907149194B0E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2B0D56-1478-4FFE-8B88-C5DEA0FCFF74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BAD47-2B9C-4433-9637-01725C4DB96C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77D6F-5EDF-48CA-8BD1-1C1CF70F8B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7FE806-6B40-4734-9C18-F6E891AAEB6E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97CCC8-7E72-4012-B799-AB8704B0850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ACAB1-CB82-479A-93BB-7FC4D817373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3DA07-D843-4EC8-A3C2-5943BDD7B93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B7D236-33E5-48EE-91AF-AE8E5EBD20B0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B52699-290D-40E5-B484-9339B8CDEEA5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5A325-44E6-4BC1-B5CF-4969E4FF69F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46C303-D0F7-473B-90AF-3B4F0BCD879D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2D59E-8999-4AB2-B2FB-8CE5EE83173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38922-73E1-438A-BC60-D31BA15BB3EE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22B541-9EE4-4D05-B535-79C621CC8111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7EDA5-D76F-48A7-88A9-3F4EDC4A163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A3EF91-564B-4030-A3B9-B70A4502DB3D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51A786A-C86F-4F90-9D64-91FFB35684E5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1143000"/>
            <a:ext cx="8458200" cy="0"/>
          </a:xfrm>
          <a:prstGeom prst="line">
            <a:avLst/>
          </a:prstGeom>
          <a:noFill/>
          <a:ln w="9525">
            <a:solidFill>
              <a:srgbClr val="9BA9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002D46"/>
          </a:solidFill>
          <a:latin typeface="+mn-lt"/>
          <a:ea typeface="+mn-ea"/>
          <a:cs typeface="+mn-cs"/>
        </a:defRPr>
      </a:lvl1pPr>
      <a:lvl2pPr marL="763588" indent="-285750" algn="l" rtl="0" eaLnBrk="1" fontAlgn="base" hangingPunct="1">
        <a:spcBef>
          <a:spcPct val="20000"/>
        </a:spcBef>
        <a:spcAft>
          <a:spcPct val="0"/>
        </a:spcAft>
        <a:defRPr sz="2400">
          <a:solidFill>
            <a:srgbClr val="002D46"/>
          </a:solidFill>
          <a:latin typeface="+mn-lt"/>
          <a:ea typeface="+mn-ea"/>
        </a:defRPr>
      </a:lvl2pPr>
      <a:lvl3pPr marL="1182688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02D46"/>
          </a:solidFill>
          <a:latin typeface="+mn-lt"/>
          <a:ea typeface="+mn-ea"/>
        </a:defRPr>
      </a:lvl3pPr>
      <a:lvl4pPr marL="1619250" indent="-246063" algn="l" rtl="0" eaLnBrk="1" fontAlgn="base" hangingPunct="1">
        <a:spcBef>
          <a:spcPct val="20000"/>
        </a:spcBef>
        <a:spcAft>
          <a:spcPct val="0"/>
        </a:spcAft>
        <a:defRPr>
          <a:solidFill>
            <a:srgbClr val="002D46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dirty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B94F897-0FA3-418C-A8C7-4F822C5D7D08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381000" y="1143000"/>
            <a:ext cx="8458200" cy="0"/>
          </a:xfrm>
          <a:prstGeom prst="line">
            <a:avLst/>
          </a:prstGeom>
          <a:noFill/>
          <a:ln w="9525">
            <a:solidFill>
              <a:srgbClr val="9BA9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rgbClr val="002D46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defRPr sz="2400">
          <a:solidFill>
            <a:srgbClr val="002D46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002D46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>
          <a:solidFill>
            <a:srgbClr val="002D46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700808"/>
            <a:ext cx="7918648" cy="230425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GB" sz="4400" dirty="0" smtClean="0"/>
              <a:t>Health Accounts</a:t>
            </a:r>
            <a:br>
              <a:rPr lang="en-GB" sz="4400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James Lewis</a:t>
            </a:r>
          </a:p>
          <a:p>
            <a:r>
              <a:rPr lang="en-GB" sz="3200" dirty="0" smtClean="0"/>
              <a:t>James.Lewis@ons.gsi.gov.uk</a:t>
            </a:r>
            <a:endParaRPr lang="en-GB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355976" y="5877272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rgbClr val="002D46"/>
                </a:solidFill>
              </a:rPr>
              <a:t>8</a:t>
            </a:r>
            <a:r>
              <a:rPr lang="en-GB" baseline="30000" dirty="0" smtClean="0">
                <a:solidFill>
                  <a:srgbClr val="002D46"/>
                </a:solidFill>
              </a:rPr>
              <a:t>th</a:t>
            </a:r>
            <a:r>
              <a:rPr lang="en-GB" dirty="0" smtClean="0">
                <a:solidFill>
                  <a:srgbClr val="002D46"/>
                </a:solidFill>
              </a:rPr>
              <a:t> July 2016</a:t>
            </a:r>
            <a:endParaRPr lang="en-GB" dirty="0">
              <a:solidFill>
                <a:srgbClr val="002D4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136EA6-753A-4745-8130-8BEB46319C96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555402" y="141894"/>
            <a:ext cx="18002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800" dirty="0" smtClean="0"/>
          </a:p>
          <a:p>
            <a:endParaRPr lang="en-GB" sz="1800" dirty="0" smtClean="0">
              <a:latin typeface="Times New Roman"/>
            </a:endParaRPr>
          </a:p>
          <a:p>
            <a:pPr marR="10150" algn="r"/>
            <a:r>
              <a:rPr lang="en-GB" sz="1600" dirty="0" smtClean="0">
                <a:solidFill>
                  <a:srgbClr val="034EA2"/>
                </a:solidFill>
                <a:latin typeface="Arial"/>
              </a:rPr>
              <a:t>Co-funded by the European Union</a:t>
            </a:r>
            <a:endParaRPr lang="en-GB" sz="1800" dirty="0" smtClean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Picture 6" descr="5000100-fla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476672"/>
            <a:ext cx="1156588" cy="768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health accounts?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80920" cy="4572000"/>
          </a:xfrm>
        </p:spPr>
        <p:txBody>
          <a:bodyPr/>
          <a:lstStyle/>
          <a:p>
            <a:r>
              <a:rPr lang="en-GB" sz="2400" dirty="0" smtClean="0"/>
              <a:t>Measure healthcare expenditure</a:t>
            </a:r>
          </a:p>
          <a:p>
            <a:r>
              <a:rPr lang="en-GB" sz="2400" dirty="0" smtClean="0"/>
              <a:t>Analyse expenditure by: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mode of financing (government, out-of-pocket, insurance …)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provider </a:t>
            </a:r>
            <a:r>
              <a:rPr lang="en-GB" sz="2000" dirty="0" smtClean="0"/>
              <a:t>organisation</a:t>
            </a:r>
            <a:r>
              <a:rPr lang="en-US" sz="2000" dirty="0" smtClean="0"/>
              <a:t>  (hospital, residential home, ambulatory…)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type of function</a:t>
            </a:r>
            <a:r>
              <a:rPr lang="en-GB" sz="2000" dirty="0" smtClean="0"/>
              <a:t> </a:t>
            </a:r>
            <a:r>
              <a:rPr lang="en-GB" sz="2000" smtClean="0"/>
              <a:t>(curative/rehabilitative, </a:t>
            </a:r>
            <a:r>
              <a:rPr lang="en-GB" sz="2000" dirty="0" smtClean="0"/>
              <a:t>long-term, preventive, administration…)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Standardised definitions (SHA 2011) – OECD, </a:t>
            </a:r>
            <a:r>
              <a:rPr lang="en-GB" sz="2400" dirty="0" err="1" smtClean="0"/>
              <a:t>Eurostat</a:t>
            </a:r>
            <a:r>
              <a:rPr lang="en-GB" sz="2400" dirty="0" smtClean="0"/>
              <a:t>, WHO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Now produced by all EEA and nearly all OECD member states, including the UK from May 2016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UK Heath Accounts currently at a whole UK-level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Include health-related social care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CAB1-CB82-479A-93BB-7FC4D817373B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healthcare expenditure as a % of GDP, 2014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CAB1-CB82-479A-93BB-7FC4D817373B}" type="slidenum">
              <a:rPr lang="en-GB" smtClean="0"/>
              <a:pPr/>
              <a:t>3</a:t>
            </a:fld>
            <a:endParaRPr lang="en-GB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539552" y="1340769"/>
          <a:ext cx="770485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7992888" cy="4827240"/>
          </a:xfrm>
        </p:spPr>
        <p:txBody>
          <a:bodyPr/>
          <a:lstStyle/>
          <a:p>
            <a:pPr>
              <a:buNone/>
            </a:pPr>
            <a:r>
              <a:rPr lang="en-GB" sz="2000" dirty="0" smtClean="0"/>
              <a:t>What are the challenges to getting these statistics used more widely?</a:t>
            </a:r>
          </a:p>
          <a:p>
            <a:r>
              <a:rPr lang="en-GB" sz="2000" dirty="0" smtClean="0"/>
              <a:t>“Accounts” and awareness</a:t>
            </a:r>
          </a:p>
          <a:p>
            <a:r>
              <a:rPr lang="en-GB" sz="2000" dirty="0" smtClean="0"/>
              <a:t>Inertia with definition of healthcare and terminology of analysis categories</a:t>
            </a:r>
          </a:p>
          <a:p>
            <a:endParaRPr lang="en-GB" sz="2000" dirty="0" smtClean="0"/>
          </a:p>
          <a:p>
            <a:pPr>
              <a:buNone/>
            </a:pPr>
            <a:r>
              <a:rPr lang="en-GB" sz="2000" dirty="0" smtClean="0"/>
              <a:t>What have we done/will we do:</a:t>
            </a:r>
          </a:p>
          <a:p>
            <a:r>
              <a:rPr lang="en-GB" sz="2000" dirty="0" smtClean="0"/>
              <a:t>Front-loading key information about statistics in publications to ensure they are understood</a:t>
            </a:r>
          </a:p>
          <a:p>
            <a:r>
              <a:rPr lang="en-GB" sz="2000" dirty="0" smtClean="0"/>
              <a:t>Briefing in DH and devolved administrations</a:t>
            </a:r>
          </a:p>
          <a:p>
            <a:r>
              <a:rPr lang="en-GB" sz="2000" dirty="0" smtClean="0"/>
              <a:t>Blogs – BMJ and Health Foundation</a:t>
            </a:r>
          </a:p>
          <a:p>
            <a:r>
              <a:rPr lang="en-GB" sz="2000" dirty="0" smtClean="0"/>
              <a:t>International comparisons</a:t>
            </a:r>
          </a:p>
          <a:p>
            <a:r>
              <a:rPr lang="en-GB" sz="2000" dirty="0" smtClean="0"/>
              <a:t>Links to healthcare efficiency work</a:t>
            </a:r>
          </a:p>
          <a:p>
            <a:r>
              <a:rPr lang="en-GB" sz="2000" dirty="0" smtClean="0"/>
              <a:t>Workshop with key stakeholders</a:t>
            </a:r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CAB1-CB82-479A-93BB-7FC4D817373B}" type="slidenum">
              <a:rPr lang="en-GB" smtClean="0"/>
              <a:pPr/>
              <a:t>4</a:t>
            </a:fld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 to consider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z="2000" dirty="0" smtClean="0"/>
              <a:t>Beyond the proposed actions, what else can be done to </a:t>
            </a:r>
            <a:r>
              <a:rPr lang="en-GB" sz="2000" b="1" u="sng" dirty="0" smtClean="0"/>
              <a:t>raise the profile of these statistics</a:t>
            </a:r>
            <a:r>
              <a:rPr lang="en-GB" sz="2000" dirty="0" smtClean="0"/>
              <a:t> and ensure that relevant parties can understand their potential uses?</a:t>
            </a:r>
            <a:endParaRPr lang="en-US" sz="2000" dirty="0" smtClean="0"/>
          </a:p>
          <a:p>
            <a:pPr lvl="0"/>
            <a:r>
              <a:rPr lang="en-GB" sz="2000" dirty="0" smtClean="0"/>
              <a:t>Beyond our existing relationships, how can we </a:t>
            </a:r>
            <a:r>
              <a:rPr lang="en-GB" sz="2000" b="1" u="sng" dirty="0" smtClean="0"/>
              <a:t>open channels of communication</a:t>
            </a:r>
            <a:r>
              <a:rPr lang="en-GB" sz="2000" dirty="0" smtClean="0"/>
              <a:t> with a wider group of users in order to help us </a:t>
            </a:r>
            <a:r>
              <a:rPr lang="en-GB" sz="2000" b="1" u="sng" dirty="0" smtClean="0"/>
              <a:t>understand how these statistics can be developed to serve their needs</a:t>
            </a:r>
            <a:r>
              <a:rPr lang="en-GB" sz="2000" dirty="0" smtClean="0"/>
              <a:t>?</a:t>
            </a:r>
            <a:endParaRPr lang="en-US" sz="2000" dirty="0" smtClean="0"/>
          </a:p>
          <a:p>
            <a:pPr lvl="0"/>
            <a:r>
              <a:rPr lang="en-GB" sz="2000" dirty="0" smtClean="0"/>
              <a:t>How can the </a:t>
            </a:r>
            <a:r>
              <a:rPr lang="en-GB" sz="2000" b="1" u="sng" dirty="0" smtClean="0"/>
              <a:t>health accounts and productivity statistics be used in conjunction </a:t>
            </a:r>
            <a:r>
              <a:rPr lang="en-GB" sz="2000" dirty="0" smtClean="0"/>
              <a:t>to help provide an analysis of the efficiency of the UK health system?</a:t>
            </a:r>
            <a:endParaRPr lang="en-US" sz="2000" dirty="0" smtClean="0"/>
          </a:p>
          <a:p>
            <a:pPr lvl="0"/>
            <a:r>
              <a:rPr lang="en-GB" sz="2000" dirty="0" smtClean="0"/>
              <a:t>Beyond the links with productivity, </a:t>
            </a:r>
            <a:r>
              <a:rPr lang="en-GB" sz="2000" b="1" u="sng" dirty="0" smtClean="0"/>
              <a:t>how can we establish and help to exploit statistical cross-</a:t>
            </a:r>
            <a:r>
              <a:rPr lang="en-GB" sz="2000" b="1" u="sng" dirty="0" err="1" smtClean="0"/>
              <a:t>overs</a:t>
            </a:r>
            <a:r>
              <a:rPr lang="en-GB" sz="2000" b="1" u="sng" dirty="0" smtClean="0"/>
              <a:t> </a:t>
            </a:r>
            <a:r>
              <a:rPr lang="en-GB" sz="2000" dirty="0" smtClean="0"/>
              <a:t>where health accounts could be analysed in conjunction with other health statistics?</a:t>
            </a:r>
            <a:endParaRPr lang="en-US" sz="2000" dirty="0" smtClean="0"/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CAB1-CB82-479A-93BB-7FC4D817373B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_eng_tcm67-60698_tcm67-60698 (2)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 Slide Master: blank">
  <a:themeElements>
    <a:clrScheme name="Default Design Slide Master: 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 Slide Master: 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Default Design Slide Master: 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17658</TotalTime>
  <Words>306</Words>
  <Application>Microsoft Office PowerPoint</Application>
  <PresentationFormat>On-screen Show (4:3)</PresentationFormat>
  <Paragraphs>43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white_eng_tcm67-60698_tcm67-60698 (2)</vt:lpstr>
      <vt:lpstr>Default Design Slide Master: blank</vt:lpstr>
      <vt:lpstr>Health Accounts   </vt:lpstr>
      <vt:lpstr>What are health accounts?</vt:lpstr>
      <vt:lpstr>Current healthcare expenditure as a % of GDP, 2014</vt:lpstr>
      <vt:lpstr>Challenges</vt:lpstr>
      <vt:lpstr>Questions to consider</vt:lpstr>
    </vt:vector>
  </TitlesOfParts>
  <Company>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paynec1</dc:creator>
  <cp:lastModifiedBy>russei</cp:lastModifiedBy>
  <cp:revision>768</cp:revision>
  <dcterms:created xsi:type="dcterms:W3CDTF">2014-06-06T07:33:22Z</dcterms:created>
  <dcterms:modified xsi:type="dcterms:W3CDTF">2016-07-13T13:46:45Z</dcterms:modified>
</cp:coreProperties>
</file>