
<file path=[Content_Types].xml><?xml version="1.0" encoding="utf-8"?>
<Types xmlns="http://schemas.openxmlformats.org/package/2006/content-types">
  <Override PartName="/customXml/itemProps2.xml" ContentType="application/vnd.openxmlformats-officedocument.customXmlProperties+xml"/>
  <Override PartName="/customXml/itemProps3.xml" ContentType="application/vnd.openxmlformats-officedocument.customXmlProperties+xml"/>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Default Extension="png" ContentType="image/png"/>
  <Override PartName="/customXml/itemProps1.xml" ContentType="application/vnd.openxmlformats-officedocument.customXmlPropertie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9" r:id="rId4"/>
  </p:sldMasterIdLst>
  <p:notesMasterIdLst>
    <p:notesMasterId r:id="rId12"/>
  </p:notesMasterIdLst>
  <p:sldIdLst>
    <p:sldId id="256" r:id="rId5"/>
    <p:sldId id="257" r:id="rId6"/>
    <p:sldId id="259" r:id="rId7"/>
    <p:sldId id="260" r:id="rId8"/>
    <p:sldId id="262" r:id="rId9"/>
    <p:sldId id="261" r:id="rId10"/>
    <p:sldId id="258" r:id="rId11"/>
  </p:sldIdLst>
  <p:sldSz cx="9906000" cy="6858000" type="A4"/>
  <p:notesSz cx="6858000" cy="9144000"/>
  <p:defaultTextStyle>
    <a:defPPr>
      <a:defRPr lang="en-GB"/>
    </a:defPPr>
    <a:lvl1pPr algn="l" rtl="0" eaLnBrk="0" fontAlgn="base" hangingPunct="0">
      <a:spcBef>
        <a:spcPct val="0"/>
      </a:spcBef>
      <a:spcAft>
        <a:spcPct val="0"/>
      </a:spcAft>
      <a:defRPr sz="4400" b="1" kern="1200">
        <a:solidFill>
          <a:schemeClr val="tx2"/>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sz="4400" b="1" kern="1200">
        <a:solidFill>
          <a:schemeClr val="tx2"/>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sz="4400" b="1" kern="1200">
        <a:solidFill>
          <a:schemeClr val="tx2"/>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sz="4400" b="1" kern="1200">
        <a:solidFill>
          <a:schemeClr val="tx2"/>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sz="4400" b="1" kern="1200">
        <a:solidFill>
          <a:schemeClr val="tx2"/>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4400" b="1" kern="1200">
        <a:solidFill>
          <a:schemeClr val="tx2"/>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4400" b="1" kern="1200">
        <a:solidFill>
          <a:schemeClr val="tx2"/>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4400" b="1" kern="1200">
        <a:solidFill>
          <a:schemeClr val="tx2"/>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4400" b="1" kern="1200">
        <a:solidFill>
          <a:schemeClr val="tx2"/>
        </a:solidFill>
        <a:latin typeface="Arial" panose="020B0604020202020204" pitchFamily="34" charset="0"/>
        <a:ea typeface="ＭＳ Ｐゴシック" panose="020B0600070205080204" pitchFamily="34"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84919" autoAdjust="0"/>
  </p:normalViewPr>
  <p:slideViewPr>
    <p:cSldViewPr>
      <p:cViewPr varScale="1">
        <p:scale>
          <a:sx n="73" d="100"/>
          <a:sy n="73" d="100"/>
        </p:scale>
        <p:origin x="-270" y="-102"/>
      </p:cViewPr>
      <p:guideLst>
        <p:guide orient="horz" pos="2160"/>
        <p:guide pos="312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smtClean="0"/>
            </a:lvl1pPr>
          </a:lstStyle>
          <a:p>
            <a:pPr>
              <a:defRPr/>
            </a:pPr>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smtClean="0"/>
            </a:lvl1pPr>
          </a:lstStyle>
          <a:p>
            <a:pPr>
              <a:defRPr/>
            </a:pPr>
            <a:fld id="{8ADA8E89-F417-43CC-9F8F-1354EBA36851}" type="datetimeFigureOut">
              <a:rPr lang="en-GB"/>
              <a:pPr>
                <a:defRPr/>
              </a:pPr>
              <a:t>08/07/2016</a:t>
            </a:fld>
            <a:endParaRPr lang="en-GB"/>
          </a:p>
        </p:txBody>
      </p:sp>
      <p:sp>
        <p:nvSpPr>
          <p:cNvPr id="4" name="Slide Image Placeholder 3"/>
          <p:cNvSpPr>
            <a:spLocks noGrp="1" noRot="1" noChangeAspect="1"/>
          </p:cNvSpPr>
          <p:nvPr>
            <p:ph type="sldImg" idx="2"/>
          </p:nvPr>
        </p:nvSpPr>
        <p:spPr>
          <a:xfrm>
            <a:off x="1200150" y="1143000"/>
            <a:ext cx="4457700" cy="3086100"/>
          </a:xfrm>
          <a:prstGeom prst="rect">
            <a:avLst/>
          </a:prstGeom>
          <a:noFill/>
          <a:ln w="12700">
            <a:solidFill>
              <a:prstClr val="black"/>
            </a:solidFill>
          </a:ln>
        </p:spPr>
        <p:txBody>
          <a:bodyPr vert="horz" lIns="91440" tIns="45720" rIns="91440" bIns="45720" rtlCol="0" anchor="ctr"/>
          <a:lstStyle/>
          <a:p>
            <a:pPr lvl="0"/>
            <a:endParaRPr lang="en-GB" noProof="0" smtClean="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smtClean="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smtClean="0"/>
            </a:lvl1pPr>
          </a:lstStyle>
          <a:p>
            <a:pPr>
              <a:defRPr/>
            </a:pPr>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smtClean="0"/>
            </a:lvl1pPr>
          </a:lstStyle>
          <a:p>
            <a:pPr>
              <a:defRPr/>
            </a:pPr>
            <a:fld id="{5534584F-EEA6-4974-B005-067AA5972334}" type="slidenum">
              <a:rPr lang="en-GB"/>
              <a:pPr>
                <a:defRPr/>
              </a:pPr>
              <a:t>‹#›</a:t>
            </a:fld>
            <a:endParaRPr lang="en-GB"/>
          </a:p>
        </p:txBody>
      </p:sp>
    </p:spTree>
    <p:extLst>
      <p:ext uri="{BB962C8B-B14F-4D97-AF65-F5344CB8AC3E}">
        <p14:creationId xmlns:p14="http://schemas.microsoft.com/office/powerpoint/2010/main" xmlns="" val="1621274277"/>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altLang="en-US" smtClean="0"/>
              <a:t>Local authorities are in an interesting position, being both providers of a lot of social care data (and some health data), as well as being consumers of it.  Although in the main I’ll be talking from a user perspective, I’ll be dropping in some observations as providers as well.</a:t>
            </a:r>
          </a:p>
          <a:p>
            <a:pPr>
              <a:spcBef>
                <a:spcPct val="0"/>
              </a:spcBef>
            </a:pPr>
            <a:endParaRPr lang="en-GB" altLang="en-US" smtClean="0"/>
          </a:p>
          <a:p>
            <a:pPr>
              <a:spcBef>
                <a:spcPct val="0"/>
              </a:spcBef>
            </a:pPr>
            <a:r>
              <a:rPr lang="en-GB" altLang="en-US" smtClean="0"/>
              <a:t>All authorities use health, social care and other data in their Joint Strategic Needs Assessments, which they use to inform the commissioning of local health and care services; but also to inform other plans and the targeting of resources for a raft of other services.</a:t>
            </a:r>
          </a:p>
          <a:p>
            <a:pPr>
              <a:spcBef>
                <a:spcPct val="0"/>
              </a:spcBef>
            </a:pPr>
            <a:endParaRPr lang="en-GB" altLang="en-US" smtClean="0"/>
          </a:p>
          <a:p>
            <a:pPr>
              <a:spcBef>
                <a:spcPct val="0"/>
              </a:spcBef>
            </a:pPr>
            <a:endParaRPr lang="en-GB" altLang="en-US" smtClean="0"/>
          </a:p>
          <a:p>
            <a:pPr>
              <a:spcBef>
                <a:spcPct val="0"/>
              </a:spcBef>
            </a:pPr>
            <a:endParaRPr lang="en-GB" altLang="en-US" smtClean="0"/>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a:defRPr sz="4400" b="1">
                <a:solidFill>
                  <a:schemeClr val="tx2"/>
                </a:solidFill>
                <a:latin typeface="Arial" panose="020B0604020202020204" pitchFamily="34" charset="0"/>
                <a:ea typeface="ＭＳ Ｐゴシック" panose="020B0600070205080204" pitchFamily="34" charset="-128"/>
              </a:defRPr>
            </a:lvl1pPr>
            <a:lvl2pPr marL="742950" indent="-285750">
              <a:defRPr sz="4400" b="1">
                <a:solidFill>
                  <a:schemeClr val="tx2"/>
                </a:solidFill>
                <a:latin typeface="Arial" panose="020B0604020202020204" pitchFamily="34" charset="0"/>
                <a:ea typeface="ＭＳ Ｐゴシック" panose="020B0600070205080204" pitchFamily="34" charset="-128"/>
              </a:defRPr>
            </a:lvl2pPr>
            <a:lvl3pPr marL="1143000" indent="-228600">
              <a:defRPr sz="4400" b="1">
                <a:solidFill>
                  <a:schemeClr val="tx2"/>
                </a:solidFill>
                <a:latin typeface="Arial" panose="020B0604020202020204" pitchFamily="34" charset="0"/>
                <a:ea typeface="ＭＳ Ｐゴシック" panose="020B0600070205080204" pitchFamily="34" charset="-128"/>
              </a:defRPr>
            </a:lvl3pPr>
            <a:lvl4pPr marL="1600200" indent="-228600">
              <a:defRPr sz="4400" b="1">
                <a:solidFill>
                  <a:schemeClr val="tx2"/>
                </a:solidFill>
                <a:latin typeface="Arial" panose="020B0604020202020204" pitchFamily="34" charset="0"/>
                <a:ea typeface="ＭＳ Ｐゴシック" panose="020B0600070205080204" pitchFamily="34" charset="-128"/>
              </a:defRPr>
            </a:lvl4pPr>
            <a:lvl5pPr marL="2057400" indent="-228600">
              <a:defRPr sz="4400" b="1">
                <a:solidFill>
                  <a:schemeClr val="tx2"/>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4400" b="1">
                <a:solidFill>
                  <a:schemeClr val="tx2"/>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4400" b="1">
                <a:solidFill>
                  <a:schemeClr val="tx2"/>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4400" b="1">
                <a:solidFill>
                  <a:schemeClr val="tx2"/>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4400" b="1">
                <a:solidFill>
                  <a:schemeClr val="tx2"/>
                </a:solidFill>
                <a:latin typeface="Arial" panose="020B0604020202020204" pitchFamily="34" charset="0"/>
                <a:ea typeface="ＭＳ Ｐゴシック" panose="020B0600070205080204" pitchFamily="34" charset="-128"/>
              </a:defRPr>
            </a:lvl9pPr>
          </a:lstStyle>
          <a:p>
            <a:fld id="{AE8FF3D6-7F77-4C0F-A4C1-3979682586A4}" type="slidenum">
              <a:rPr lang="en-GB" altLang="en-US" sz="1200"/>
              <a:pPr/>
              <a:t>2</a:t>
            </a:fld>
            <a:endParaRPr lang="en-GB" altLang="en-US" sz="1200"/>
          </a:p>
        </p:txBody>
      </p:sp>
    </p:spTree>
    <p:extLst>
      <p:ext uri="{BB962C8B-B14F-4D97-AF65-F5344CB8AC3E}">
        <p14:creationId xmlns:p14="http://schemas.microsoft.com/office/powerpoint/2010/main" xmlns="" val="40274277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8195"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altLang="en-US" smtClean="0"/>
              <a:t>At the aggregated level there are tons of health related data published.  I’d like to start with a positive, which is that the feedback I’ve had from everyone I’ve spoken to is that they value the quality of the health data provided.  It’s something that HSCIC and PHE do particularly well.  And it’s something that the Round Table concluded earlier in the year, that </a:t>
            </a:r>
            <a:r>
              <a:rPr lang="en-US" altLang="en-US" smtClean="0"/>
              <a:t>at its best the health and care statistical system in England is independent and professional, helpful, innovative and efficient with capable staff.</a:t>
            </a:r>
            <a:endParaRPr lang="en-GB" altLang="en-US" smtClean="0"/>
          </a:p>
          <a:p>
            <a:pPr>
              <a:spcBef>
                <a:spcPct val="0"/>
              </a:spcBef>
            </a:pPr>
            <a:endParaRPr lang="en-GB" altLang="en-US" smtClean="0"/>
          </a:p>
        </p:txBody>
      </p:sp>
      <p:sp>
        <p:nvSpPr>
          <p:cNvPr id="8196"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a:defRPr sz="4400" b="1">
                <a:solidFill>
                  <a:schemeClr val="tx2"/>
                </a:solidFill>
                <a:latin typeface="Arial" panose="020B0604020202020204" pitchFamily="34" charset="0"/>
                <a:ea typeface="ＭＳ Ｐゴシック" panose="020B0600070205080204" pitchFamily="34" charset="-128"/>
              </a:defRPr>
            </a:lvl1pPr>
            <a:lvl2pPr marL="742950" indent="-285750">
              <a:defRPr sz="4400" b="1">
                <a:solidFill>
                  <a:schemeClr val="tx2"/>
                </a:solidFill>
                <a:latin typeface="Arial" panose="020B0604020202020204" pitchFamily="34" charset="0"/>
                <a:ea typeface="ＭＳ Ｐゴシック" panose="020B0600070205080204" pitchFamily="34" charset="-128"/>
              </a:defRPr>
            </a:lvl2pPr>
            <a:lvl3pPr marL="1143000" indent="-228600">
              <a:defRPr sz="4400" b="1">
                <a:solidFill>
                  <a:schemeClr val="tx2"/>
                </a:solidFill>
                <a:latin typeface="Arial" panose="020B0604020202020204" pitchFamily="34" charset="0"/>
                <a:ea typeface="ＭＳ Ｐゴシック" panose="020B0600070205080204" pitchFamily="34" charset="-128"/>
              </a:defRPr>
            </a:lvl3pPr>
            <a:lvl4pPr marL="1600200" indent="-228600">
              <a:defRPr sz="4400" b="1">
                <a:solidFill>
                  <a:schemeClr val="tx2"/>
                </a:solidFill>
                <a:latin typeface="Arial" panose="020B0604020202020204" pitchFamily="34" charset="0"/>
                <a:ea typeface="ＭＳ Ｐゴシック" panose="020B0600070205080204" pitchFamily="34" charset="-128"/>
              </a:defRPr>
            </a:lvl4pPr>
            <a:lvl5pPr marL="2057400" indent="-228600">
              <a:defRPr sz="4400" b="1">
                <a:solidFill>
                  <a:schemeClr val="tx2"/>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4400" b="1">
                <a:solidFill>
                  <a:schemeClr val="tx2"/>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4400" b="1">
                <a:solidFill>
                  <a:schemeClr val="tx2"/>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4400" b="1">
                <a:solidFill>
                  <a:schemeClr val="tx2"/>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4400" b="1">
                <a:solidFill>
                  <a:schemeClr val="tx2"/>
                </a:solidFill>
                <a:latin typeface="Arial" panose="020B0604020202020204" pitchFamily="34" charset="0"/>
                <a:ea typeface="ＭＳ Ｐゴシック" panose="020B0600070205080204" pitchFamily="34" charset="-128"/>
              </a:defRPr>
            </a:lvl9pPr>
          </a:lstStyle>
          <a:p>
            <a:fld id="{52E08874-FC36-40B7-B3B8-8F96B816D300}" type="slidenum">
              <a:rPr lang="en-GB" altLang="en-US" sz="1200"/>
              <a:pPr/>
              <a:t>3</a:t>
            </a:fld>
            <a:endParaRPr lang="en-GB" altLang="en-US" sz="1200"/>
          </a:p>
        </p:txBody>
      </p:sp>
    </p:spTree>
    <p:extLst>
      <p:ext uri="{BB962C8B-B14F-4D97-AF65-F5344CB8AC3E}">
        <p14:creationId xmlns:p14="http://schemas.microsoft.com/office/powerpoint/2010/main" xmlns="" val="420982961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Text Box 8"/>
          <p:cNvSpPr txBox="1">
            <a:spLocks noChangeArrowheads="1"/>
          </p:cNvSpPr>
          <p:nvPr/>
        </p:nvSpPr>
        <p:spPr bwMode="auto">
          <a:xfrm>
            <a:off x="631825" y="44450"/>
            <a:ext cx="576263" cy="5762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eaLnBrk="1" hangingPunct="1">
              <a:spcBef>
                <a:spcPct val="50000"/>
              </a:spcBef>
              <a:defRPr/>
            </a:pPr>
            <a:endParaRPr lang="en-US">
              <a:latin typeface="Arial" charset="0"/>
              <a:ea typeface="ＭＳ Ｐゴシック" charset="0"/>
            </a:endParaRPr>
          </a:p>
        </p:txBody>
      </p:sp>
      <p:pic>
        <p:nvPicPr>
          <p:cNvPr id="5" name="Picture 13" descr="ppoint lga background"/>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175" y="9525"/>
            <a:ext cx="9899650" cy="68389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123" name="Rectangle 3"/>
          <p:cNvSpPr>
            <a:spLocks noGrp="1" noChangeArrowheads="1"/>
          </p:cNvSpPr>
          <p:nvPr>
            <p:ph type="ctrTitle"/>
          </p:nvPr>
        </p:nvSpPr>
        <p:spPr>
          <a:xfrm>
            <a:off x="1069975" y="2217738"/>
            <a:ext cx="8420100" cy="1125537"/>
          </a:xfrm>
        </p:spPr>
        <p:txBody>
          <a:bodyPr/>
          <a:lstStyle>
            <a:lvl1pPr>
              <a:defRPr>
                <a:solidFill>
                  <a:schemeClr val="bg1"/>
                </a:solidFill>
              </a:defRPr>
            </a:lvl1pPr>
          </a:lstStyle>
          <a:p>
            <a:pPr lvl="0"/>
            <a:r>
              <a:rPr lang="en-US" noProof="0" smtClean="0"/>
              <a:t>Click to edit Master title style</a:t>
            </a:r>
            <a:endParaRPr lang="en-GB" noProof="0" smtClean="0"/>
          </a:p>
        </p:txBody>
      </p:sp>
      <p:sp>
        <p:nvSpPr>
          <p:cNvPr id="5124" name="Rectangle 4"/>
          <p:cNvSpPr>
            <a:spLocks noGrp="1" noChangeArrowheads="1"/>
          </p:cNvSpPr>
          <p:nvPr>
            <p:ph type="subTitle" idx="1"/>
          </p:nvPr>
        </p:nvSpPr>
        <p:spPr>
          <a:xfrm>
            <a:off x="1069975" y="3476625"/>
            <a:ext cx="6934200" cy="1752600"/>
          </a:xfrm>
        </p:spPr>
        <p:txBody>
          <a:bodyPr/>
          <a:lstStyle>
            <a:lvl1pPr marL="0" indent="0">
              <a:buFontTx/>
              <a:buNone/>
              <a:defRPr>
                <a:solidFill>
                  <a:schemeClr val="bg1"/>
                </a:solidFill>
              </a:defRPr>
            </a:lvl1pPr>
          </a:lstStyle>
          <a:p>
            <a:pPr lvl="0"/>
            <a:r>
              <a:rPr lang="en-US" noProof="0" smtClean="0"/>
              <a:t>Click to edit Master subtitle style</a:t>
            </a:r>
            <a:endParaRPr lang="en-GB" noProof="0" smtClean="0"/>
          </a:p>
        </p:txBody>
      </p:sp>
    </p:spTree>
    <p:extLst>
      <p:ext uri="{BB962C8B-B14F-4D97-AF65-F5344CB8AC3E}">
        <p14:creationId xmlns:p14="http://schemas.microsoft.com/office/powerpoint/2010/main" xmlns="" val="1732258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84200" y="629816"/>
            <a:ext cx="8915400" cy="1143000"/>
          </a:xfr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584200" y="1772816"/>
            <a:ext cx="8915400" cy="435334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18712980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70750" y="274638"/>
            <a:ext cx="222885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84200" y="274638"/>
            <a:ext cx="653415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9733320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39706135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32520" y="4406900"/>
            <a:ext cx="8856984"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632520" y="2906713"/>
            <a:ext cx="8856984"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xmlns="" val="30344840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84200" y="1600200"/>
            <a:ext cx="43815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18100" y="1600200"/>
            <a:ext cx="43815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9021809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95300" y="1535113"/>
            <a:ext cx="437673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95300" y="2174875"/>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032375" y="1535113"/>
            <a:ext cx="437832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32375"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6978339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84200" y="557808"/>
            <a:ext cx="8915400" cy="1143000"/>
          </a:xfrm>
        </p:spPr>
        <p:txBody>
          <a:bodyPr/>
          <a:lstStyle/>
          <a:p>
            <a:r>
              <a:rPr lang="en-US" smtClean="0"/>
              <a:t>Click to edit Master title style</a:t>
            </a:r>
            <a:endParaRPr lang="en-US"/>
          </a:p>
        </p:txBody>
      </p:sp>
    </p:spTree>
    <p:extLst>
      <p:ext uri="{BB962C8B-B14F-4D97-AF65-F5344CB8AC3E}">
        <p14:creationId xmlns:p14="http://schemas.microsoft.com/office/powerpoint/2010/main" xmlns="" val="3691100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8921375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60512" y="404664"/>
            <a:ext cx="3187130" cy="1162050"/>
          </a:xfrm>
        </p:spPr>
        <p:txBody>
          <a:bodyPr anchor="b"/>
          <a:lstStyle>
            <a:lvl1pPr algn="l">
              <a:defRPr sz="2000" b="1"/>
            </a:lvl1pPr>
          </a:lstStyle>
          <a:p>
            <a:r>
              <a:rPr lang="en-US" smtClean="0"/>
              <a:t>Click to edit Master title style</a:t>
            </a:r>
            <a:endParaRPr lang="en-US" dirty="0"/>
          </a:p>
        </p:txBody>
      </p:sp>
      <p:sp>
        <p:nvSpPr>
          <p:cNvPr id="3" name="Content Placeholder 2"/>
          <p:cNvSpPr>
            <a:spLocks noGrp="1"/>
          </p:cNvSpPr>
          <p:nvPr>
            <p:ph idx="1"/>
          </p:nvPr>
        </p:nvSpPr>
        <p:spPr>
          <a:xfrm>
            <a:off x="3873500" y="404664"/>
            <a:ext cx="5537200" cy="57214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60512" y="1700808"/>
            <a:ext cx="3193926" cy="442535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xmlns="" val="15228769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513" y="4800600"/>
            <a:ext cx="59436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941513"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941513"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xmlns="" val="3237610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584200" y="1196975"/>
            <a:ext cx="8915400" cy="5762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GB" smtClean="0"/>
          </a:p>
        </p:txBody>
      </p:sp>
      <p:sp>
        <p:nvSpPr>
          <p:cNvPr id="4099" name="Rectangle 3"/>
          <p:cNvSpPr>
            <a:spLocks noGrp="1" noChangeArrowheads="1"/>
          </p:cNvSpPr>
          <p:nvPr>
            <p:ph type="body" idx="1"/>
          </p:nvPr>
        </p:nvSpPr>
        <p:spPr bwMode="auto">
          <a:xfrm>
            <a:off x="584200" y="1844675"/>
            <a:ext cx="8915400" cy="42814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smtClean="0"/>
          </a:p>
        </p:txBody>
      </p:sp>
      <p:sp>
        <p:nvSpPr>
          <p:cNvPr id="4100" name="Line 4"/>
          <p:cNvSpPr>
            <a:spLocks noChangeShapeType="1"/>
          </p:cNvSpPr>
          <p:nvPr/>
        </p:nvSpPr>
        <p:spPr bwMode="auto">
          <a:xfrm>
            <a:off x="584200" y="6453188"/>
            <a:ext cx="8893175" cy="0"/>
          </a:xfrm>
          <a:prstGeom prst="line">
            <a:avLst/>
          </a:prstGeom>
          <a:noFill/>
          <a:ln w="952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nchor="ctr"/>
          <a:lstStyle/>
          <a:p>
            <a:pPr eaLnBrk="1" hangingPunct="1">
              <a:defRPr/>
            </a:pPr>
            <a:endParaRPr lang="en-US">
              <a:latin typeface="Arial" charset="0"/>
              <a:ea typeface="ＭＳ Ｐゴシック" charset="0"/>
            </a:endParaRPr>
          </a:p>
        </p:txBody>
      </p:sp>
      <p:pic>
        <p:nvPicPr>
          <p:cNvPr id="1029" name="Picture 1" descr="LG_Association_RGB.jpg"/>
          <p:cNvPicPr>
            <a:picLocks noChangeAspect="1"/>
          </p:cNvPicPr>
          <p:nvPr/>
        </p:nvPicPr>
        <p:blipFill>
          <a:blip r:embed="rId13">
            <a:extLst>
              <a:ext uri="{28A0092B-C50C-407E-A947-70E740481C1C}">
                <a14:useLocalDpi xmlns:a14="http://schemas.microsoft.com/office/drawing/2010/main" xmlns="" val="0"/>
              </a:ext>
            </a:extLst>
          </a:blip>
          <a:srcRect/>
          <a:stretch>
            <a:fillRect/>
          </a:stretch>
        </p:blipFill>
        <p:spPr bwMode="auto">
          <a:xfrm>
            <a:off x="273050" y="260350"/>
            <a:ext cx="1219200" cy="720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20"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fontAlgn="base" hangingPunct="1">
        <a:spcBef>
          <a:spcPct val="0"/>
        </a:spcBef>
        <a:spcAft>
          <a:spcPct val="0"/>
        </a:spcAft>
        <a:defRPr sz="4000" b="1">
          <a:solidFill>
            <a:srgbClr val="91278F"/>
          </a:solidFill>
          <a:latin typeface="+mj-lt"/>
          <a:ea typeface="+mj-ea"/>
          <a:cs typeface="ＭＳ Ｐゴシック" charset="0"/>
        </a:defRPr>
      </a:lvl1pPr>
      <a:lvl2pPr algn="l" rtl="0" eaLnBrk="1" fontAlgn="base" hangingPunct="1">
        <a:spcBef>
          <a:spcPct val="0"/>
        </a:spcBef>
        <a:spcAft>
          <a:spcPct val="0"/>
        </a:spcAft>
        <a:defRPr sz="4000" b="1">
          <a:solidFill>
            <a:srgbClr val="91278F"/>
          </a:solidFill>
          <a:latin typeface="Arial" charset="0"/>
          <a:ea typeface="ＭＳ Ｐゴシック" charset="0"/>
          <a:cs typeface="ＭＳ Ｐゴシック" charset="0"/>
        </a:defRPr>
      </a:lvl2pPr>
      <a:lvl3pPr algn="l" rtl="0" eaLnBrk="1" fontAlgn="base" hangingPunct="1">
        <a:spcBef>
          <a:spcPct val="0"/>
        </a:spcBef>
        <a:spcAft>
          <a:spcPct val="0"/>
        </a:spcAft>
        <a:defRPr sz="4000" b="1">
          <a:solidFill>
            <a:srgbClr val="91278F"/>
          </a:solidFill>
          <a:latin typeface="Arial" charset="0"/>
          <a:ea typeface="ＭＳ Ｐゴシック" charset="0"/>
          <a:cs typeface="ＭＳ Ｐゴシック" charset="0"/>
        </a:defRPr>
      </a:lvl3pPr>
      <a:lvl4pPr algn="l" rtl="0" eaLnBrk="1" fontAlgn="base" hangingPunct="1">
        <a:spcBef>
          <a:spcPct val="0"/>
        </a:spcBef>
        <a:spcAft>
          <a:spcPct val="0"/>
        </a:spcAft>
        <a:defRPr sz="4000" b="1">
          <a:solidFill>
            <a:srgbClr val="91278F"/>
          </a:solidFill>
          <a:latin typeface="Arial" charset="0"/>
          <a:ea typeface="ＭＳ Ｐゴシック" charset="0"/>
          <a:cs typeface="ＭＳ Ｐゴシック" charset="0"/>
        </a:defRPr>
      </a:lvl4pPr>
      <a:lvl5pPr algn="l" rtl="0" eaLnBrk="1" fontAlgn="base" hangingPunct="1">
        <a:spcBef>
          <a:spcPct val="0"/>
        </a:spcBef>
        <a:spcAft>
          <a:spcPct val="0"/>
        </a:spcAft>
        <a:defRPr sz="4000" b="1">
          <a:solidFill>
            <a:srgbClr val="91278F"/>
          </a:solidFill>
          <a:latin typeface="Arial" charset="0"/>
          <a:ea typeface="ＭＳ Ｐゴシック" charset="0"/>
          <a:cs typeface="ＭＳ Ｐゴシック" charset="0"/>
        </a:defRPr>
      </a:lvl5pPr>
      <a:lvl6pPr marL="457200" algn="l" rtl="0" eaLnBrk="1" fontAlgn="base" hangingPunct="1">
        <a:spcBef>
          <a:spcPct val="0"/>
        </a:spcBef>
        <a:spcAft>
          <a:spcPct val="0"/>
        </a:spcAft>
        <a:defRPr sz="4000" b="1">
          <a:solidFill>
            <a:srgbClr val="91278F"/>
          </a:solidFill>
          <a:latin typeface="Arial" charset="0"/>
          <a:ea typeface="ＭＳ Ｐゴシック" charset="0"/>
        </a:defRPr>
      </a:lvl6pPr>
      <a:lvl7pPr marL="914400" algn="l" rtl="0" eaLnBrk="1" fontAlgn="base" hangingPunct="1">
        <a:spcBef>
          <a:spcPct val="0"/>
        </a:spcBef>
        <a:spcAft>
          <a:spcPct val="0"/>
        </a:spcAft>
        <a:defRPr sz="4000" b="1">
          <a:solidFill>
            <a:srgbClr val="91278F"/>
          </a:solidFill>
          <a:latin typeface="Arial" charset="0"/>
          <a:ea typeface="ＭＳ Ｐゴシック" charset="0"/>
        </a:defRPr>
      </a:lvl7pPr>
      <a:lvl8pPr marL="1371600" algn="l" rtl="0" eaLnBrk="1" fontAlgn="base" hangingPunct="1">
        <a:spcBef>
          <a:spcPct val="0"/>
        </a:spcBef>
        <a:spcAft>
          <a:spcPct val="0"/>
        </a:spcAft>
        <a:defRPr sz="4000" b="1">
          <a:solidFill>
            <a:srgbClr val="91278F"/>
          </a:solidFill>
          <a:latin typeface="Arial" charset="0"/>
          <a:ea typeface="ＭＳ Ｐゴシック" charset="0"/>
        </a:defRPr>
      </a:lvl8pPr>
      <a:lvl9pPr marL="1828800" algn="l" rtl="0" eaLnBrk="1" fontAlgn="base" hangingPunct="1">
        <a:spcBef>
          <a:spcPct val="0"/>
        </a:spcBef>
        <a:spcAft>
          <a:spcPct val="0"/>
        </a:spcAft>
        <a:defRPr sz="4000" b="1">
          <a:solidFill>
            <a:srgbClr val="91278F"/>
          </a:solidFill>
          <a:latin typeface="Arial" charset="0"/>
          <a:ea typeface="ＭＳ Ｐゴシック"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ＭＳ Ｐゴシック" charset="0"/>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ctrTitle"/>
          </p:nvPr>
        </p:nvSpPr>
        <p:spPr/>
        <p:txBody>
          <a:bodyPr/>
          <a:lstStyle/>
          <a:p>
            <a:pPr eaLnBrk="1" hangingPunct="1">
              <a:defRPr/>
            </a:pPr>
            <a:r>
              <a:rPr lang="en-GB" dirty="0" smtClean="0">
                <a:cs typeface="+mj-cs"/>
              </a:rPr>
              <a:t>Better Statistics, Better Decisions</a:t>
            </a:r>
          </a:p>
        </p:txBody>
      </p:sp>
      <p:sp>
        <p:nvSpPr>
          <p:cNvPr id="15363" name="Rectangle 3"/>
          <p:cNvSpPr>
            <a:spLocks noGrp="1" noChangeArrowheads="1"/>
          </p:cNvSpPr>
          <p:nvPr>
            <p:ph type="subTitle" idx="1"/>
          </p:nvPr>
        </p:nvSpPr>
        <p:spPr/>
        <p:txBody>
          <a:bodyPr/>
          <a:lstStyle/>
          <a:p>
            <a:pPr eaLnBrk="1" hangingPunct="1">
              <a:defRPr/>
            </a:pPr>
            <a:r>
              <a:rPr lang="en-GB" dirty="0" smtClean="0">
                <a:cs typeface="+mn-cs"/>
              </a:rPr>
              <a:t>A local government perspective</a:t>
            </a:r>
          </a:p>
          <a:p>
            <a:pPr eaLnBrk="1" hangingPunct="1">
              <a:defRPr/>
            </a:pPr>
            <a:endParaRPr lang="en-GB" dirty="0">
              <a:cs typeface="+mn-cs"/>
            </a:endParaRPr>
          </a:p>
          <a:p>
            <a:pPr eaLnBrk="1" hangingPunct="1">
              <a:defRPr/>
            </a:pPr>
            <a:r>
              <a:rPr lang="en-GB" dirty="0" smtClean="0">
                <a:cs typeface="+mn-cs"/>
              </a:rPr>
              <a:t>Juliet Whitworth</a:t>
            </a:r>
          </a:p>
          <a:p>
            <a:pPr eaLnBrk="1" hangingPunct="1">
              <a:defRPr/>
            </a:pPr>
            <a:r>
              <a:rPr lang="en-GB" dirty="0" smtClean="0">
                <a:cs typeface="+mn-cs"/>
              </a:rPr>
              <a:t>Research and Information Manager</a:t>
            </a:r>
          </a:p>
        </p:txBody>
      </p:sp>
      <p:sp>
        <p:nvSpPr>
          <p:cNvPr id="15364" name="Text Box 4"/>
          <p:cNvSpPr txBox="1">
            <a:spLocks noChangeArrowheads="1"/>
          </p:cNvSpPr>
          <p:nvPr/>
        </p:nvSpPr>
        <p:spPr bwMode="auto">
          <a:xfrm>
            <a:off x="1136650" y="6249988"/>
            <a:ext cx="2087563" cy="2746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eaLnBrk="1" hangingPunct="1">
              <a:spcBef>
                <a:spcPct val="50000"/>
              </a:spcBef>
              <a:defRPr/>
            </a:pPr>
            <a:r>
              <a:rPr lang="en-GB" sz="1200" dirty="0">
                <a:solidFill>
                  <a:schemeClr val="bg1"/>
                </a:solidFill>
                <a:latin typeface="Arial" charset="0"/>
                <a:ea typeface="ＭＳ Ｐゴシック" charset="0"/>
              </a:rPr>
              <a:t>8 July 2016</a:t>
            </a:r>
          </a:p>
        </p:txBody>
      </p:sp>
      <p:sp>
        <p:nvSpPr>
          <p:cNvPr id="15365" name="Text Box 5"/>
          <p:cNvSpPr txBox="1">
            <a:spLocks noChangeArrowheads="1"/>
          </p:cNvSpPr>
          <p:nvPr/>
        </p:nvSpPr>
        <p:spPr bwMode="auto">
          <a:xfrm>
            <a:off x="7400925" y="6308725"/>
            <a:ext cx="2087563" cy="2746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algn="r" eaLnBrk="1" hangingPunct="1">
              <a:spcBef>
                <a:spcPct val="50000"/>
              </a:spcBef>
              <a:defRPr/>
            </a:pPr>
            <a:r>
              <a:rPr lang="en-GB" sz="1200">
                <a:solidFill>
                  <a:schemeClr val="bg1"/>
                </a:solidFill>
                <a:latin typeface="Arial" charset="0"/>
                <a:ea typeface="ＭＳ Ｐゴシック" charset="0"/>
              </a:rPr>
              <a:t>www.local.gov.uk</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2000250" y="333375"/>
            <a:ext cx="7345363" cy="1008063"/>
          </a:xfrm>
        </p:spPr>
        <p:txBody>
          <a:bodyPr/>
          <a:lstStyle/>
          <a:p>
            <a:pPr eaLnBrk="1" hangingPunct="1">
              <a:defRPr/>
            </a:pPr>
            <a:r>
              <a:rPr lang="en-GB" dirty="0" smtClean="0">
                <a:cs typeface="+mj-cs"/>
              </a:rPr>
              <a:t>What Works Well and What Can Work Better?</a:t>
            </a:r>
          </a:p>
        </p:txBody>
      </p:sp>
      <p:sp>
        <p:nvSpPr>
          <p:cNvPr id="16387" name="Rectangle 3"/>
          <p:cNvSpPr>
            <a:spLocks noGrp="1" noChangeArrowheads="1"/>
          </p:cNvSpPr>
          <p:nvPr>
            <p:ph type="body" idx="1"/>
          </p:nvPr>
        </p:nvSpPr>
        <p:spPr/>
        <p:txBody>
          <a:bodyPr/>
          <a:lstStyle/>
          <a:p>
            <a:pPr eaLnBrk="1" hangingPunct="1">
              <a:defRPr/>
            </a:pPr>
            <a:r>
              <a:rPr lang="en-GB" dirty="0" smtClean="0">
                <a:cs typeface="+mn-cs"/>
              </a:rPr>
              <a:t>How do authorities use data</a:t>
            </a:r>
          </a:p>
          <a:p>
            <a:pPr eaLnBrk="1" hangingPunct="1">
              <a:defRPr/>
            </a:pPr>
            <a:r>
              <a:rPr lang="en-GB" dirty="0" smtClean="0">
                <a:cs typeface="+mn-cs"/>
              </a:rPr>
              <a:t>What works well</a:t>
            </a:r>
          </a:p>
          <a:p>
            <a:pPr eaLnBrk="1" hangingPunct="1">
              <a:defRPr/>
            </a:pPr>
            <a:r>
              <a:rPr lang="en-GB" dirty="0" smtClean="0">
                <a:cs typeface="+mn-cs"/>
              </a:rPr>
              <a:t>What improvements are needed</a:t>
            </a:r>
          </a:p>
          <a:p>
            <a:pPr eaLnBrk="1" hangingPunct="1">
              <a:defRPr/>
            </a:pPr>
            <a:r>
              <a:rPr lang="en-GB" dirty="0" smtClean="0">
                <a:cs typeface="+mn-cs"/>
              </a:rPr>
              <a:t>What might be the benefits of improvement</a:t>
            </a:r>
          </a:p>
        </p:txBody>
      </p:sp>
      <p:sp>
        <p:nvSpPr>
          <p:cNvPr id="16388" name="Text Box 4"/>
          <p:cNvSpPr txBox="1">
            <a:spLocks noChangeArrowheads="1"/>
          </p:cNvSpPr>
          <p:nvPr/>
        </p:nvSpPr>
        <p:spPr bwMode="auto">
          <a:xfrm>
            <a:off x="7473950" y="6453188"/>
            <a:ext cx="2087563" cy="2746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algn="r" eaLnBrk="1" hangingPunct="1">
              <a:spcBef>
                <a:spcPct val="50000"/>
              </a:spcBef>
              <a:defRPr/>
            </a:pPr>
            <a:r>
              <a:rPr lang="en-GB" sz="1200">
                <a:solidFill>
                  <a:schemeClr val="tx1"/>
                </a:solidFill>
                <a:latin typeface="Arial" charset="0"/>
                <a:ea typeface="ＭＳ Ｐゴシック" charset="0"/>
              </a:rPr>
              <a:t>www.local.gov.uk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2000250" y="333375"/>
            <a:ext cx="7345363" cy="576263"/>
          </a:xfrm>
        </p:spPr>
        <p:txBody>
          <a:bodyPr/>
          <a:lstStyle/>
          <a:p>
            <a:pPr eaLnBrk="1" hangingPunct="1">
              <a:defRPr/>
            </a:pPr>
            <a:r>
              <a:rPr lang="en-GB" dirty="0" smtClean="0">
                <a:cs typeface="+mj-cs"/>
              </a:rPr>
              <a:t>What Works Well</a:t>
            </a:r>
          </a:p>
        </p:txBody>
      </p:sp>
      <p:sp>
        <p:nvSpPr>
          <p:cNvPr id="16387" name="Rectangle 3"/>
          <p:cNvSpPr>
            <a:spLocks noGrp="1" noChangeArrowheads="1"/>
          </p:cNvSpPr>
          <p:nvPr>
            <p:ph type="body" idx="1"/>
          </p:nvPr>
        </p:nvSpPr>
        <p:spPr/>
        <p:txBody>
          <a:bodyPr/>
          <a:lstStyle/>
          <a:p>
            <a:pPr eaLnBrk="1" hangingPunct="1">
              <a:defRPr/>
            </a:pPr>
            <a:r>
              <a:rPr lang="en-GB" dirty="0" smtClean="0">
                <a:cs typeface="+mn-cs"/>
              </a:rPr>
              <a:t>Quality</a:t>
            </a:r>
          </a:p>
        </p:txBody>
      </p:sp>
      <p:sp>
        <p:nvSpPr>
          <p:cNvPr id="16388" name="Text Box 4"/>
          <p:cNvSpPr txBox="1">
            <a:spLocks noChangeArrowheads="1"/>
          </p:cNvSpPr>
          <p:nvPr/>
        </p:nvSpPr>
        <p:spPr bwMode="auto">
          <a:xfrm>
            <a:off x="7473950" y="6453188"/>
            <a:ext cx="2087563" cy="2746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algn="r" eaLnBrk="1" hangingPunct="1">
              <a:spcBef>
                <a:spcPct val="50000"/>
              </a:spcBef>
              <a:defRPr/>
            </a:pPr>
            <a:r>
              <a:rPr lang="en-GB" sz="1200">
                <a:solidFill>
                  <a:schemeClr val="tx1"/>
                </a:solidFill>
                <a:latin typeface="Arial" charset="0"/>
                <a:ea typeface="ＭＳ Ｐゴシック" charset="0"/>
              </a:rPr>
              <a:t>www.local.gov.uk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2000250" y="333375"/>
            <a:ext cx="7345363" cy="1184275"/>
          </a:xfrm>
        </p:spPr>
        <p:txBody>
          <a:bodyPr/>
          <a:lstStyle/>
          <a:p>
            <a:pPr eaLnBrk="1" hangingPunct="1">
              <a:defRPr/>
            </a:pPr>
            <a:r>
              <a:rPr lang="en-GB" dirty="0"/>
              <a:t>What </a:t>
            </a:r>
            <a:r>
              <a:rPr lang="en-GB" dirty="0" smtClean="0"/>
              <a:t>Improvements are Needed?</a:t>
            </a:r>
            <a:endParaRPr lang="en-GB" dirty="0" smtClean="0">
              <a:cs typeface="+mj-cs"/>
            </a:endParaRPr>
          </a:p>
        </p:txBody>
      </p:sp>
      <p:sp>
        <p:nvSpPr>
          <p:cNvPr id="16387" name="Rectangle 3"/>
          <p:cNvSpPr>
            <a:spLocks noGrp="1" noChangeArrowheads="1"/>
          </p:cNvSpPr>
          <p:nvPr>
            <p:ph type="body" idx="1"/>
          </p:nvPr>
        </p:nvSpPr>
        <p:spPr>
          <a:xfrm>
            <a:off x="584200" y="1844675"/>
            <a:ext cx="8915400" cy="4392637"/>
          </a:xfrm>
        </p:spPr>
        <p:txBody>
          <a:bodyPr/>
          <a:lstStyle/>
          <a:p>
            <a:pPr eaLnBrk="1" hangingPunct="1">
              <a:defRPr/>
            </a:pPr>
            <a:r>
              <a:rPr lang="en-GB" dirty="0" smtClean="0">
                <a:cs typeface="+mn-cs"/>
              </a:rPr>
              <a:t>Co-ordination</a:t>
            </a:r>
          </a:p>
          <a:p>
            <a:pPr eaLnBrk="1" hangingPunct="1">
              <a:defRPr/>
            </a:pPr>
            <a:r>
              <a:rPr lang="en-GB" dirty="0" smtClean="0">
                <a:cs typeface="+mn-cs"/>
              </a:rPr>
              <a:t>Alignment</a:t>
            </a:r>
          </a:p>
          <a:p>
            <a:pPr eaLnBrk="1" hangingPunct="1">
              <a:defRPr/>
            </a:pPr>
            <a:r>
              <a:rPr lang="en-GB" dirty="0" smtClean="0">
                <a:cs typeface="+mn-cs"/>
              </a:rPr>
              <a:t>Ease of use</a:t>
            </a:r>
          </a:p>
          <a:p>
            <a:pPr eaLnBrk="1" hangingPunct="1">
              <a:defRPr/>
            </a:pPr>
            <a:r>
              <a:rPr lang="en-GB" dirty="0" smtClean="0">
                <a:cs typeface="+mn-cs"/>
              </a:rPr>
              <a:t>Flexibility of outputs</a:t>
            </a:r>
          </a:p>
          <a:p>
            <a:pPr eaLnBrk="1" hangingPunct="1">
              <a:defRPr/>
            </a:pPr>
            <a:r>
              <a:rPr lang="en-GB" dirty="0" smtClean="0">
                <a:cs typeface="+mn-cs"/>
              </a:rPr>
              <a:t>Better use of existing data</a:t>
            </a:r>
          </a:p>
          <a:p>
            <a:pPr eaLnBrk="1" hangingPunct="1">
              <a:defRPr/>
            </a:pPr>
            <a:r>
              <a:rPr lang="en-GB" dirty="0" smtClean="0">
                <a:cs typeface="+mn-cs"/>
              </a:rPr>
              <a:t>Access to data</a:t>
            </a:r>
          </a:p>
          <a:p>
            <a:pPr eaLnBrk="1" hangingPunct="1">
              <a:defRPr/>
            </a:pPr>
            <a:r>
              <a:rPr lang="en-GB" dirty="0" smtClean="0">
                <a:cs typeface="+mn-cs"/>
              </a:rPr>
              <a:t>Communicate with users</a:t>
            </a:r>
          </a:p>
          <a:p>
            <a:pPr eaLnBrk="1" hangingPunct="1">
              <a:defRPr/>
            </a:pPr>
            <a:endParaRPr lang="en-GB" dirty="0" smtClean="0">
              <a:cs typeface="+mn-cs"/>
            </a:endParaRPr>
          </a:p>
          <a:p>
            <a:pPr eaLnBrk="1" hangingPunct="1">
              <a:defRPr/>
            </a:pPr>
            <a:endParaRPr lang="en-GB" dirty="0" smtClean="0">
              <a:cs typeface="+mn-cs"/>
            </a:endParaRPr>
          </a:p>
        </p:txBody>
      </p:sp>
      <p:sp>
        <p:nvSpPr>
          <p:cNvPr id="16388" name="Text Box 4"/>
          <p:cNvSpPr txBox="1">
            <a:spLocks noChangeArrowheads="1"/>
          </p:cNvSpPr>
          <p:nvPr/>
        </p:nvSpPr>
        <p:spPr bwMode="auto">
          <a:xfrm>
            <a:off x="7473950" y="6453188"/>
            <a:ext cx="2087563" cy="2746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algn="r" eaLnBrk="1" hangingPunct="1">
              <a:spcBef>
                <a:spcPct val="50000"/>
              </a:spcBef>
              <a:defRPr/>
            </a:pPr>
            <a:r>
              <a:rPr lang="en-GB" sz="1200">
                <a:solidFill>
                  <a:schemeClr val="tx1"/>
                </a:solidFill>
                <a:latin typeface="Arial" charset="0"/>
                <a:ea typeface="ＭＳ Ｐゴシック" charset="0"/>
              </a:rPr>
              <a:t>www.local.gov.uk</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38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38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38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387">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387">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638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2000250" y="333375"/>
            <a:ext cx="7345363" cy="1184275"/>
          </a:xfrm>
        </p:spPr>
        <p:txBody>
          <a:bodyPr/>
          <a:lstStyle/>
          <a:p>
            <a:pPr eaLnBrk="1" hangingPunct="1">
              <a:defRPr/>
            </a:pPr>
            <a:r>
              <a:rPr lang="en-GB" dirty="0"/>
              <a:t>What </a:t>
            </a:r>
            <a:r>
              <a:rPr lang="en-GB" dirty="0" smtClean="0"/>
              <a:t>Improvements are Needed?</a:t>
            </a:r>
            <a:endParaRPr lang="en-GB" dirty="0" smtClean="0">
              <a:cs typeface="+mj-cs"/>
            </a:endParaRPr>
          </a:p>
        </p:txBody>
      </p:sp>
      <p:sp>
        <p:nvSpPr>
          <p:cNvPr id="16387" name="Rectangle 3"/>
          <p:cNvSpPr>
            <a:spLocks noGrp="1" noChangeArrowheads="1"/>
          </p:cNvSpPr>
          <p:nvPr>
            <p:ph type="body" idx="1"/>
          </p:nvPr>
        </p:nvSpPr>
        <p:spPr>
          <a:xfrm>
            <a:off x="584200" y="1844675"/>
            <a:ext cx="8915400" cy="4392637"/>
          </a:xfrm>
        </p:spPr>
        <p:txBody>
          <a:bodyPr/>
          <a:lstStyle/>
          <a:p>
            <a:pPr eaLnBrk="1" hangingPunct="1">
              <a:defRPr/>
            </a:pPr>
            <a:r>
              <a:rPr lang="en-GB" dirty="0" smtClean="0">
                <a:cs typeface="+mn-cs"/>
              </a:rPr>
              <a:t>Speed of data</a:t>
            </a:r>
          </a:p>
          <a:p>
            <a:pPr eaLnBrk="1" hangingPunct="1">
              <a:defRPr/>
            </a:pPr>
            <a:r>
              <a:rPr lang="en-GB" dirty="0" smtClean="0">
                <a:cs typeface="+mn-cs"/>
              </a:rPr>
              <a:t>Minimise data burden</a:t>
            </a:r>
          </a:p>
          <a:p>
            <a:pPr eaLnBrk="1" hangingPunct="1">
              <a:defRPr/>
            </a:pPr>
            <a:r>
              <a:rPr lang="en-GB" dirty="0" smtClean="0">
                <a:cs typeface="+mn-cs"/>
              </a:rPr>
              <a:t>Co-ordination of policy</a:t>
            </a:r>
          </a:p>
          <a:p>
            <a:pPr eaLnBrk="1" hangingPunct="1">
              <a:defRPr/>
            </a:pPr>
            <a:endParaRPr lang="en-GB" dirty="0" smtClean="0">
              <a:cs typeface="+mn-cs"/>
            </a:endParaRPr>
          </a:p>
          <a:p>
            <a:pPr eaLnBrk="1" hangingPunct="1">
              <a:defRPr/>
            </a:pPr>
            <a:endParaRPr lang="en-GB" dirty="0" smtClean="0">
              <a:cs typeface="+mn-cs"/>
            </a:endParaRPr>
          </a:p>
        </p:txBody>
      </p:sp>
      <p:sp>
        <p:nvSpPr>
          <p:cNvPr id="16388" name="Text Box 4"/>
          <p:cNvSpPr txBox="1">
            <a:spLocks noChangeArrowheads="1"/>
          </p:cNvSpPr>
          <p:nvPr/>
        </p:nvSpPr>
        <p:spPr bwMode="auto">
          <a:xfrm>
            <a:off x="7473950" y="6453188"/>
            <a:ext cx="2087563" cy="2746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algn="r" eaLnBrk="1" hangingPunct="1">
              <a:spcBef>
                <a:spcPct val="50000"/>
              </a:spcBef>
              <a:defRPr/>
            </a:pPr>
            <a:r>
              <a:rPr lang="en-GB" sz="1200">
                <a:solidFill>
                  <a:schemeClr val="tx1"/>
                </a:solidFill>
                <a:latin typeface="Arial" charset="0"/>
                <a:ea typeface="ＭＳ Ｐゴシック" charset="0"/>
              </a:rPr>
              <a:t>www.local.gov.uk</a:t>
            </a:r>
          </a:p>
        </p:txBody>
      </p:sp>
    </p:spTree>
    <p:extLst>
      <p:ext uri="{BB962C8B-B14F-4D97-AF65-F5344CB8AC3E}">
        <p14:creationId xmlns:p14="http://schemas.microsoft.com/office/powerpoint/2010/main" xmlns="" val="594241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38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38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2000250" y="333375"/>
            <a:ext cx="7345363" cy="576263"/>
          </a:xfrm>
        </p:spPr>
        <p:txBody>
          <a:bodyPr/>
          <a:lstStyle/>
          <a:p>
            <a:pPr eaLnBrk="1" hangingPunct="1">
              <a:defRPr/>
            </a:pPr>
            <a:r>
              <a:rPr lang="en-GB" dirty="0" smtClean="0">
                <a:cs typeface="+mj-cs"/>
              </a:rPr>
              <a:t>What are the benefits?</a:t>
            </a:r>
          </a:p>
        </p:txBody>
      </p:sp>
      <p:sp>
        <p:nvSpPr>
          <p:cNvPr id="16387" name="Rectangle 3"/>
          <p:cNvSpPr>
            <a:spLocks noGrp="1" noChangeArrowheads="1"/>
          </p:cNvSpPr>
          <p:nvPr>
            <p:ph type="body" idx="1"/>
          </p:nvPr>
        </p:nvSpPr>
        <p:spPr/>
        <p:txBody>
          <a:bodyPr/>
          <a:lstStyle/>
          <a:p>
            <a:pPr eaLnBrk="1" hangingPunct="1">
              <a:defRPr/>
            </a:pPr>
            <a:r>
              <a:rPr lang="en-GB" dirty="0" smtClean="0">
                <a:cs typeface="+mn-cs"/>
              </a:rPr>
              <a:t>Greater understanding of issues and ability to act on them</a:t>
            </a:r>
          </a:p>
          <a:p>
            <a:pPr eaLnBrk="1" hangingPunct="1">
              <a:defRPr/>
            </a:pPr>
            <a:r>
              <a:rPr lang="en-GB" dirty="0" smtClean="0">
                <a:cs typeface="+mn-cs"/>
              </a:rPr>
              <a:t>Better integrated commissioning and delivery</a:t>
            </a:r>
          </a:p>
          <a:p>
            <a:pPr eaLnBrk="1" hangingPunct="1">
              <a:defRPr/>
            </a:pPr>
            <a:r>
              <a:rPr lang="en-GB" dirty="0" smtClean="0">
                <a:cs typeface="+mn-cs"/>
              </a:rPr>
              <a:t>Better forward planning</a:t>
            </a:r>
          </a:p>
          <a:p>
            <a:pPr eaLnBrk="1" hangingPunct="1">
              <a:defRPr/>
            </a:pPr>
            <a:r>
              <a:rPr lang="en-GB" dirty="0" smtClean="0">
                <a:cs typeface="+mn-cs"/>
              </a:rPr>
              <a:t>Other innovative uses of data</a:t>
            </a:r>
          </a:p>
          <a:p>
            <a:pPr eaLnBrk="1" hangingPunct="1">
              <a:defRPr/>
            </a:pPr>
            <a:endParaRPr lang="en-GB" dirty="0" smtClean="0">
              <a:cs typeface="+mn-cs"/>
            </a:endParaRPr>
          </a:p>
        </p:txBody>
      </p:sp>
      <p:sp>
        <p:nvSpPr>
          <p:cNvPr id="16388" name="Text Box 4"/>
          <p:cNvSpPr txBox="1">
            <a:spLocks noChangeArrowheads="1"/>
          </p:cNvSpPr>
          <p:nvPr/>
        </p:nvSpPr>
        <p:spPr bwMode="auto">
          <a:xfrm>
            <a:off x="7473950" y="6453188"/>
            <a:ext cx="2087563" cy="2746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algn="r" eaLnBrk="1" hangingPunct="1">
              <a:spcBef>
                <a:spcPct val="50000"/>
              </a:spcBef>
              <a:defRPr/>
            </a:pPr>
            <a:r>
              <a:rPr lang="en-GB" sz="1200">
                <a:solidFill>
                  <a:schemeClr val="tx1"/>
                </a:solidFill>
                <a:latin typeface="Arial" charset="0"/>
                <a:ea typeface="ＭＳ Ｐゴシック" charset="0"/>
              </a:rPr>
              <a:t>www.local.gov.uk</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38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38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38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12640" y="285593"/>
            <a:ext cx="7848600" cy="576263"/>
          </a:xfrm>
        </p:spPr>
        <p:txBody>
          <a:bodyPr/>
          <a:lstStyle/>
          <a:p>
            <a:pPr>
              <a:defRPr/>
            </a:pPr>
            <a:r>
              <a:rPr lang="en-GB" dirty="0" smtClean="0"/>
              <a:t>Contact details</a:t>
            </a:r>
            <a:endParaRPr lang="en-GB" dirty="0"/>
          </a:p>
        </p:txBody>
      </p:sp>
      <p:pic>
        <p:nvPicPr>
          <p:cNvPr id="5" name="Content Placeholder 4"/>
          <p:cNvPicPr>
            <a:picLocks noGrp="1" noChangeAspect="1"/>
          </p:cNvPicPr>
          <p:nvPr>
            <p:ph idx="1"/>
          </p:nvPr>
        </p:nvPicPr>
        <p:blipFill>
          <a:blip r:embed="rId2"/>
          <a:stretch>
            <a:fillRect/>
          </a:stretch>
        </p:blipFill>
        <p:spPr>
          <a:xfrm>
            <a:off x="1496616" y="2852936"/>
            <a:ext cx="6171198" cy="3464626"/>
          </a:xfrm>
          <a:prstGeom prst="rect">
            <a:avLst/>
          </a:prstGeom>
        </p:spPr>
      </p:pic>
      <p:sp>
        <p:nvSpPr>
          <p:cNvPr id="7" name="TextBox 6"/>
          <p:cNvSpPr txBox="1"/>
          <p:nvPr/>
        </p:nvSpPr>
        <p:spPr>
          <a:xfrm>
            <a:off x="1352600" y="1318787"/>
            <a:ext cx="7488831" cy="1077218"/>
          </a:xfrm>
          <a:prstGeom prst="rect">
            <a:avLst/>
          </a:prstGeom>
          <a:noFill/>
        </p:spPr>
        <p:txBody>
          <a:bodyPr wrap="square" rtlCol="0">
            <a:spAutoFit/>
          </a:bodyPr>
          <a:lstStyle/>
          <a:p>
            <a:r>
              <a:rPr lang="en-GB" sz="3200" b="0" dirty="0" smtClean="0"/>
              <a:t>juliet.whitworth@local.gov.uk</a:t>
            </a:r>
          </a:p>
          <a:p>
            <a:r>
              <a:rPr lang="en-GB" sz="3200" b="0" dirty="0" smtClean="0"/>
              <a:t>www.local.gov.uk/lginform</a:t>
            </a:r>
            <a:endParaRPr lang="en-GB" sz="3200" b="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LGA powerpoint template NEW v2">
  <a:themeElements>
    <a:clrScheme name="LG Group 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G Group 2">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4400" b="1" i="0" u="none" strike="noStrike" cap="none" normalizeH="0" baseline="0">
            <a:ln>
              <a:noFill/>
            </a:ln>
            <a:solidFill>
              <a:schemeClr val="tx2"/>
            </a:solidFill>
            <a:effectLst/>
            <a:latin typeface="Arial" charset="0"/>
            <a:ea typeface="ＭＳ Ｐゴシック"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4400" b="1" i="0" u="none" strike="noStrike" cap="none" normalizeH="0" baseline="0">
            <a:ln>
              <a:noFill/>
            </a:ln>
            <a:solidFill>
              <a:schemeClr val="tx2"/>
            </a:solidFill>
            <a:effectLst/>
            <a:latin typeface="Arial" charset="0"/>
            <a:ea typeface="ＭＳ Ｐゴシック" charset="0"/>
          </a:defRPr>
        </a:defPPr>
      </a:lstStyle>
    </a:lnDef>
  </a:objectDefaults>
  <a:extraClrSchemeLst>
    <a:extraClrScheme>
      <a:clrScheme name="LG Group 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LG Group 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LG Group 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LG Group 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LG Group 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LG Group 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LG Group 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LG Group 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LG Group 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LG Group 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LG Group 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LG Group 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UKSA - Health and Care Summit [Compatibility Mode]" id="{62ABFD96-9AB1-4EEC-971B-332673BE46F0}" vid="{86E60180-EB07-4C52-BCD5-01F93A33DD5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GA_x0020_Template xmlns="a2450aae-1d20-4711-921f-ba4e3dc97b4d">Template</LGA_x0020_Template>
  </documentManagement>
</p:properties>
</file>

<file path=customXml/item2.xml><?xml version="1.0" encoding="utf-8"?>
<ct:contentTypeSchema xmlns:ct="http://schemas.microsoft.com/office/2006/metadata/contentType" xmlns:ma="http://schemas.microsoft.com/office/2006/metadata/properties/metaAttributes" ct:_="" ma:_="" ma:contentTypeName="LGA Template" ma:contentTypeID="0x010100EA92B86869201A47A543F6D87CFC688C00782A79939181BF4380D2C19791EBF7D8" ma:contentTypeVersion="4" ma:contentTypeDescription="" ma:contentTypeScope="" ma:versionID="bf8ae83d068adbc6b5fb173721201eaf">
  <xsd:schema xmlns:xsd="http://www.w3.org/2001/XMLSchema" xmlns:xs="http://www.w3.org/2001/XMLSchema" xmlns:p="http://schemas.microsoft.com/office/2006/metadata/properties" xmlns:ns2="a2450aae-1d20-4711-921f-ba4e3dc97b4d" targetNamespace="http://schemas.microsoft.com/office/2006/metadata/properties" ma:root="true" ma:fieldsID="fbaccaf7257c89ec6066c50dbe807aaa" ns2:_="">
    <xsd:import namespace="a2450aae-1d20-4711-921f-ba4e3dc97b4d"/>
    <xsd:element name="properties">
      <xsd:complexType>
        <xsd:sequence>
          <xsd:element name="documentManagement">
            <xsd:complexType>
              <xsd:all>
                <xsd:element ref="ns2:LGA_x0020_Templ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2450aae-1d20-4711-921f-ba4e3dc97b4d" elementFormDefault="qualified">
    <xsd:import namespace="http://schemas.microsoft.com/office/2006/documentManagement/types"/>
    <xsd:import namespace="http://schemas.microsoft.com/office/infopath/2007/PartnerControls"/>
    <xsd:element name="LGA_x0020_Template" ma:index="8" nillable="true" ma:displayName="Template Type" ma:format="Dropdown" ma:internalName="LGA_x0020_Template">
      <xsd:simpleType>
        <xsd:restriction base="dms:Choice">
          <xsd:enumeration value="HR"/>
          <xsd:enumeration value="Health and Safety"/>
          <xsd:enumeration value="IT"/>
          <xsd:enumeration value="Finance"/>
          <xsd:enumeration value="Template"/>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LongProperties xmlns="http://schemas.microsoft.com/office/2006/metadata/longProperties"/>
</file>

<file path=customXml/itemProps1.xml><?xml version="1.0" encoding="utf-8"?>
<ds:datastoreItem xmlns:ds="http://schemas.openxmlformats.org/officeDocument/2006/customXml" ds:itemID="{F793360A-9BB3-4BFA-AC50-62C956A54EE5}">
  <ds:schemaRefs>
    <ds:schemaRef ds:uri="http://schemas.microsoft.com/office/2006/metadata/properties"/>
    <ds:schemaRef ds:uri="http://schemas.microsoft.com/office/infopath/2007/PartnerControls"/>
    <ds:schemaRef ds:uri="a2450aae-1d20-4711-921f-ba4e3dc97b4d"/>
  </ds:schemaRefs>
</ds:datastoreItem>
</file>

<file path=customXml/itemProps2.xml><?xml version="1.0" encoding="utf-8"?>
<ds:datastoreItem xmlns:ds="http://schemas.openxmlformats.org/officeDocument/2006/customXml" ds:itemID="{ACC547C6-223C-4189-BC17-455E8C52047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2450aae-1d20-4711-921f-ba4e3dc97b4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CBAB536-FC7D-4E32-9F6A-C0C7BD54B76F}">
  <ds:schemaRefs>
    <ds:schemaRef ds:uri="http://schemas.microsoft.com/office/2006/metadata/longProperties"/>
  </ds:schemaRefs>
</ds:datastoreItem>
</file>

<file path=docProps/app.xml><?xml version="1.0" encoding="utf-8"?>
<Properties xmlns="http://schemas.openxmlformats.org/officeDocument/2006/extended-properties" xmlns:vt="http://schemas.openxmlformats.org/officeDocument/2006/docPropsVTypes">
  <Template>UKSA - Health and Care Summit</Template>
  <TotalTime>633</TotalTime>
  <Words>326</Words>
  <Application>Microsoft Office PowerPoint</Application>
  <PresentationFormat>A4 Paper (210x297 mm)</PresentationFormat>
  <Paragraphs>46</Paragraphs>
  <Slides>7</Slides>
  <Notes>2</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LGA powerpoint template NEW v2</vt:lpstr>
      <vt:lpstr>Better Statistics, Better Decisions</vt:lpstr>
      <vt:lpstr>What Works Well and What Can Work Better?</vt:lpstr>
      <vt:lpstr>What Works Well</vt:lpstr>
      <vt:lpstr>What Improvements are Needed?</vt:lpstr>
      <vt:lpstr>What Improvements are Needed?</vt:lpstr>
      <vt:lpstr>What are the benefits?</vt:lpstr>
      <vt:lpstr>Contact details</vt:lpstr>
    </vt:vector>
  </TitlesOfParts>
  <Company>LBB</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Better Statistics, Better Decisions</dc:title>
  <dc:creator>Juliet W</dc:creator>
  <cp:lastModifiedBy>russei</cp:lastModifiedBy>
  <cp:revision>3</cp:revision>
  <dcterms:created xsi:type="dcterms:W3CDTF">2016-07-07T13:25:29Z</dcterms:created>
  <dcterms:modified xsi:type="dcterms:W3CDTF">2016-07-08T06:49:08Z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C.identifier">
    <vt:lpwstr>IDEA</vt:lpwstr>
  </property>
  <property fmtid="{D5CDD505-2E9C-101B-9397-08002B2CF9AE}" pid="3" name="DC.date.issued">
    <vt:lpwstr>2010-07-26T00:00:00Z</vt:lpwstr>
  </property>
  <property fmtid="{D5CDD505-2E9C-101B-9397-08002B2CF9AE}" pid="4" name="Move to Archive">
    <vt:lpwstr>Current</vt:lpwstr>
  </property>
  <property fmtid="{D5CDD505-2E9C-101B-9397-08002B2CF9AE}" pid="5" name="DC.Description">
    <vt:lpwstr>powerpoint template</vt:lpwstr>
  </property>
  <property fmtid="{D5CDD505-2E9C-101B-9397-08002B2CF9AE}" pid="6" name="Status">
    <vt:lpwstr>[None]</vt:lpwstr>
  </property>
  <property fmtid="{D5CDD505-2E9C-101B-9397-08002B2CF9AE}" pid="7" name="DC.Author">
    <vt:lpwstr>Julia White</vt:lpwstr>
  </property>
  <property fmtid="{D5CDD505-2E9C-101B-9397-08002B2CF9AE}" pid="8" name="DC.creator">
    <vt:lpwstr>Marketing</vt:lpwstr>
  </property>
  <property fmtid="{D5CDD505-2E9C-101B-9397-08002B2CF9AE}" pid="9" name="Date">
    <vt:lpwstr>2010-07-26T00:00:00Z</vt:lpwstr>
  </property>
  <property fmtid="{D5CDD505-2E9C-101B-9397-08002B2CF9AE}" pid="10" name="DC.Language">
    <vt:lpwstr>eng</vt:lpwstr>
  </property>
  <property fmtid="{D5CDD505-2E9C-101B-9397-08002B2CF9AE}" pid="11" name="Work area">
    <vt:lpwstr/>
  </property>
  <property fmtid="{D5CDD505-2E9C-101B-9397-08002B2CF9AE}" pid="12" name="DC.Type">
    <vt:lpwstr/>
  </property>
  <property fmtid="{D5CDD505-2E9C-101B-9397-08002B2CF9AE}" pid="13" name="e-GMS.subject.keyword">
    <vt:lpwstr/>
  </property>
  <property fmtid="{D5CDD505-2E9C-101B-9397-08002B2CF9AE}" pid="14" name="LGA Template">
    <vt:lpwstr>Template</vt:lpwstr>
  </property>
  <property fmtid="{D5CDD505-2E9C-101B-9397-08002B2CF9AE}" pid="15" name="ContentTypeId">
    <vt:lpwstr>0x010100EA92B86869201A47A543F6D87CFC688C00782A79939181BF4380D2C19791EBF7D8</vt:lpwstr>
  </property>
</Properties>
</file>