
<file path=[Content_Types].xml><?xml version="1.0" encoding="utf-8"?>
<Types xmlns="http://schemas.openxmlformats.org/package/2006/content-types">
  <Default Extension="jpeg" ContentType="image/jpeg"/>
  <Default Extension="png" ContentType="image/png"/>
  <Default Extension="pptx" ContentType="image/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0" r:id="rId1"/>
  </p:sldMasterIdLst>
  <p:notesMasterIdLst>
    <p:notesMasterId r:id="rId26"/>
  </p:notesMasterIdLst>
  <p:sldIdLst>
    <p:sldId id="256" r:id="rId2"/>
    <p:sldId id="257" r:id="rId3"/>
    <p:sldId id="258" r:id="rId4"/>
    <p:sldId id="264" r:id="rId5"/>
    <p:sldId id="265" r:id="rId6"/>
    <p:sldId id="266" r:id="rId7"/>
    <p:sldId id="267" r:id="rId8"/>
    <p:sldId id="268" r:id="rId9"/>
    <p:sldId id="269" r:id="rId10"/>
    <p:sldId id="270" r:id="rId11"/>
    <p:sldId id="271" r:id="rId12"/>
    <p:sldId id="276" r:id="rId13"/>
    <p:sldId id="275" r:id="rId14"/>
    <p:sldId id="260" r:id="rId15"/>
    <p:sldId id="273" r:id="rId16"/>
    <p:sldId id="274" r:id="rId17"/>
    <p:sldId id="279" r:id="rId18"/>
    <p:sldId id="259" r:id="rId19"/>
    <p:sldId id="261" r:id="rId20"/>
    <p:sldId id="272" r:id="rId21"/>
    <p:sldId id="280" r:id="rId22"/>
    <p:sldId id="282" r:id="rId23"/>
    <p:sldId id="281"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750" autoAdjust="0"/>
  </p:normalViewPr>
  <p:slideViewPr>
    <p:cSldViewPr snapToGrid="0">
      <p:cViewPr varScale="1">
        <p:scale>
          <a:sx n="60" d="100"/>
          <a:sy n="60" d="100"/>
        </p:scale>
        <p:origin x="80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28394E-0983-4DB6-B3C0-36F7EED48B37}" type="datetimeFigureOut">
              <a:rPr lang="en-GB" smtClean="0"/>
              <a:t>13/07/2021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026BA-E891-455A-A78A-11AA21D59DE5}" type="slidenum">
              <a:rPr lang="en-GB" smtClean="0"/>
              <a:t>‹#›</a:t>
            </a:fld>
            <a:endParaRPr lang="en-GB"/>
          </a:p>
        </p:txBody>
      </p:sp>
    </p:spTree>
    <p:extLst>
      <p:ext uri="{BB962C8B-B14F-4D97-AF65-F5344CB8AC3E}">
        <p14:creationId xmlns:p14="http://schemas.microsoft.com/office/powerpoint/2010/main" val="61107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a:t>
            </a:fld>
            <a:endParaRPr lang="en-GB"/>
          </a:p>
        </p:txBody>
      </p:sp>
    </p:spTree>
    <p:extLst>
      <p:ext uri="{BB962C8B-B14F-4D97-AF65-F5344CB8AC3E}">
        <p14:creationId xmlns:p14="http://schemas.microsoft.com/office/powerpoint/2010/main" val="2130861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10</a:t>
            </a:fld>
            <a:endParaRPr lang="en-GB"/>
          </a:p>
        </p:txBody>
      </p:sp>
    </p:spTree>
    <p:extLst>
      <p:ext uri="{BB962C8B-B14F-4D97-AF65-F5344CB8AC3E}">
        <p14:creationId xmlns:p14="http://schemas.microsoft.com/office/powerpoint/2010/main" val="1179241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11</a:t>
            </a:fld>
            <a:endParaRPr lang="en-GB"/>
          </a:p>
        </p:txBody>
      </p:sp>
    </p:spTree>
    <p:extLst>
      <p:ext uri="{BB962C8B-B14F-4D97-AF65-F5344CB8AC3E}">
        <p14:creationId xmlns:p14="http://schemas.microsoft.com/office/powerpoint/2010/main" val="3232540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14</a:t>
            </a:fld>
            <a:endParaRPr lang="en-GB"/>
          </a:p>
        </p:txBody>
      </p:sp>
    </p:spTree>
    <p:extLst>
      <p:ext uri="{BB962C8B-B14F-4D97-AF65-F5344CB8AC3E}">
        <p14:creationId xmlns:p14="http://schemas.microsoft.com/office/powerpoint/2010/main" val="2252693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15</a:t>
            </a:fld>
            <a:endParaRPr lang="en-GB"/>
          </a:p>
        </p:txBody>
      </p:sp>
    </p:spTree>
    <p:extLst>
      <p:ext uri="{BB962C8B-B14F-4D97-AF65-F5344CB8AC3E}">
        <p14:creationId xmlns:p14="http://schemas.microsoft.com/office/powerpoint/2010/main" val="3088197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16</a:t>
            </a:fld>
            <a:endParaRPr lang="en-GB"/>
          </a:p>
        </p:txBody>
      </p:sp>
    </p:spTree>
    <p:extLst>
      <p:ext uri="{BB962C8B-B14F-4D97-AF65-F5344CB8AC3E}">
        <p14:creationId xmlns:p14="http://schemas.microsoft.com/office/powerpoint/2010/main" val="5774071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17</a:t>
            </a:fld>
            <a:endParaRPr lang="en-GB"/>
          </a:p>
        </p:txBody>
      </p:sp>
    </p:spTree>
    <p:extLst>
      <p:ext uri="{BB962C8B-B14F-4D97-AF65-F5344CB8AC3E}">
        <p14:creationId xmlns:p14="http://schemas.microsoft.com/office/powerpoint/2010/main" val="55289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20</a:t>
            </a:fld>
            <a:endParaRPr lang="en-GB"/>
          </a:p>
        </p:txBody>
      </p:sp>
    </p:spTree>
    <p:extLst>
      <p:ext uri="{BB962C8B-B14F-4D97-AF65-F5344CB8AC3E}">
        <p14:creationId xmlns:p14="http://schemas.microsoft.com/office/powerpoint/2010/main" val="365312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2</a:t>
            </a:fld>
            <a:endParaRPr lang="en-GB"/>
          </a:p>
        </p:txBody>
      </p:sp>
    </p:spTree>
    <p:extLst>
      <p:ext uri="{BB962C8B-B14F-4D97-AF65-F5344CB8AC3E}">
        <p14:creationId xmlns:p14="http://schemas.microsoft.com/office/powerpoint/2010/main" val="38267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3</a:t>
            </a:fld>
            <a:endParaRPr lang="en-GB"/>
          </a:p>
        </p:txBody>
      </p:sp>
    </p:spTree>
    <p:extLst>
      <p:ext uri="{BB962C8B-B14F-4D97-AF65-F5344CB8AC3E}">
        <p14:creationId xmlns:p14="http://schemas.microsoft.com/office/powerpoint/2010/main" val="9861904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4</a:t>
            </a:fld>
            <a:endParaRPr lang="en-GB"/>
          </a:p>
        </p:txBody>
      </p:sp>
    </p:spTree>
    <p:extLst>
      <p:ext uri="{BB962C8B-B14F-4D97-AF65-F5344CB8AC3E}">
        <p14:creationId xmlns:p14="http://schemas.microsoft.com/office/powerpoint/2010/main" val="3999666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5</a:t>
            </a:fld>
            <a:endParaRPr lang="en-GB"/>
          </a:p>
        </p:txBody>
      </p:sp>
    </p:spTree>
    <p:extLst>
      <p:ext uri="{BB962C8B-B14F-4D97-AF65-F5344CB8AC3E}">
        <p14:creationId xmlns:p14="http://schemas.microsoft.com/office/powerpoint/2010/main" val="2905500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6</a:t>
            </a:fld>
            <a:endParaRPr lang="en-GB"/>
          </a:p>
        </p:txBody>
      </p:sp>
    </p:spTree>
    <p:extLst>
      <p:ext uri="{BB962C8B-B14F-4D97-AF65-F5344CB8AC3E}">
        <p14:creationId xmlns:p14="http://schemas.microsoft.com/office/powerpoint/2010/main" val="22979559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7</a:t>
            </a:fld>
            <a:endParaRPr lang="en-GB"/>
          </a:p>
        </p:txBody>
      </p:sp>
    </p:spTree>
    <p:extLst>
      <p:ext uri="{BB962C8B-B14F-4D97-AF65-F5344CB8AC3E}">
        <p14:creationId xmlns:p14="http://schemas.microsoft.com/office/powerpoint/2010/main" val="42349369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8</a:t>
            </a:fld>
            <a:endParaRPr lang="en-GB"/>
          </a:p>
        </p:txBody>
      </p:sp>
    </p:spTree>
    <p:extLst>
      <p:ext uri="{BB962C8B-B14F-4D97-AF65-F5344CB8AC3E}">
        <p14:creationId xmlns:p14="http://schemas.microsoft.com/office/powerpoint/2010/main" val="4052756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F1026BA-E891-455A-A78A-11AA21D59DE5}" type="slidenum">
              <a:rPr lang="en-GB" smtClean="0"/>
              <a:t>9</a:t>
            </a:fld>
            <a:endParaRPr lang="en-GB"/>
          </a:p>
        </p:txBody>
      </p:sp>
    </p:spTree>
    <p:extLst>
      <p:ext uri="{BB962C8B-B14F-4D97-AF65-F5344CB8AC3E}">
        <p14:creationId xmlns:p14="http://schemas.microsoft.com/office/powerpoint/2010/main" val="1069115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DC9F8-4ABE-44D6-A4FC-13A3D23D18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E1F50C-8A9B-4C4A-986F-36B1BBB37B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922F325-03E2-4E76-8CD4-D5FB96DF7247}"/>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509C5574-B839-410B-885E-EEEB08EFB0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6098C2-2C0D-47A2-A371-3849A4EB285D}"/>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455984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9A7DC-ED3C-4697-B163-6160C5CFDD07}"/>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72CBBFD-630C-477A-AE27-0629C0E61CD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F3494C-608C-490B-A6C2-35F4A3A8D5C2}"/>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3F091E23-C65C-48E8-BE66-1EAE5A0BD5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620E33-86EA-4F27-BD1A-B0C5979C718A}"/>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1650005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71F0E7-1166-4F7F-AF2E-43FEE4F8FA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E5F560-7016-4690-85CB-642091A813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464843-F1EF-4C0F-8EA6-FB1275B22FDF}"/>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435F31B7-A1FB-4E76-953A-358ED7A767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6ACA4F0-B238-43C5-97C5-15DFFE31AE7C}"/>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2253400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7B825-4310-48A5-8D3C-608995F9259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5020DF7-0A12-4366-A932-89272DE5F5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7F632A-B534-47C3-9FA2-DC5A59A304AC}"/>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E73385E3-967F-4DE5-BE05-3188CA290E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819871-AA2D-4990-8519-ED6EB94396BF}"/>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108871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620B9-CC39-4959-8EBD-A45F0438F9D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CA0141C-EF78-4A9E-9226-372A23D141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D3B3C9-6A9A-49C6-8A38-3CECC347938C}"/>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A2ED2133-11C4-47D2-98D8-5933FE3247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3C596D-2525-44ED-9F7A-AE3641FAC687}"/>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126299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FFE6E-90F6-4F08-B641-723661B85D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8CBD2D4-B514-4EE0-97EC-9122468B42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8D92E28-7CCE-4380-B16B-29B6CC8B26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89E093B-3766-4391-8623-3B6F3375A92F}"/>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6" name="Footer Placeholder 5">
            <a:extLst>
              <a:ext uri="{FF2B5EF4-FFF2-40B4-BE49-F238E27FC236}">
                <a16:creationId xmlns:a16="http://schemas.microsoft.com/office/drawing/2014/main" id="{F74C2241-964F-4C42-9AAC-EE81E7AC4D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A424A8-B236-47C2-862F-E1CE81053ADC}"/>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1266248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438D1-3952-44FE-910B-A86360935A2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4305A8-45E1-472B-A077-35F7EA256B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EEAB7A8-6291-4D0A-8B71-87CD0BE3CF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72F4D54-2AAD-4210-B05F-68CEE26D22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350D60D-6966-4FBF-B67F-B042985E38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21E493C-4EBA-4FC0-93A3-6B3AE05375C5}"/>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8" name="Footer Placeholder 7">
            <a:extLst>
              <a:ext uri="{FF2B5EF4-FFF2-40B4-BE49-F238E27FC236}">
                <a16:creationId xmlns:a16="http://schemas.microsoft.com/office/drawing/2014/main" id="{68DD7474-B48E-4BF8-A44B-F287A1EA5E6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8B5D621-A183-4CDF-957D-FC7CFFD40878}"/>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2594966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D7D07-F633-4985-BA38-03C75B9B240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ACB530B-9485-4D03-9DA7-97B99468F381}"/>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4" name="Footer Placeholder 3">
            <a:extLst>
              <a:ext uri="{FF2B5EF4-FFF2-40B4-BE49-F238E27FC236}">
                <a16:creationId xmlns:a16="http://schemas.microsoft.com/office/drawing/2014/main" id="{1BD85CF0-5C68-41F7-A018-16F4D792965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026DC88-5D4A-406D-8505-D7EC945F7E74}"/>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465892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FE7A0A4-E66F-4486-B70B-F308C603D9D9}"/>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3" name="Footer Placeholder 2">
            <a:extLst>
              <a:ext uri="{FF2B5EF4-FFF2-40B4-BE49-F238E27FC236}">
                <a16:creationId xmlns:a16="http://schemas.microsoft.com/office/drawing/2014/main" id="{94755D47-2510-4C0E-AE89-680B40D0936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8378EBD-4BB1-411A-809E-5A40B69AB2B9}"/>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2419758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1B235-CFF2-4524-B272-159217EE03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1291C3-AAB4-4124-A341-F97808BF91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84E5F61-8876-4C70-8A1A-74AD59E6F3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0DEF19-1313-46B1-BC1B-E35E702689E7}"/>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6" name="Footer Placeholder 5">
            <a:extLst>
              <a:ext uri="{FF2B5EF4-FFF2-40B4-BE49-F238E27FC236}">
                <a16:creationId xmlns:a16="http://schemas.microsoft.com/office/drawing/2014/main" id="{CB1FEC25-2811-4A18-9903-DA3B239F91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13ECC1-C03F-4C9B-A457-688C723D1ECF}"/>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3772917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B9A59-AFBB-4E96-B1F6-796AEA79C9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921C171-D655-4C53-A0F4-0A3991375BB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CF3AF8A-75ED-49CE-BFFD-BB006CE9ED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353B3D-E4A6-4CAA-8D62-6D6DC6A5432A}"/>
              </a:ext>
            </a:extLst>
          </p:cNvPr>
          <p:cNvSpPr>
            <a:spLocks noGrp="1"/>
          </p:cNvSpPr>
          <p:nvPr>
            <p:ph type="dt" sz="half" idx="10"/>
          </p:nvPr>
        </p:nvSpPr>
        <p:spPr/>
        <p:txBody>
          <a:bodyPr/>
          <a:lstStyle/>
          <a:p>
            <a:fld id="{A7F60ABA-4063-4127-AAE5-030F217B14F1}" type="datetimeFigureOut">
              <a:rPr lang="en-GB" smtClean="0"/>
              <a:t>13/07/2021</a:t>
            </a:fld>
            <a:endParaRPr lang="en-GB"/>
          </a:p>
        </p:txBody>
      </p:sp>
      <p:sp>
        <p:nvSpPr>
          <p:cNvPr id="6" name="Footer Placeholder 5">
            <a:extLst>
              <a:ext uri="{FF2B5EF4-FFF2-40B4-BE49-F238E27FC236}">
                <a16:creationId xmlns:a16="http://schemas.microsoft.com/office/drawing/2014/main" id="{2D863022-DC54-4733-9AEA-BD9F6656D3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AA51FF8-92A6-4139-81E7-698C803FF411}"/>
              </a:ext>
            </a:extLst>
          </p:cNvPr>
          <p:cNvSpPr>
            <a:spLocks noGrp="1"/>
          </p:cNvSpPr>
          <p:nvPr>
            <p:ph type="sldNum" sz="quarter" idx="12"/>
          </p:nvPr>
        </p:nvSpPr>
        <p:spPr/>
        <p:txBody>
          <a:bodyPr/>
          <a:lstStyle/>
          <a:p>
            <a:fld id="{5FA17997-D854-4CD5-A78A-3D8E781DF795}" type="slidenum">
              <a:rPr lang="en-GB" smtClean="0"/>
              <a:t>‹#›</a:t>
            </a:fld>
            <a:endParaRPr lang="en-GB"/>
          </a:p>
        </p:txBody>
      </p:sp>
    </p:spTree>
    <p:extLst>
      <p:ext uri="{BB962C8B-B14F-4D97-AF65-F5344CB8AC3E}">
        <p14:creationId xmlns:p14="http://schemas.microsoft.com/office/powerpoint/2010/main" val="2454235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9E706A-DB6D-43CF-AA40-71BAEFB3FB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F378F3-B27D-4311-8311-43391CAEBC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487C41C-D01F-42D1-A3EA-E6CE8594CD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60ABA-4063-4127-AAE5-030F217B14F1}" type="datetimeFigureOut">
              <a:rPr lang="en-GB" smtClean="0"/>
              <a:t>13/07/2021</a:t>
            </a:fld>
            <a:endParaRPr lang="en-GB"/>
          </a:p>
        </p:txBody>
      </p:sp>
      <p:sp>
        <p:nvSpPr>
          <p:cNvPr id="5" name="Footer Placeholder 4">
            <a:extLst>
              <a:ext uri="{FF2B5EF4-FFF2-40B4-BE49-F238E27FC236}">
                <a16:creationId xmlns:a16="http://schemas.microsoft.com/office/drawing/2014/main" id="{6F3D4934-F524-4E59-8E53-5366821617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17B38B-7966-4E97-B953-1541FEC6D1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A17997-D854-4CD5-A78A-3D8E781DF795}" type="slidenum">
              <a:rPr lang="en-GB" smtClean="0"/>
              <a:t>‹#›</a:t>
            </a:fld>
            <a:endParaRPr lang="en-GB"/>
          </a:p>
        </p:txBody>
      </p:sp>
    </p:spTree>
    <p:extLst>
      <p:ext uri="{BB962C8B-B14F-4D97-AF65-F5344CB8AC3E}">
        <p14:creationId xmlns:p14="http://schemas.microsoft.com/office/powerpoint/2010/main" val="157373329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ptx"/><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scikit-learn.org/stable/auto_examples/miscellaneous/plot_anomaly_comparison.html#sphx-glr-auto-examples-miscellaneous-plot-anomaly-comparison-py"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scikit-learn.org/stable/auto_examples/cluster/plot_cluster_comparison.html#sphx-glr-auto-examples-cluster-plot-cluster-comparison-py"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39000" b="-39000"/>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Odd One Out 1">
            <a:extLst>
              <a:ext uri="{FF2B5EF4-FFF2-40B4-BE49-F238E27FC236}">
                <a16:creationId xmlns:a16="http://schemas.microsoft.com/office/drawing/2014/main" id="{96019A18-7169-43D8-9F4D-E00C9F1E33F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76173A-E7E1-49DB-B8C0-D94167CE3B37}"/>
              </a:ext>
            </a:extLst>
          </p:cNvPr>
          <p:cNvSpPr>
            <a:spLocks noGrp="1"/>
          </p:cNvSpPr>
          <p:nvPr>
            <p:ph type="ctrTitle"/>
          </p:nvPr>
        </p:nvSpPr>
        <p:spPr>
          <a:xfrm>
            <a:off x="477981" y="1122363"/>
            <a:ext cx="4023360" cy="3204134"/>
          </a:xfrm>
        </p:spPr>
        <p:txBody>
          <a:bodyPr anchor="b">
            <a:normAutofit/>
          </a:bodyPr>
          <a:lstStyle/>
          <a:p>
            <a:pPr algn="l"/>
            <a:r>
              <a:rPr lang="en-GB" sz="3700" b="1"/>
              <a:t>Anomaly detection methods</a:t>
            </a:r>
            <a:br>
              <a:rPr lang="en-GB" sz="3700"/>
            </a:br>
            <a:r>
              <a:rPr lang="en-GB" sz="3700"/>
              <a:t>for alternative data sources</a:t>
            </a:r>
            <a:br>
              <a:rPr lang="en-GB" sz="3700"/>
            </a:br>
            <a:r>
              <a:rPr lang="en-GB" sz="3700"/>
              <a:t>in the CPI</a:t>
            </a:r>
          </a:p>
        </p:txBody>
      </p:sp>
      <p:sp>
        <p:nvSpPr>
          <p:cNvPr id="3" name="Subtitle 2">
            <a:extLst>
              <a:ext uri="{FF2B5EF4-FFF2-40B4-BE49-F238E27FC236}">
                <a16:creationId xmlns:a16="http://schemas.microsoft.com/office/drawing/2014/main" id="{EEA5044C-098E-4BC4-8357-0D7CA60D7738}"/>
              </a:ext>
            </a:extLst>
          </p:cNvPr>
          <p:cNvSpPr>
            <a:spLocks noGrp="1"/>
          </p:cNvSpPr>
          <p:nvPr>
            <p:ph type="subTitle" idx="1"/>
          </p:nvPr>
        </p:nvSpPr>
        <p:spPr>
          <a:xfrm>
            <a:off x="477980" y="4872922"/>
            <a:ext cx="4023359" cy="1208141"/>
          </a:xfrm>
        </p:spPr>
        <p:txBody>
          <a:bodyPr>
            <a:normAutofit/>
          </a:bodyPr>
          <a:lstStyle/>
          <a:p>
            <a:pPr algn="l"/>
            <a:r>
              <a:rPr lang="en-GB" sz="2000"/>
              <a:t>Loes Charlton</a:t>
            </a:r>
          </a:p>
          <a:p>
            <a:pPr algn="l"/>
            <a:r>
              <a:rPr lang="en-GB" sz="2000"/>
              <a:t>Data Scientist</a:t>
            </a:r>
          </a:p>
          <a:p>
            <a:pPr algn="l"/>
            <a:r>
              <a:rPr lang="en-GB" sz="2000"/>
              <a:t>Methodology – Economic Statistics</a:t>
            </a:r>
          </a:p>
        </p:txBody>
      </p:sp>
      <p:sp>
        <p:nvSpPr>
          <p:cNvPr id="75" name="Rectangle 7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Graphical user interface, text, application&#10;&#10;Description automatically generated">
            <a:extLst>
              <a:ext uri="{FF2B5EF4-FFF2-40B4-BE49-F238E27FC236}">
                <a16:creationId xmlns:a16="http://schemas.microsoft.com/office/drawing/2014/main" id="{F2683B27-11E8-4C3E-8B02-FEA2CD638F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9016" y="138460"/>
            <a:ext cx="3274472" cy="1526959"/>
          </a:xfrm>
          <a:prstGeom prst="rect">
            <a:avLst/>
          </a:prstGeom>
        </p:spPr>
      </p:pic>
    </p:spTree>
    <p:extLst>
      <p:ext uri="{BB962C8B-B14F-4D97-AF65-F5344CB8AC3E}">
        <p14:creationId xmlns:p14="http://schemas.microsoft.com/office/powerpoint/2010/main" val="1460985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B81BC5-76EF-43B0-9961-EBF23148C925}"/>
              </a:ext>
            </a:extLst>
          </p:cNvPr>
          <p:cNvSpPr txBox="1"/>
          <p:nvPr/>
        </p:nvSpPr>
        <p:spPr>
          <a:xfrm flipH="1">
            <a:off x="312494" y="450718"/>
            <a:ext cx="5205989" cy="523220"/>
          </a:xfrm>
          <a:prstGeom prst="rect">
            <a:avLst/>
          </a:prstGeom>
          <a:noFill/>
        </p:spPr>
        <p:txBody>
          <a:bodyPr wrap="square" rtlCol="0">
            <a:spAutoFit/>
          </a:bodyPr>
          <a:lstStyle/>
          <a:p>
            <a:r>
              <a:rPr lang="en-GB" sz="2800" dirty="0"/>
              <a:t>GMM – number of components</a:t>
            </a:r>
          </a:p>
        </p:txBody>
      </p:sp>
      <p:sp>
        <p:nvSpPr>
          <p:cNvPr id="7" name="TextBox 6">
            <a:extLst>
              <a:ext uri="{FF2B5EF4-FFF2-40B4-BE49-F238E27FC236}">
                <a16:creationId xmlns:a16="http://schemas.microsoft.com/office/drawing/2014/main" id="{4B712531-268D-4568-B564-9BF57A8EA8F4}"/>
              </a:ext>
            </a:extLst>
          </p:cNvPr>
          <p:cNvSpPr txBox="1"/>
          <p:nvPr/>
        </p:nvSpPr>
        <p:spPr>
          <a:xfrm>
            <a:off x="2983832" y="3655204"/>
            <a:ext cx="1507957" cy="646331"/>
          </a:xfrm>
          <a:prstGeom prst="rect">
            <a:avLst/>
          </a:prstGeom>
          <a:noFill/>
        </p:spPr>
        <p:txBody>
          <a:bodyPr wrap="square" rtlCol="0">
            <a:spAutoFit/>
          </a:bodyPr>
          <a:lstStyle/>
          <a:p>
            <a:r>
              <a:rPr lang="en-GB" dirty="0"/>
              <a:t>Multi-density distributions</a:t>
            </a:r>
          </a:p>
        </p:txBody>
      </p:sp>
      <p:sp>
        <p:nvSpPr>
          <p:cNvPr id="8" name="Left Brace 7">
            <a:extLst>
              <a:ext uri="{FF2B5EF4-FFF2-40B4-BE49-F238E27FC236}">
                <a16:creationId xmlns:a16="http://schemas.microsoft.com/office/drawing/2014/main" id="{19C36355-A75A-4CDE-9133-E4A16BAD2261}"/>
              </a:ext>
            </a:extLst>
          </p:cNvPr>
          <p:cNvSpPr/>
          <p:nvPr/>
        </p:nvSpPr>
        <p:spPr>
          <a:xfrm>
            <a:off x="4652210" y="2999873"/>
            <a:ext cx="417095" cy="17967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0" name="Picture 9">
            <a:extLst>
              <a:ext uri="{FF2B5EF4-FFF2-40B4-BE49-F238E27FC236}">
                <a16:creationId xmlns:a16="http://schemas.microsoft.com/office/drawing/2014/main" id="{DFD1A95D-B2F5-4920-B8BE-51E799612DB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57212" y="242172"/>
            <a:ext cx="6203937" cy="5959433"/>
          </a:xfrm>
          <a:prstGeom prst="rect">
            <a:avLst/>
          </a:prstGeom>
          <a:noFill/>
          <a:ln>
            <a:noFill/>
          </a:ln>
        </p:spPr>
      </p:pic>
      <p:sp>
        <p:nvSpPr>
          <p:cNvPr id="11" name="Rectangle 10">
            <a:extLst>
              <a:ext uri="{FF2B5EF4-FFF2-40B4-BE49-F238E27FC236}">
                <a16:creationId xmlns:a16="http://schemas.microsoft.com/office/drawing/2014/main" id="{4A7E0FED-2DBF-4925-AB3C-1608C605E900}"/>
              </a:ext>
            </a:extLst>
          </p:cNvPr>
          <p:cNvSpPr/>
          <p:nvPr/>
        </p:nvSpPr>
        <p:spPr>
          <a:xfrm>
            <a:off x="5157212" y="242174"/>
            <a:ext cx="6203937" cy="145903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83C7F718-1E97-4150-BE8A-3FEF354157CF}"/>
              </a:ext>
            </a:extLst>
          </p:cNvPr>
          <p:cNvSpPr/>
          <p:nvPr/>
        </p:nvSpPr>
        <p:spPr>
          <a:xfrm>
            <a:off x="5157212" y="2711302"/>
            <a:ext cx="6203937" cy="240295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9CC9F12-FE1F-4E94-9925-985FE06B43FF}"/>
              </a:ext>
            </a:extLst>
          </p:cNvPr>
          <p:cNvSpPr txBox="1"/>
          <p:nvPr/>
        </p:nvSpPr>
        <p:spPr>
          <a:xfrm>
            <a:off x="393405" y="1362272"/>
            <a:ext cx="4098384" cy="5262979"/>
          </a:xfrm>
          <a:prstGeom prst="rect">
            <a:avLst/>
          </a:prstGeom>
          <a:noFill/>
        </p:spPr>
        <p:txBody>
          <a:bodyPr wrap="square" rtlCol="0">
            <a:spAutoFit/>
          </a:bodyPr>
          <a:lstStyle/>
          <a:p>
            <a:pPr marL="285750" indent="-285750">
              <a:buFont typeface="Arial" panose="020B0604020202020204" pitchFamily="34" charset="0"/>
              <a:buChar char="•"/>
            </a:pPr>
            <a:r>
              <a:rPr lang="en-GB" sz="2400" dirty="0"/>
              <a:t>Low AIC = best performance</a:t>
            </a:r>
          </a:p>
          <a:p>
            <a:pPr marL="742950" lvl="1" indent="-285750">
              <a:buFont typeface="Arial" panose="020B0604020202020204" pitchFamily="34" charset="0"/>
              <a:buChar char="•"/>
            </a:pPr>
            <a:r>
              <a:rPr lang="en-GB" sz="2400" dirty="0"/>
              <a:t>Not perfect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GMM can perform well</a:t>
            </a:r>
          </a:p>
          <a:p>
            <a:pPr marL="742950" lvl="1" indent="-285750">
              <a:buFont typeface="Arial" panose="020B0604020202020204" pitchFamily="34" charset="0"/>
              <a:buChar char="•"/>
            </a:pPr>
            <a:r>
              <a:rPr lang="en-GB" sz="2400" dirty="0"/>
              <a:t>But difficult to set </a:t>
            </a:r>
            <a:r>
              <a:rPr lang="en-GB" sz="2400" dirty="0" err="1"/>
              <a:t>n_components</a:t>
            </a: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GMM did not perform well on multi-density clusters</a:t>
            </a:r>
          </a:p>
        </p:txBody>
      </p:sp>
      <p:sp>
        <p:nvSpPr>
          <p:cNvPr id="13" name="Rectangle 12">
            <a:extLst>
              <a:ext uri="{FF2B5EF4-FFF2-40B4-BE49-F238E27FC236}">
                <a16:creationId xmlns:a16="http://schemas.microsoft.com/office/drawing/2014/main" id="{4FAA6FFC-4BAD-41D9-8843-8DF0B3E92112}"/>
              </a:ext>
            </a:extLst>
          </p:cNvPr>
          <p:cNvSpPr/>
          <p:nvPr/>
        </p:nvSpPr>
        <p:spPr>
          <a:xfrm>
            <a:off x="6422065" y="232013"/>
            <a:ext cx="1258896" cy="596959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932BFC45-E60D-493E-8FF0-BBF818B04B25}"/>
              </a:ext>
            </a:extLst>
          </p:cNvPr>
          <p:cNvSpPr txBox="1"/>
          <p:nvPr/>
        </p:nvSpPr>
        <p:spPr>
          <a:xfrm>
            <a:off x="7800475" y="6264079"/>
            <a:ext cx="3505199" cy="369332"/>
          </a:xfrm>
          <a:prstGeom prst="rect">
            <a:avLst/>
          </a:prstGeom>
          <a:noFill/>
        </p:spPr>
        <p:txBody>
          <a:bodyPr wrap="square" rtlCol="0">
            <a:spAutoFit/>
          </a:bodyPr>
          <a:lstStyle/>
          <a:p>
            <a:pPr algn="r"/>
            <a:r>
              <a:rPr lang="en-GB" dirty="0"/>
              <a:t>Colours = clusters</a:t>
            </a:r>
          </a:p>
        </p:txBody>
      </p:sp>
    </p:spTree>
    <p:extLst>
      <p:ext uri="{BB962C8B-B14F-4D97-AF65-F5344CB8AC3E}">
        <p14:creationId xmlns:p14="http://schemas.microsoft.com/office/powerpoint/2010/main" val="1637736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11"/>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2" grpId="0" animBg="1"/>
      <p:bldP spid="13" grpId="0" animBg="1"/>
      <p:bldP spid="1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97307A3-EF95-48AF-B494-94071988976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41169" y="238783"/>
            <a:ext cx="6203937" cy="5959433"/>
          </a:xfrm>
          <a:prstGeom prst="rect">
            <a:avLst/>
          </a:prstGeom>
          <a:noFill/>
          <a:ln>
            <a:noFill/>
          </a:ln>
        </p:spPr>
      </p:pic>
      <p:sp>
        <p:nvSpPr>
          <p:cNvPr id="6" name="TextBox 5">
            <a:extLst>
              <a:ext uri="{FF2B5EF4-FFF2-40B4-BE49-F238E27FC236}">
                <a16:creationId xmlns:a16="http://schemas.microsoft.com/office/drawing/2014/main" id="{7EB81BC5-76EF-43B0-9961-EBF23148C925}"/>
              </a:ext>
            </a:extLst>
          </p:cNvPr>
          <p:cNvSpPr txBox="1"/>
          <p:nvPr/>
        </p:nvSpPr>
        <p:spPr>
          <a:xfrm flipH="1">
            <a:off x="312494" y="450718"/>
            <a:ext cx="5205989" cy="523220"/>
          </a:xfrm>
          <a:prstGeom prst="rect">
            <a:avLst/>
          </a:prstGeom>
          <a:noFill/>
        </p:spPr>
        <p:txBody>
          <a:bodyPr wrap="square" rtlCol="0">
            <a:spAutoFit/>
          </a:bodyPr>
          <a:lstStyle/>
          <a:p>
            <a:r>
              <a:rPr lang="en-GB" sz="2800" dirty="0"/>
              <a:t>PCA – probability threshold</a:t>
            </a:r>
          </a:p>
        </p:txBody>
      </p:sp>
      <p:sp>
        <p:nvSpPr>
          <p:cNvPr id="7" name="TextBox 6">
            <a:extLst>
              <a:ext uri="{FF2B5EF4-FFF2-40B4-BE49-F238E27FC236}">
                <a16:creationId xmlns:a16="http://schemas.microsoft.com/office/drawing/2014/main" id="{4B712531-268D-4568-B564-9BF57A8EA8F4}"/>
              </a:ext>
            </a:extLst>
          </p:cNvPr>
          <p:cNvSpPr txBox="1"/>
          <p:nvPr/>
        </p:nvSpPr>
        <p:spPr>
          <a:xfrm>
            <a:off x="2983832" y="3655204"/>
            <a:ext cx="1507957" cy="646331"/>
          </a:xfrm>
          <a:prstGeom prst="rect">
            <a:avLst/>
          </a:prstGeom>
          <a:noFill/>
        </p:spPr>
        <p:txBody>
          <a:bodyPr wrap="square" rtlCol="0">
            <a:spAutoFit/>
          </a:bodyPr>
          <a:lstStyle/>
          <a:p>
            <a:r>
              <a:rPr lang="en-GB" dirty="0"/>
              <a:t>Multi-density distributions</a:t>
            </a:r>
          </a:p>
        </p:txBody>
      </p:sp>
      <p:sp>
        <p:nvSpPr>
          <p:cNvPr id="8" name="Left Brace 7">
            <a:extLst>
              <a:ext uri="{FF2B5EF4-FFF2-40B4-BE49-F238E27FC236}">
                <a16:creationId xmlns:a16="http://schemas.microsoft.com/office/drawing/2014/main" id="{19C36355-A75A-4CDE-9133-E4A16BAD2261}"/>
              </a:ext>
            </a:extLst>
          </p:cNvPr>
          <p:cNvSpPr/>
          <p:nvPr/>
        </p:nvSpPr>
        <p:spPr>
          <a:xfrm>
            <a:off x="4652210" y="2999873"/>
            <a:ext cx="417095" cy="17967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 name="Rectangle 11">
            <a:extLst>
              <a:ext uri="{FF2B5EF4-FFF2-40B4-BE49-F238E27FC236}">
                <a16:creationId xmlns:a16="http://schemas.microsoft.com/office/drawing/2014/main" id="{83C7F718-1E97-4150-BE8A-3FEF354157CF}"/>
              </a:ext>
            </a:extLst>
          </p:cNvPr>
          <p:cNvSpPr/>
          <p:nvPr/>
        </p:nvSpPr>
        <p:spPr>
          <a:xfrm>
            <a:off x="5157212" y="2659749"/>
            <a:ext cx="6203937" cy="135077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98746255-E45F-471A-9109-17DA7972ACC4}"/>
              </a:ext>
            </a:extLst>
          </p:cNvPr>
          <p:cNvSpPr txBox="1"/>
          <p:nvPr/>
        </p:nvSpPr>
        <p:spPr>
          <a:xfrm>
            <a:off x="393405" y="1362272"/>
            <a:ext cx="4098384" cy="5262979"/>
          </a:xfrm>
          <a:prstGeom prst="rect">
            <a:avLst/>
          </a:prstGeom>
          <a:noFill/>
        </p:spPr>
        <p:txBody>
          <a:bodyPr wrap="square" rtlCol="0">
            <a:spAutoFit/>
          </a:bodyPr>
          <a:lstStyle/>
          <a:p>
            <a:pPr marL="285750" indent="-285750">
              <a:buFont typeface="Arial" panose="020B0604020202020204" pitchFamily="34" charset="0"/>
              <a:buChar char="•"/>
            </a:pPr>
            <a:r>
              <a:rPr lang="en-GB" sz="2400" dirty="0"/>
              <a:t>PCA performs well in </a:t>
            </a:r>
            <a:r>
              <a:rPr lang="en-GB" sz="2400" dirty="0" err="1"/>
              <a:t>uni</a:t>
            </a:r>
            <a:r>
              <a:rPr lang="en-GB" sz="2400" dirty="0"/>
              <a:t> and multi-modal distributions</a:t>
            </a:r>
          </a:p>
          <a:p>
            <a:pPr marL="742950" lvl="1" indent="-285750">
              <a:buFont typeface="Arial" panose="020B0604020202020204" pitchFamily="34" charset="0"/>
              <a:buChar char="•"/>
            </a:pPr>
            <a:r>
              <a:rPr lang="en-GB" sz="2400" dirty="0"/>
              <a:t>Underperforms in between clusters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Unclear how to set </a:t>
            </a:r>
          </a:p>
          <a:p>
            <a:pPr marL="742950" lvl="1" indent="-285750">
              <a:buFont typeface="Arial" panose="020B0604020202020204" pitchFamily="34" charset="0"/>
              <a:buChar char="•"/>
            </a:pPr>
            <a:r>
              <a:rPr lang="en-GB" sz="2400" dirty="0" err="1"/>
              <a:t>n_components</a:t>
            </a:r>
            <a:endParaRPr lang="en-GB" sz="2400" dirty="0"/>
          </a:p>
          <a:p>
            <a:pPr marL="742950" lvl="1" indent="-285750">
              <a:buFont typeface="Arial" panose="020B0604020202020204" pitchFamily="34" charset="0"/>
              <a:buChar char="•"/>
            </a:pPr>
            <a:r>
              <a:rPr lang="en-GB" sz="2400" dirty="0"/>
              <a:t>Log probability threshold</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Alternatives (var. explained, MSE) - did not improve</a:t>
            </a:r>
          </a:p>
        </p:txBody>
      </p:sp>
      <p:sp>
        <p:nvSpPr>
          <p:cNvPr id="11" name="TextBox 10">
            <a:extLst>
              <a:ext uri="{FF2B5EF4-FFF2-40B4-BE49-F238E27FC236}">
                <a16:creationId xmlns:a16="http://schemas.microsoft.com/office/drawing/2014/main" id="{04A189B6-1E2A-4479-8C1B-6640D7A4FAB6}"/>
              </a:ext>
            </a:extLst>
          </p:cNvPr>
          <p:cNvSpPr txBox="1"/>
          <p:nvPr/>
        </p:nvSpPr>
        <p:spPr>
          <a:xfrm>
            <a:off x="7784433" y="6264079"/>
            <a:ext cx="3505199" cy="369332"/>
          </a:xfrm>
          <a:prstGeom prst="rect">
            <a:avLst/>
          </a:prstGeom>
          <a:noFill/>
        </p:spPr>
        <p:txBody>
          <a:bodyPr wrap="square" rtlCol="0">
            <a:spAutoFit/>
          </a:bodyPr>
          <a:lstStyle/>
          <a:p>
            <a:pPr algn="r"/>
            <a:r>
              <a:rPr lang="en-GB" dirty="0"/>
              <a:t>Blue = inliers, red = outliers</a:t>
            </a:r>
          </a:p>
        </p:txBody>
      </p:sp>
    </p:spTree>
    <p:extLst>
      <p:ext uri="{BB962C8B-B14F-4D97-AF65-F5344CB8AC3E}">
        <p14:creationId xmlns:p14="http://schemas.microsoft.com/office/powerpoint/2010/main" val="3725423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8415F-1167-4DF0-8E2C-0BEE9A73D6A7}"/>
              </a:ext>
            </a:extLst>
          </p:cNvPr>
          <p:cNvSpPr>
            <a:spLocks noGrp="1"/>
          </p:cNvSpPr>
          <p:nvPr>
            <p:ph type="title"/>
          </p:nvPr>
        </p:nvSpPr>
        <p:spPr/>
        <p:txBody>
          <a:bodyPr/>
          <a:lstStyle/>
          <a:p>
            <a:r>
              <a:rPr lang="en-GB" dirty="0"/>
              <a:t>Tukey</a:t>
            </a:r>
          </a:p>
        </p:txBody>
      </p:sp>
      <p:sp>
        <p:nvSpPr>
          <p:cNvPr id="3" name="Content Placeholder 2">
            <a:extLst>
              <a:ext uri="{FF2B5EF4-FFF2-40B4-BE49-F238E27FC236}">
                <a16:creationId xmlns:a16="http://schemas.microsoft.com/office/drawing/2014/main" id="{9C5B9C81-B673-49DC-A192-3AF37871A866}"/>
              </a:ext>
            </a:extLst>
          </p:cNvPr>
          <p:cNvSpPr>
            <a:spLocks noGrp="1"/>
          </p:cNvSpPr>
          <p:nvPr>
            <p:ph idx="1"/>
          </p:nvPr>
        </p:nvSpPr>
        <p:spPr/>
        <p:txBody>
          <a:bodyPr>
            <a:normAutofit lnSpcReduction="10000"/>
          </a:bodyPr>
          <a:lstStyle/>
          <a:p>
            <a:r>
              <a:rPr lang="en-GB" dirty="0"/>
              <a:t>Calculate price relatives (t / </a:t>
            </a:r>
            <a:r>
              <a:rPr lang="en-GB" dirty="0" err="1"/>
              <a:t>t_base</a:t>
            </a:r>
            <a:r>
              <a:rPr lang="en-GB" dirty="0"/>
              <a:t>)</a:t>
            </a:r>
          </a:p>
          <a:p>
            <a:r>
              <a:rPr lang="en-GB" dirty="0"/>
              <a:t>Sort ascending</a:t>
            </a:r>
          </a:p>
          <a:p>
            <a:r>
              <a:rPr lang="en-GB" dirty="0"/>
              <a:t>Ratios of one (unchanged prices) are excluded</a:t>
            </a:r>
          </a:p>
          <a:p>
            <a:r>
              <a:rPr lang="en-GB" dirty="0"/>
              <a:t>Trim top and bottom 5%</a:t>
            </a:r>
          </a:p>
          <a:p>
            <a:r>
              <a:rPr lang="en-GB" dirty="0"/>
              <a:t>Obtain trimmed mean</a:t>
            </a:r>
          </a:p>
          <a:p>
            <a:r>
              <a:rPr lang="en-GB" dirty="0"/>
              <a:t>Obtain upper and lower “</a:t>
            </a:r>
            <a:r>
              <a:rPr lang="en-GB" dirty="0" err="1"/>
              <a:t>midmeans</a:t>
            </a:r>
            <a:r>
              <a:rPr lang="en-GB" dirty="0"/>
              <a:t>”</a:t>
            </a:r>
          </a:p>
          <a:p>
            <a:r>
              <a:rPr lang="en-GB" dirty="0"/>
              <a:t>Tukey limit: trimmed mean plus (or minus) 2.5 times the difference between the trimmed mean and the upper (or lower) </a:t>
            </a:r>
            <a:r>
              <a:rPr lang="en-GB" dirty="0" err="1"/>
              <a:t>midmean</a:t>
            </a:r>
            <a:endParaRPr lang="en-GB" dirty="0"/>
          </a:p>
          <a:p>
            <a:r>
              <a:rPr lang="en-GB" dirty="0"/>
              <a:t>Price changes &gt; or &lt; Tukey limits = outliers</a:t>
            </a:r>
          </a:p>
          <a:p>
            <a:endParaRPr lang="en-GB" dirty="0"/>
          </a:p>
        </p:txBody>
      </p:sp>
      <p:sp>
        <p:nvSpPr>
          <p:cNvPr id="4" name="TextBox 3">
            <a:extLst>
              <a:ext uri="{FF2B5EF4-FFF2-40B4-BE49-F238E27FC236}">
                <a16:creationId xmlns:a16="http://schemas.microsoft.com/office/drawing/2014/main" id="{D8CFF8FF-AED4-4064-943A-E0AA05544E2A}"/>
              </a:ext>
            </a:extLst>
          </p:cNvPr>
          <p:cNvSpPr txBox="1"/>
          <p:nvPr/>
        </p:nvSpPr>
        <p:spPr>
          <a:xfrm>
            <a:off x="7190875" y="5992297"/>
            <a:ext cx="5001125" cy="369332"/>
          </a:xfrm>
          <a:prstGeom prst="rect">
            <a:avLst/>
          </a:prstGeom>
          <a:noFill/>
        </p:spPr>
        <p:txBody>
          <a:bodyPr wrap="square" rtlCol="0">
            <a:spAutoFit/>
          </a:bodyPr>
          <a:lstStyle/>
          <a:p>
            <a:r>
              <a:rPr lang="en-GB" dirty="0"/>
              <a:t>Consumer Prices Indices technical manual 2019</a:t>
            </a:r>
          </a:p>
        </p:txBody>
      </p:sp>
    </p:spTree>
    <p:extLst>
      <p:ext uri="{BB962C8B-B14F-4D97-AF65-F5344CB8AC3E}">
        <p14:creationId xmlns:p14="http://schemas.microsoft.com/office/powerpoint/2010/main" val="318703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85EBB-D9F7-4052-8B59-F8E58326994F}"/>
              </a:ext>
            </a:extLst>
          </p:cNvPr>
          <p:cNvSpPr>
            <a:spLocks noGrp="1"/>
          </p:cNvSpPr>
          <p:nvPr>
            <p:ph type="title"/>
          </p:nvPr>
        </p:nvSpPr>
        <p:spPr>
          <a:xfrm>
            <a:off x="838200" y="365125"/>
            <a:ext cx="10515600" cy="1325563"/>
          </a:xfrm>
        </p:spPr>
        <p:txBody>
          <a:bodyPr/>
          <a:lstStyle/>
          <a:p>
            <a:r>
              <a:rPr lang="en-GB" dirty="0"/>
              <a:t>Filters (price/quantity thresholds)</a:t>
            </a:r>
          </a:p>
        </p:txBody>
      </p:sp>
      <p:sp>
        <p:nvSpPr>
          <p:cNvPr id="3" name="Content Placeholder 2">
            <a:extLst>
              <a:ext uri="{FF2B5EF4-FFF2-40B4-BE49-F238E27FC236}">
                <a16:creationId xmlns:a16="http://schemas.microsoft.com/office/drawing/2014/main" id="{E73E15FE-B505-4D7C-B669-D84FEA2C0C28}"/>
              </a:ext>
            </a:extLst>
          </p:cNvPr>
          <p:cNvSpPr>
            <a:spLocks noGrp="1"/>
          </p:cNvSpPr>
          <p:nvPr>
            <p:ph idx="1"/>
          </p:nvPr>
        </p:nvSpPr>
        <p:spPr/>
        <p:txBody>
          <a:bodyPr>
            <a:normAutofit fontScale="92500" lnSpcReduction="10000"/>
          </a:bodyPr>
          <a:lstStyle/>
          <a:p>
            <a:r>
              <a:rPr lang="en-GB" dirty="0"/>
              <a:t>Low-sales filter options:</a:t>
            </a:r>
          </a:p>
          <a:p>
            <a:pPr lvl="1"/>
            <a:r>
              <a:rPr lang="en-GB" dirty="0"/>
              <a:t>Based on market share:</a:t>
            </a:r>
          </a:p>
          <a:p>
            <a:pPr lvl="1"/>
            <a:r>
              <a:rPr lang="en-GB" dirty="0"/>
              <a:t>Low-sale threshold: </a:t>
            </a:r>
          </a:p>
          <a:p>
            <a:pPr marL="914400" lvl="2" indent="0">
              <a:buNone/>
            </a:pPr>
            <a:r>
              <a:rPr lang="en-GB" dirty="0" err="1"/>
              <a:t>q_min</a:t>
            </a:r>
            <a:r>
              <a:rPr lang="en-GB" dirty="0"/>
              <a:t>=20 = </a:t>
            </a:r>
            <a:r>
              <a:rPr lang="en-GB" i="1" dirty="0"/>
              <a:t>used here</a:t>
            </a:r>
            <a:r>
              <a:rPr lang="en-GB" dirty="0"/>
              <a:t>.</a:t>
            </a:r>
          </a:p>
          <a:p>
            <a:endParaRPr lang="en-GB" dirty="0"/>
          </a:p>
          <a:p>
            <a:r>
              <a:rPr lang="en-GB" dirty="0"/>
              <a:t>Extreme price change filter:</a:t>
            </a:r>
          </a:p>
          <a:p>
            <a:pPr lvl="1"/>
            <a:r>
              <a:rPr lang="en-GB" dirty="0"/>
              <a:t>t / t-1: &gt;300 % or &lt;75%</a:t>
            </a:r>
            <a:endParaRPr lang="en-GB" sz="1400" dirty="0"/>
          </a:p>
          <a:p>
            <a:pPr marL="0" indent="0">
              <a:buNone/>
            </a:pPr>
            <a:endParaRPr lang="en-GB" dirty="0"/>
          </a:p>
          <a:p>
            <a:r>
              <a:rPr lang="en-GB" dirty="0"/>
              <a:t>Dumping filter:</a:t>
            </a:r>
          </a:p>
          <a:p>
            <a:pPr lvl="1"/>
            <a:r>
              <a:rPr lang="en-GB" dirty="0"/>
              <a:t>t / t-1: price &lt;0.5 or &gt;0.5 (AND)</a:t>
            </a:r>
          </a:p>
          <a:p>
            <a:pPr lvl="1"/>
            <a:r>
              <a:rPr lang="en-GB" dirty="0"/>
              <a:t>t / t-1: quantity &lt;0.5 or &gt;0.5</a:t>
            </a:r>
          </a:p>
          <a:p>
            <a:pPr marL="914400" lvl="2" indent="0">
              <a:buNone/>
            </a:pPr>
            <a:endParaRPr lang="en-GB" dirty="0"/>
          </a:p>
        </p:txBody>
      </p:sp>
      <p:sp>
        <p:nvSpPr>
          <p:cNvPr id="4" name="Rectangle 3">
            <a:extLst>
              <a:ext uri="{FF2B5EF4-FFF2-40B4-BE49-F238E27FC236}">
                <a16:creationId xmlns:a16="http://schemas.microsoft.com/office/drawing/2014/main" id="{7E709912-FCB5-4C7F-90D1-216D4B5EB3BF}"/>
              </a:ext>
            </a:extLst>
          </p:cNvPr>
          <p:cNvSpPr/>
          <p:nvPr/>
        </p:nvSpPr>
        <p:spPr>
          <a:xfrm>
            <a:off x="5566610" y="3167390"/>
            <a:ext cx="6096000" cy="523220"/>
          </a:xfrm>
          <a:prstGeom prst="rect">
            <a:avLst/>
          </a:prstGeom>
        </p:spPr>
        <p:txBody>
          <a:bodyPr>
            <a:spAutoFit/>
          </a:bodyPr>
          <a:lstStyle/>
          <a:p>
            <a:r>
              <a:rPr lang="en-GB" sz="1400" dirty="0" err="1">
                <a:latin typeface="Calibri" panose="020F0502020204030204" pitchFamily="34" charset="0"/>
                <a:ea typeface="Calibri" panose="020F0502020204030204" pitchFamily="34" charset="0"/>
                <a:cs typeface="Times New Roman" panose="02020603050405020304" pitchFamily="18" charset="0"/>
              </a:rPr>
              <a:t>Białek</a:t>
            </a:r>
            <a:r>
              <a:rPr lang="en-GB" sz="1400" dirty="0">
                <a:latin typeface="Calibri" panose="020F0502020204030204" pitchFamily="34" charset="0"/>
                <a:ea typeface="Calibri" panose="020F0502020204030204" pitchFamily="34" charset="0"/>
                <a:cs typeface="Times New Roman" panose="02020603050405020304" pitchFamily="18" charset="0"/>
              </a:rPr>
              <a:t>, Jacek, and Maciej </a:t>
            </a:r>
            <a:r>
              <a:rPr lang="en-GB" sz="1400" dirty="0" err="1">
                <a:latin typeface="Calibri" panose="020F0502020204030204" pitchFamily="34" charset="0"/>
                <a:ea typeface="Calibri" panose="020F0502020204030204" pitchFamily="34" charset="0"/>
                <a:cs typeface="Times New Roman" panose="02020603050405020304" pitchFamily="18" charset="0"/>
              </a:rPr>
              <a:t>Beręsewicz</a:t>
            </a:r>
            <a:r>
              <a:rPr lang="en-GB" sz="1400" dirty="0">
                <a:latin typeface="Calibri" panose="020F0502020204030204" pitchFamily="34" charset="0"/>
                <a:ea typeface="Calibri" panose="020F0502020204030204" pitchFamily="34" charset="0"/>
                <a:cs typeface="Times New Roman" panose="02020603050405020304" pitchFamily="18" charset="0"/>
              </a:rPr>
              <a:t>. "Scanner data in inflation measurement: from raw data to price indices." </a:t>
            </a:r>
            <a:r>
              <a:rPr lang="en-GB" sz="1400" dirty="0" err="1">
                <a:latin typeface="Calibri" panose="020F0502020204030204" pitchFamily="34" charset="0"/>
                <a:ea typeface="Calibri" panose="020F0502020204030204" pitchFamily="34" charset="0"/>
                <a:cs typeface="Times New Roman" panose="02020603050405020304" pitchFamily="18" charset="0"/>
              </a:rPr>
              <a:t>arXiv</a:t>
            </a:r>
            <a:r>
              <a:rPr lang="en-GB" sz="1400" dirty="0">
                <a:latin typeface="Calibri" panose="020F0502020204030204" pitchFamily="34" charset="0"/>
                <a:ea typeface="Calibri" panose="020F0502020204030204" pitchFamily="34" charset="0"/>
                <a:cs typeface="Times New Roman" panose="02020603050405020304" pitchFamily="18" charset="0"/>
              </a:rPr>
              <a:t> preprint arXiv:2005.11233 (2020).</a:t>
            </a:r>
            <a:endParaRPr lang="en-GB" sz="1400" dirty="0"/>
          </a:p>
        </p:txBody>
      </p:sp>
      <p:pic>
        <p:nvPicPr>
          <p:cNvPr id="6" name="Picture 5">
            <a:extLst>
              <a:ext uri="{FF2B5EF4-FFF2-40B4-BE49-F238E27FC236}">
                <a16:creationId xmlns:a16="http://schemas.microsoft.com/office/drawing/2014/main" id="{261413DD-C04E-4564-8801-EE52DF75CA95}"/>
              </a:ext>
            </a:extLst>
          </p:cNvPr>
          <p:cNvPicPr>
            <a:picLocks noChangeAspect="1"/>
          </p:cNvPicPr>
          <p:nvPr/>
        </p:nvPicPr>
        <p:blipFill rotWithShape="1">
          <a:blip r:embed="rId2"/>
          <a:srcRect l="15459" r="10463"/>
          <a:stretch/>
        </p:blipFill>
        <p:spPr>
          <a:xfrm>
            <a:off x="4812631" y="1825625"/>
            <a:ext cx="2566737" cy="1317959"/>
          </a:xfrm>
          <a:prstGeom prst="rect">
            <a:avLst/>
          </a:prstGeom>
        </p:spPr>
      </p:pic>
      <p:sp>
        <p:nvSpPr>
          <p:cNvPr id="7" name="Rectangle 6">
            <a:extLst>
              <a:ext uri="{FF2B5EF4-FFF2-40B4-BE49-F238E27FC236}">
                <a16:creationId xmlns:a16="http://schemas.microsoft.com/office/drawing/2014/main" id="{7E1AE880-F15E-447C-95DB-F936F869E131}"/>
              </a:ext>
            </a:extLst>
          </p:cNvPr>
          <p:cNvSpPr/>
          <p:nvPr/>
        </p:nvSpPr>
        <p:spPr>
          <a:xfrm>
            <a:off x="5566610" y="4476833"/>
            <a:ext cx="6096000" cy="738664"/>
          </a:xfrm>
          <a:prstGeom prst="rect">
            <a:avLst/>
          </a:prstGeom>
        </p:spPr>
        <p:txBody>
          <a:bodyPr>
            <a:spAutoFit/>
          </a:bodyPr>
          <a:lstStyle/>
          <a:p>
            <a:r>
              <a:rPr lang="en-GB" sz="1400" dirty="0" err="1"/>
              <a:t>Grient</a:t>
            </a:r>
            <a:r>
              <a:rPr lang="en-GB" sz="1400" dirty="0"/>
              <a:t>, H.A., van der and de </a:t>
            </a:r>
            <a:r>
              <a:rPr lang="en-GB" sz="1400" dirty="0" err="1"/>
              <a:t>Haan</a:t>
            </a:r>
            <a:r>
              <a:rPr lang="en-GB" sz="1400" dirty="0"/>
              <a:t>, J. (2010), The use of supermarket scanner data in the Dutch CPI, Paper presented at the Joint ECE/ILO Workshop on Scanner Data, 10 May 2010, Geneva, Switzerland.</a:t>
            </a:r>
          </a:p>
        </p:txBody>
      </p:sp>
    </p:spTree>
    <p:extLst>
      <p:ext uri="{BB962C8B-B14F-4D97-AF65-F5344CB8AC3E}">
        <p14:creationId xmlns:p14="http://schemas.microsoft.com/office/powerpoint/2010/main" val="156394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8614D-B235-4082-80AD-B5DF1FD35E29}"/>
              </a:ext>
            </a:extLst>
          </p:cNvPr>
          <p:cNvSpPr>
            <a:spLocks noGrp="1"/>
          </p:cNvSpPr>
          <p:nvPr>
            <p:ph type="title"/>
          </p:nvPr>
        </p:nvSpPr>
        <p:spPr/>
        <p:txBody>
          <a:bodyPr/>
          <a:lstStyle/>
          <a:p>
            <a:r>
              <a:rPr lang="en-GB" dirty="0"/>
              <a:t>Methods compared – CPI grocery data</a:t>
            </a:r>
          </a:p>
        </p:txBody>
      </p:sp>
      <p:sp>
        <p:nvSpPr>
          <p:cNvPr id="3" name="Content Placeholder 2">
            <a:extLst>
              <a:ext uri="{FF2B5EF4-FFF2-40B4-BE49-F238E27FC236}">
                <a16:creationId xmlns:a16="http://schemas.microsoft.com/office/drawing/2014/main" id="{9A6A71B1-EAA6-4395-BFBE-C0C41F95E41B}"/>
              </a:ext>
            </a:extLst>
          </p:cNvPr>
          <p:cNvSpPr>
            <a:spLocks noGrp="1"/>
          </p:cNvSpPr>
          <p:nvPr>
            <p:ph idx="1"/>
          </p:nvPr>
        </p:nvSpPr>
        <p:spPr>
          <a:xfrm>
            <a:off x="838200" y="1825625"/>
            <a:ext cx="10515600" cy="837364"/>
          </a:xfrm>
        </p:spPr>
        <p:txBody>
          <a:bodyPr>
            <a:normAutofit/>
          </a:bodyPr>
          <a:lstStyle/>
          <a:p>
            <a:pPr marL="0" indent="0">
              <a:buNone/>
            </a:pPr>
            <a:r>
              <a:rPr lang="en-GB" dirty="0"/>
              <a:t>Computation time per timepoint, per product category:</a:t>
            </a:r>
          </a:p>
        </p:txBody>
      </p:sp>
      <p:graphicFrame>
        <p:nvGraphicFramePr>
          <p:cNvPr id="4" name="Table 4">
            <a:extLst>
              <a:ext uri="{FF2B5EF4-FFF2-40B4-BE49-F238E27FC236}">
                <a16:creationId xmlns:a16="http://schemas.microsoft.com/office/drawing/2014/main" id="{0C6202B7-611B-4BA4-9258-CE6B2B24A06E}"/>
              </a:ext>
            </a:extLst>
          </p:cNvPr>
          <p:cNvGraphicFramePr>
            <a:graphicFrameLocks noGrp="1"/>
          </p:cNvGraphicFramePr>
          <p:nvPr>
            <p:extLst>
              <p:ext uri="{D42A27DB-BD31-4B8C-83A1-F6EECF244321}">
                <p14:modId xmlns:p14="http://schemas.microsoft.com/office/powerpoint/2010/main" val="3947068167"/>
              </p:ext>
            </p:extLst>
          </p:nvPr>
        </p:nvGraphicFramePr>
        <p:xfrm>
          <a:off x="979200" y="2512800"/>
          <a:ext cx="9993600" cy="2966720"/>
        </p:xfrm>
        <a:graphic>
          <a:graphicData uri="http://schemas.openxmlformats.org/drawingml/2006/table">
            <a:tbl>
              <a:tblPr firstRow="1" bandRow="1">
                <a:tableStyleId>{5C22544A-7EE6-4342-B048-85BDC9FD1C3A}</a:tableStyleId>
              </a:tblPr>
              <a:tblGrid>
                <a:gridCol w="4366523">
                  <a:extLst>
                    <a:ext uri="{9D8B030D-6E8A-4147-A177-3AD203B41FA5}">
                      <a16:colId xmlns:a16="http://schemas.microsoft.com/office/drawing/2014/main" val="3345093477"/>
                    </a:ext>
                  </a:extLst>
                </a:gridCol>
                <a:gridCol w="2860431">
                  <a:extLst>
                    <a:ext uri="{9D8B030D-6E8A-4147-A177-3AD203B41FA5}">
                      <a16:colId xmlns:a16="http://schemas.microsoft.com/office/drawing/2014/main" val="1613705559"/>
                    </a:ext>
                  </a:extLst>
                </a:gridCol>
                <a:gridCol w="2766646">
                  <a:extLst>
                    <a:ext uri="{9D8B030D-6E8A-4147-A177-3AD203B41FA5}">
                      <a16:colId xmlns:a16="http://schemas.microsoft.com/office/drawing/2014/main" val="4255788622"/>
                    </a:ext>
                  </a:extLst>
                </a:gridCol>
              </a:tblGrid>
              <a:tr h="370840">
                <a:tc>
                  <a:txBody>
                    <a:bodyPr/>
                    <a:lstStyle/>
                    <a:p>
                      <a:endParaRPr lang="en-GB" dirty="0"/>
                    </a:p>
                  </a:txBody>
                  <a:tcPr/>
                </a:tc>
                <a:tc>
                  <a:txBody>
                    <a:bodyPr/>
                    <a:lstStyle/>
                    <a:p>
                      <a:r>
                        <a:rPr lang="en-GB" dirty="0"/>
                        <a:t>Mean computation time (s)</a:t>
                      </a:r>
                    </a:p>
                  </a:txBody>
                  <a:tcPr/>
                </a:tc>
                <a:tc>
                  <a:txBody>
                    <a:bodyPr/>
                    <a:lstStyle/>
                    <a:p>
                      <a:r>
                        <a:rPr lang="en-GB" dirty="0" err="1"/>
                        <a:t>Stdev</a:t>
                      </a:r>
                      <a:r>
                        <a:rPr lang="en-GB" dirty="0"/>
                        <a:t> computation time (s)</a:t>
                      </a:r>
                    </a:p>
                  </a:txBody>
                  <a:tcPr/>
                </a:tc>
                <a:extLst>
                  <a:ext uri="{0D108BD9-81ED-4DB2-BD59-A6C34878D82A}">
                    <a16:rowId xmlns:a16="http://schemas.microsoft.com/office/drawing/2014/main" val="1957660069"/>
                  </a:ext>
                </a:extLst>
              </a:tr>
              <a:tr h="370840">
                <a:tc>
                  <a:txBody>
                    <a:bodyPr/>
                    <a:lstStyle/>
                    <a:p>
                      <a:r>
                        <a:rPr lang="en-GB" dirty="0"/>
                        <a:t>Tukey</a:t>
                      </a:r>
                    </a:p>
                  </a:txBody>
                  <a:tcPr/>
                </a:tc>
                <a:tc>
                  <a:txBody>
                    <a:bodyPr/>
                    <a:lstStyle/>
                    <a:p>
                      <a:r>
                        <a:rPr lang="en-GB" dirty="0"/>
                        <a:t>0.013</a:t>
                      </a:r>
                    </a:p>
                  </a:txBody>
                  <a:tcPr/>
                </a:tc>
                <a:tc>
                  <a:txBody>
                    <a:bodyPr/>
                    <a:lstStyle/>
                    <a:p>
                      <a:r>
                        <a:rPr lang="en-GB" dirty="0"/>
                        <a:t>0.001</a:t>
                      </a:r>
                    </a:p>
                  </a:txBody>
                  <a:tcPr/>
                </a:tc>
                <a:extLst>
                  <a:ext uri="{0D108BD9-81ED-4DB2-BD59-A6C34878D82A}">
                    <a16:rowId xmlns:a16="http://schemas.microsoft.com/office/drawing/2014/main" val="3316036703"/>
                  </a:ext>
                </a:extLst>
              </a:tr>
              <a:tr h="370840">
                <a:tc>
                  <a:txBody>
                    <a:bodyPr/>
                    <a:lstStyle/>
                    <a:p>
                      <a:r>
                        <a:rPr lang="en-GB" dirty="0"/>
                        <a:t>LOF</a:t>
                      </a:r>
                    </a:p>
                  </a:txBody>
                  <a:tcPr/>
                </a:tc>
                <a:tc>
                  <a:txBody>
                    <a:bodyPr/>
                    <a:lstStyle/>
                    <a:p>
                      <a:r>
                        <a:rPr lang="en-GB" dirty="0"/>
                        <a:t>0.001</a:t>
                      </a:r>
                    </a:p>
                  </a:txBody>
                  <a:tcPr/>
                </a:tc>
                <a:tc>
                  <a:txBody>
                    <a:bodyPr/>
                    <a:lstStyle/>
                    <a:p>
                      <a:r>
                        <a:rPr lang="en-GB" dirty="0"/>
                        <a:t>&lt;0.001</a:t>
                      </a:r>
                    </a:p>
                  </a:txBody>
                  <a:tcPr/>
                </a:tc>
                <a:extLst>
                  <a:ext uri="{0D108BD9-81ED-4DB2-BD59-A6C34878D82A}">
                    <a16:rowId xmlns:a16="http://schemas.microsoft.com/office/drawing/2014/main" val="381727396"/>
                  </a:ext>
                </a:extLst>
              </a:tr>
              <a:tr h="370840">
                <a:tc>
                  <a:txBody>
                    <a:bodyPr/>
                    <a:lstStyle/>
                    <a:p>
                      <a:r>
                        <a:rPr lang="en-GB" dirty="0"/>
                        <a:t>DBSCAN</a:t>
                      </a:r>
                    </a:p>
                  </a:txBody>
                  <a:tcPr/>
                </a:tc>
                <a:tc>
                  <a:txBody>
                    <a:bodyPr/>
                    <a:lstStyle/>
                    <a:p>
                      <a:r>
                        <a:rPr lang="en-GB" dirty="0"/>
                        <a:t>&lt;0.001</a:t>
                      </a:r>
                    </a:p>
                  </a:txBody>
                  <a:tcPr/>
                </a:tc>
                <a:tc>
                  <a:txBody>
                    <a:bodyPr/>
                    <a:lstStyle/>
                    <a:p>
                      <a:r>
                        <a:rPr lang="en-GB" dirty="0"/>
                        <a:t>&lt;0.001</a:t>
                      </a:r>
                    </a:p>
                  </a:txBody>
                  <a:tcPr/>
                </a:tc>
                <a:extLst>
                  <a:ext uri="{0D108BD9-81ED-4DB2-BD59-A6C34878D82A}">
                    <a16:rowId xmlns:a16="http://schemas.microsoft.com/office/drawing/2014/main" val="1701612108"/>
                  </a:ext>
                </a:extLst>
              </a:tr>
              <a:tr h="370840">
                <a:tc>
                  <a:txBody>
                    <a:bodyPr/>
                    <a:lstStyle/>
                    <a:p>
                      <a:r>
                        <a:rPr lang="en-GB" dirty="0"/>
                        <a:t>GMM</a:t>
                      </a:r>
                    </a:p>
                  </a:txBody>
                  <a:tcPr/>
                </a:tc>
                <a:tc>
                  <a:txBody>
                    <a:bodyPr/>
                    <a:lstStyle/>
                    <a:p>
                      <a:r>
                        <a:rPr lang="en-GB" dirty="0"/>
                        <a:t>0.005</a:t>
                      </a:r>
                    </a:p>
                  </a:txBody>
                  <a:tcPr/>
                </a:tc>
                <a:tc>
                  <a:txBody>
                    <a:bodyPr/>
                    <a:lstStyle/>
                    <a:p>
                      <a:r>
                        <a:rPr lang="en-GB" dirty="0"/>
                        <a:t>0.005</a:t>
                      </a:r>
                    </a:p>
                  </a:txBody>
                  <a:tcPr/>
                </a:tc>
                <a:extLst>
                  <a:ext uri="{0D108BD9-81ED-4DB2-BD59-A6C34878D82A}">
                    <a16:rowId xmlns:a16="http://schemas.microsoft.com/office/drawing/2014/main" val="43940860"/>
                  </a:ext>
                </a:extLst>
              </a:tr>
              <a:tr h="370840">
                <a:tc>
                  <a:txBody>
                    <a:bodyPr/>
                    <a:lstStyle/>
                    <a:p>
                      <a:r>
                        <a:rPr lang="en-GB" dirty="0"/>
                        <a:t>Low-sales filter</a:t>
                      </a:r>
                    </a:p>
                  </a:txBody>
                  <a:tcPr/>
                </a:tc>
                <a:tc>
                  <a:txBody>
                    <a:bodyPr/>
                    <a:lstStyle/>
                    <a:p>
                      <a:r>
                        <a:rPr lang="en-GB" dirty="0"/>
                        <a:t>0.02*</a:t>
                      </a:r>
                    </a:p>
                  </a:txBody>
                  <a:tcPr/>
                </a:tc>
                <a:tc>
                  <a:txBody>
                    <a:bodyPr/>
                    <a:lstStyle/>
                    <a:p>
                      <a:endParaRPr lang="en-GB" dirty="0"/>
                    </a:p>
                  </a:txBody>
                  <a:tcPr/>
                </a:tc>
                <a:extLst>
                  <a:ext uri="{0D108BD9-81ED-4DB2-BD59-A6C34878D82A}">
                    <a16:rowId xmlns:a16="http://schemas.microsoft.com/office/drawing/2014/main" val="1270441609"/>
                  </a:ext>
                </a:extLst>
              </a:tr>
              <a:tr h="370840">
                <a:tc>
                  <a:txBody>
                    <a:bodyPr/>
                    <a:lstStyle/>
                    <a:p>
                      <a:r>
                        <a:rPr lang="en-GB" dirty="0"/>
                        <a:t>Extreme price change filter</a:t>
                      </a:r>
                    </a:p>
                  </a:txBody>
                  <a:tcPr/>
                </a:tc>
                <a:tc>
                  <a:txBody>
                    <a:bodyPr/>
                    <a:lstStyle/>
                    <a:p>
                      <a:r>
                        <a:rPr lang="en-GB" dirty="0"/>
                        <a:t>0.04*</a:t>
                      </a:r>
                    </a:p>
                  </a:txBody>
                  <a:tcPr/>
                </a:tc>
                <a:tc>
                  <a:txBody>
                    <a:bodyPr/>
                    <a:lstStyle/>
                    <a:p>
                      <a:endParaRPr lang="en-GB" dirty="0"/>
                    </a:p>
                  </a:txBody>
                  <a:tcPr/>
                </a:tc>
                <a:extLst>
                  <a:ext uri="{0D108BD9-81ED-4DB2-BD59-A6C34878D82A}">
                    <a16:rowId xmlns:a16="http://schemas.microsoft.com/office/drawing/2014/main" val="169022201"/>
                  </a:ext>
                </a:extLst>
              </a:tr>
              <a:tr h="370840">
                <a:tc>
                  <a:txBody>
                    <a:bodyPr/>
                    <a:lstStyle/>
                    <a:p>
                      <a:r>
                        <a:rPr lang="en-GB" dirty="0"/>
                        <a:t>Dumping filter</a:t>
                      </a:r>
                    </a:p>
                  </a:txBody>
                  <a:tcPr/>
                </a:tc>
                <a:tc>
                  <a:txBody>
                    <a:bodyPr/>
                    <a:lstStyle/>
                    <a:p>
                      <a:r>
                        <a:rPr lang="en-GB" dirty="0"/>
                        <a:t>0.05*</a:t>
                      </a:r>
                    </a:p>
                  </a:txBody>
                  <a:tcPr/>
                </a:tc>
                <a:tc>
                  <a:txBody>
                    <a:bodyPr/>
                    <a:lstStyle/>
                    <a:p>
                      <a:endParaRPr lang="en-GB" dirty="0"/>
                    </a:p>
                  </a:txBody>
                  <a:tcPr/>
                </a:tc>
                <a:extLst>
                  <a:ext uri="{0D108BD9-81ED-4DB2-BD59-A6C34878D82A}">
                    <a16:rowId xmlns:a16="http://schemas.microsoft.com/office/drawing/2014/main" val="1825546904"/>
                  </a:ext>
                </a:extLst>
              </a:tr>
            </a:tbl>
          </a:graphicData>
        </a:graphic>
      </p:graphicFrame>
      <p:sp>
        <p:nvSpPr>
          <p:cNvPr id="9" name="Rectangle 8">
            <a:extLst>
              <a:ext uri="{FF2B5EF4-FFF2-40B4-BE49-F238E27FC236}">
                <a16:creationId xmlns:a16="http://schemas.microsoft.com/office/drawing/2014/main" id="{48E8A342-BAAE-4C83-B721-7F335A58BC65}"/>
              </a:ext>
            </a:extLst>
          </p:cNvPr>
          <p:cNvSpPr/>
          <p:nvPr/>
        </p:nvSpPr>
        <p:spPr>
          <a:xfrm>
            <a:off x="1294063" y="5931956"/>
            <a:ext cx="8299116" cy="646331"/>
          </a:xfrm>
          <a:prstGeom prst="rect">
            <a:avLst/>
          </a:prstGeom>
        </p:spPr>
        <p:txBody>
          <a:bodyPr wrap="square">
            <a:spAutoFit/>
          </a:bodyPr>
          <a:lstStyle/>
          <a:p>
            <a:r>
              <a:rPr lang="en-GB" dirty="0"/>
              <a:t>Web-scraped price relatives t/t-1: </a:t>
            </a:r>
            <a:r>
              <a:rPr lang="en-GB" dirty="0" err="1"/>
              <a:t>Ntimepoints</a:t>
            </a:r>
            <a:r>
              <a:rPr lang="en-GB" dirty="0"/>
              <a:t>=54, </a:t>
            </a:r>
            <a:r>
              <a:rPr lang="en-GB" dirty="0" err="1"/>
              <a:t>Nproducts</a:t>
            </a:r>
            <a:r>
              <a:rPr lang="en-GB" dirty="0"/>
              <a:t>=2521, </a:t>
            </a:r>
            <a:r>
              <a:rPr lang="en-GB" dirty="0" err="1"/>
              <a:t>Ngroups</a:t>
            </a:r>
            <a:r>
              <a:rPr lang="en-GB" dirty="0"/>
              <a:t>=458</a:t>
            </a:r>
          </a:p>
          <a:p>
            <a:r>
              <a:rPr lang="en-GB" dirty="0"/>
              <a:t>* Filters are only run once on the whole dataset (no product categories required)</a:t>
            </a:r>
          </a:p>
        </p:txBody>
      </p:sp>
    </p:spTree>
    <p:extLst>
      <p:ext uri="{BB962C8B-B14F-4D97-AF65-F5344CB8AC3E}">
        <p14:creationId xmlns:p14="http://schemas.microsoft.com/office/powerpoint/2010/main" val="4149760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C5DCC1A-FBE9-4169-9D2C-6F54836D089E}"/>
              </a:ext>
            </a:extLst>
          </p:cNvPr>
          <p:cNvSpPr>
            <a:spLocks noGrp="1"/>
          </p:cNvSpPr>
          <p:nvPr>
            <p:ph idx="1"/>
          </p:nvPr>
        </p:nvSpPr>
        <p:spPr>
          <a:xfrm>
            <a:off x="838200" y="1825625"/>
            <a:ext cx="10515600" cy="933617"/>
          </a:xfrm>
        </p:spPr>
        <p:txBody>
          <a:bodyPr>
            <a:normAutofit/>
          </a:bodyPr>
          <a:lstStyle/>
          <a:p>
            <a:pPr marL="0" indent="0">
              <a:buNone/>
            </a:pPr>
            <a:r>
              <a:rPr lang="en-GB" dirty="0"/>
              <a:t>Number of outliers identified (across all timepoints):</a:t>
            </a:r>
          </a:p>
        </p:txBody>
      </p:sp>
      <p:sp>
        <p:nvSpPr>
          <p:cNvPr id="2" name="Title 1">
            <a:extLst>
              <a:ext uri="{FF2B5EF4-FFF2-40B4-BE49-F238E27FC236}">
                <a16:creationId xmlns:a16="http://schemas.microsoft.com/office/drawing/2014/main" id="{2E98614D-B235-4082-80AD-B5DF1FD35E29}"/>
              </a:ext>
            </a:extLst>
          </p:cNvPr>
          <p:cNvSpPr>
            <a:spLocks noGrp="1"/>
          </p:cNvSpPr>
          <p:nvPr>
            <p:ph type="title"/>
          </p:nvPr>
        </p:nvSpPr>
        <p:spPr/>
        <p:txBody>
          <a:bodyPr/>
          <a:lstStyle/>
          <a:p>
            <a:r>
              <a:rPr lang="en-GB" dirty="0"/>
              <a:t>Methods compared – CPI grocery data</a:t>
            </a:r>
          </a:p>
        </p:txBody>
      </p:sp>
      <p:graphicFrame>
        <p:nvGraphicFramePr>
          <p:cNvPr id="6" name="Table 4">
            <a:extLst>
              <a:ext uri="{FF2B5EF4-FFF2-40B4-BE49-F238E27FC236}">
                <a16:creationId xmlns:a16="http://schemas.microsoft.com/office/drawing/2014/main" id="{85573408-2E10-4AEB-A208-E5E226FAEEE6}"/>
              </a:ext>
            </a:extLst>
          </p:cNvPr>
          <p:cNvGraphicFramePr>
            <a:graphicFrameLocks noGrp="1"/>
          </p:cNvGraphicFramePr>
          <p:nvPr>
            <p:extLst>
              <p:ext uri="{D42A27DB-BD31-4B8C-83A1-F6EECF244321}">
                <p14:modId xmlns:p14="http://schemas.microsoft.com/office/powerpoint/2010/main" val="3572843236"/>
              </p:ext>
            </p:extLst>
          </p:nvPr>
        </p:nvGraphicFramePr>
        <p:xfrm>
          <a:off x="977235" y="2512800"/>
          <a:ext cx="9995565" cy="2966720"/>
        </p:xfrm>
        <a:graphic>
          <a:graphicData uri="http://schemas.openxmlformats.org/drawingml/2006/table">
            <a:tbl>
              <a:tblPr firstRow="1" bandRow="1">
                <a:tableStyleId>{5C22544A-7EE6-4342-B048-85BDC9FD1C3A}</a:tableStyleId>
              </a:tblPr>
              <a:tblGrid>
                <a:gridCol w="4368488">
                  <a:extLst>
                    <a:ext uri="{9D8B030D-6E8A-4147-A177-3AD203B41FA5}">
                      <a16:colId xmlns:a16="http://schemas.microsoft.com/office/drawing/2014/main" val="3345093477"/>
                    </a:ext>
                  </a:extLst>
                </a:gridCol>
                <a:gridCol w="2860431">
                  <a:extLst>
                    <a:ext uri="{9D8B030D-6E8A-4147-A177-3AD203B41FA5}">
                      <a16:colId xmlns:a16="http://schemas.microsoft.com/office/drawing/2014/main" val="1613705559"/>
                    </a:ext>
                  </a:extLst>
                </a:gridCol>
                <a:gridCol w="2766646">
                  <a:extLst>
                    <a:ext uri="{9D8B030D-6E8A-4147-A177-3AD203B41FA5}">
                      <a16:colId xmlns:a16="http://schemas.microsoft.com/office/drawing/2014/main" val="4255788622"/>
                    </a:ext>
                  </a:extLst>
                </a:gridCol>
              </a:tblGrid>
              <a:tr h="370840">
                <a:tc>
                  <a:txBody>
                    <a:bodyPr/>
                    <a:lstStyle/>
                    <a:p>
                      <a:endParaRPr lang="en-GB" dirty="0"/>
                    </a:p>
                  </a:txBody>
                  <a:tcPr/>
                </a:tc>
                <a:tc>
                  <a:txBody>
                    <a:bodyPr/>
                    <a:lstStyle/>
                    <a:p>
                      <a:r>
                        <a:rPr lang="en-GB" dirty="0"/>
                        <a:t>Total number of outliers</a:t>
                      </a:r>
                    </a:p>
                  </a:txBody>
                  <a:tcPr/>
                </a:tc>
                <a:tc>
                  <a:txBody>
                    <a:bodyPr/>
                    <a:lstStyle/>
                    <a:p>
                      <a:r>
                        <a:rPr lang="en-GB" dirty="0"/>
                        <a:t>Percentage of total data</a:t>
                      </a:r>
                    </a:p>
                  </a:txBody>
                  <a:tcPr/>
                </a:tc>
                <a:extLst>
                  <a:ext uri="{0D108BD9-81ED-4DB2-BD59-A6C34878D82A}">
                    <a16:rowId xmlns:a16="http://schemas.microsoft.com/office/drawing/2014/main" val="1957660069"/>
                  </a:ext>
                </a:extLst>
              </a:tr>
              <a:tr h="370840">
                <a:tc>
                  <a:txBody>
                    <a:bodyPr/>
                    <a:lstStyle/>
                    <a:p>
                      <a:r>
                        <a:rPr lang="en-GB" dirty="0"/>
                        <a:t>Tukey</a:t>
                      </a:r>
                    </a:p>
                  </a:txBody>
                  <a:tcPr/>
                </a:tc>
                <a:tc>
                  <a:txBody>
                    <a:bodyPr/>
                    <a:lstStyle/>
                    <a:p>
                      <a:r>
                        <a:rPr lang="en-GB" dirty="0"/>
                        <a:t>258</a:t>
                      </a:r>
                    </a:p>
                  </a:txBody>
                  <a:tcPr/>
                </a:tc>
                <a:tc>
                  <a:txBody>
                    <a:bodyPr/>
                    <a:lstStyle/>
                    <a:p>
                      <a:r>
                        <a:rPr lang="en-GB"/>
                        <a:t>0.19</a:t>
                      </a:r>
                      <a:endParaRPr lang="en-GB" dirty="0"/>
                    </a:p>
                  </a:txBody>
                  <a:tcPr/>
                </a:tc>
                <a:extLst>
                  <a:ext uri="{0D108BD9-81ED-4DB2-BD59-A6C34878D82A}">
                    <a16:rowId xmlns:a16="http://schemas.microsoft.com/office/drawing/2014/main" val="3316036703"/>
                  </a:ext>
                </a:extLst>
              </a:tr>
              <a:tr h="370840">
                <a:tc>
                  <a:txBody>
                    <a:bodyPr/>
                    <a:lstStyle/>
                    <a:p>
                      <a:r>
                        <a:rPr lang="en-GB" dirty="0"/>
                        <a:t>LOF (</a:t>
                      </a:r>
                      <a:r>
                        <a:rPr lang="en-GB" dirty="0" err="1"/>
                        <a:t>n_n</a:t>
                      </a:r>
                      <a:r>
                        <a:rPr lang="en-GB" dirty="0"/>
                        <a:t>=100, c=0.01)</a:t>
                      </a:r>
                    </a:p>
                  </a:txBody>
                  <a:tcPr/>
                </a:tc>
                <a:tc>
                  <a:txBody>
                    <a:bodyPr/>
                    <a:lstStyle/>
                    <a:p>
                      <a:r>
                        <a:rPr lang="en-GB" dirty="0"/>
                        <a:t>5624*</a:t>
                      </a:r>
                    </a:p>
                  </a:txBody>
                  <a:tcPr/>
                </a:tc>
                <a:tc>
                  <a:txBody>
                    <a:bodyPr/>
                    <a:lstStyle/>
                    <a:p>
                      <a:r>
                        <a:rPr lang="en-GB" dirty="0"/>
                        <a:t>4.1</a:t>
                      </a:r>
                    </a:p>
                  </a:txBody>
                  <a:tcPr/>
                </a:tc>
                <a:extLst>
                  <a:ext uri="{0D108BD9-81ED-4DB2-BD59-A6C34878D82A}">
                    <a16:rowId xmlns:a16="http://schemas.microsoft.com/office/drawing/2014/main" val="381727396"/>
                  </a:ext>
                </a:extLst>
              </a:tr>
              <a:tr h="370840">
                <a:tc>
                  <a:txBody>
                    <a:bodyPr/>
                    <a:lstStyle/>
                    <a:p>
                      <a:r>
                        <a:rPr lang="en-GB" dirty="0"/>
                        <a:t>DBSCAN (eps=0.3)</a:t>
                      </a:r>
                    </a:p>
                  </a:txBody>
                  <a:tcPr/>
                </a:tc>
                <a:tc>
                  <a:txBody>
                    <a:bodyPr/>
                    <a:lstStyle/>
                    <a:p>
                      <a:r>
                        <a:rPr lang="en-GB" dirty="0"/>
                        <a:t>25371*</a:t>
                      </a:r>
                    </a:p>
                  </a:txBody>
                  <a:tcPr/>
                </a:tc>
                <a:tc>
                  <a:txBody>
                    <a:bodyPr/>
                    <a:lstStyle/>
                    <a:p>
                      <a:r>
                        <a:rPr lang="en-GB" dirty="0"/>
                        <a:t>19.0 </a:t>
                      </a:r>
                      <a:r>
                        <a:rPr lang="en-GB" i="1" dirty="0"/>
                        <a:t>– too much*</a:t>
                      </a:r>
                    </a:p>
                  </a:txBody>
                  <a:tcPr/>
                </a:tc>
                <a:extLst>
                  <a:ext uri="{0D108BD9-81ED-4DB2-BD59-A6C34878D82A}">
                    <a16:rowId xmlns:a16="http://schemas.microsoft.com/office/drawing/2014/main" val="1701612108"/>
                  </a:ext>
                </a:extLst>
              </a:tr>
              <a:tr h="370840">
                <a:tc>
                  <a:txBody>
                    <a:bodyPr/>
                    <a:lstStyle/>
                    <a:p>
                      <a:r>
                        <a:rPr lang="en-GB" dirty="0"/>
                        <a:t>GMM</a:t>
                      </a:r>
                    </a:p>
                  </a:txBody>
                  <a:tcPr/>
                </a:tc>
                <a:tc>
                  <a:txBody>
                    <a:bodyPr/>
                    <a:lstStyle/>
                    <a:p>
                      <a:r>
                        <a:rPr lang="en-GB" dirty="0"/>
                        <a:t>65075</a:t>
                      </a:r>
                    </a:p>
                  </a:txBody>
                  <a:tcPr/>
                </a:tc>
                <a:tc>
                  <a:txBody>
                    <a:bodyPr/>
                    <a:lstStyle/>
                    <a:p>
                      <a:r>
                        <a:rPr lang="en-GB" dirty="0"/>
                        <a:t>47.8 </a:t>
                      </a:r>
                      <a:r>
                        <a:rPr lang="en-GB" i="1" dirty="0"/>
                        <a:t>– too much</a:t>
                      </a:r>
                      <a:endParaRPr lang="en-GB" dirty="0"/>
                    </a:p>
                  </a:txBody>
                  <a:tcPr/>
                </a:tc>
                <a:extLst>
                  <a:ext uri="{0D108BD9-81ED-4DB2-BD59-A6C34878D82A}">
                    <a16:rowId xmlns:a16="http://schemas.microsoft.com/office/drawing/2014/main" val="43940860"/>
                  </a:ext>
                </a:extLst>
              </a:tr>
              <a:tr h="370840">
                <a:tc>
                  <a:txBody>
                    <a:bodyPr/>
                    <a:lstStyle/>
                    <a:p>
                      <a:r>
                        <a:rPr lang="en-GB" dirty="0"/>
                        <a:t>Low-sales filter (q&lt;20)</a:t>
                      </a:r>
                    </a:p>
                  </a:txBody>
                  <a:tcPr/>
                </a:tc>
                <a:tc>
                  <a:txBody>
                    <a:bodyPr/>
                    <a:lstStyle/>
                    <a:p>
                      <a:r>
                        <a:rPr lang="en-GB" dirty="0"/>
                        <a:t>2360</a:t>
                      </a:r>
                    </a:p>
                  </a:txBody>
                  <a:tcPr/>
                </a:tc>
                <a:tc>
                  <a:txBody>
                    <a:bodyPr/>
                    <a:lstStyle/>
                    <a:p>
                      <a:r>
                        <a:rPr lang="en-GB" dirty="0"/>
                        <a:t>1.7</a:t>
                      </a:r>
                    </a:p>
                  </a:txBody>
                  <a:tcPr/>
                </a:tc>
                <a:extLst>
                  <a:ext uri="{0D108BD9-81ED-4DB2-BD59-A6C34878D82A}">
                    <a16:rowId xmlns:a16="http://schemas.microsoft.com/office/drawing/2014/main" val="1270441609"/>
                  </a:ext>
                </a:extLst>
              </a:tr>
              <a:tr h="370840">
                <a:tc>
                  <a:txBody>
                    <a:bodyPr/>
                    <a:lstStyle/>
                    <a:p>
                      <a:r>
                        <a:rPr lang="en-GB" dirty="0"/>
                        <a:t>Extreme price change filter (&gt;300% | &lt;75%)</a:t>
                      </a:r>
                    </a:p>
                  </a:txBody>
                  <a:tcPr/>
                </a:tc>
                <a:tc>
                  <a:txBody>
                    <a:bodyPr/>
                    <a:lstStyle/>
                    <a:p>
                      <a:r>
                        <a:rPr lang="en-GB" dirty="0"/>
                        <a:t>1</a:t>
                      </a:r>
                    </a:p>
                  </a:txBody>
                  <a:tcPr/>
                </a:tc>
                <a:tc>
                  <a:txBody>
                    <a:bodyPr/>
                    <a:lstStyle/>
                    <a:p>
                      <a:r>
                        <a:rPr lang="en-GB" dirty="0"/>
                        <a:t>&lt;0.01</a:t>
                      </a:r>
                    </a:p>
                  </a:txBody>
                  <a:tcPr/>
                </a:tc>
                <a:extLst>
                  <a:ext uri="{0D108BD9-81ED-4DB2-BD59-A6C34878D82A}">
                    <a16:rowId xmlns:a16="http://schemas.microsoft.com/office/drawing/2014/main" val="2921746484"/>
                  </a:ext>
                </a:extLst>
              </a:tr>
              <a:tr h="370840">
                <a:tc>
                  <a:txBody>
                    <a:bodyPr/>
                    <a:lstStyle/>
                    <a:p>
                      <a:r>
                        <a:rPr lang="en-GB" dirty="0"/>
                        <a:t>Dumping filter (&lt;|&gt;0.5)</a:t>
                      </a:r>
                    </a:p>
                  </a:txBody>
                  <a:tcPr/>
                </a:tc>
                <a:tc>
                  <a:txBody>
                    <a:bodyPr/>
                    <a:lstStyle/>
                    <a:p>
                      <a:r>
                        <a:rPr lang="en-GB" dirty="0"/>
                        <a:t>1</a:t>
                      </a:r>
                    </a:p>
                  </a:txBody>
                  <a:tcPr/>
                </a:tc>
                <a:tc>
                  <a:txBody>
                    <a:bodyPr/>
                    <a:lstStyle/>
                    <a:p>
                      <a:r>
                        <a:rPr lang="en-GB" dirty="0"/>
                        <a:t>&lt;0.01</a:t>
                      </a:r>
                    </a:p>
                  </a:txBody>
                  <a:tcPr/>
                </a:tc>
                <a:extLst>
                  <a:ext uri="{0D108BD9-81ED-4DB2-BD59-A6C34878D82A}">
                    <a16:rowId xmlns:a16="http://schemas.microsoft.com/office/drawing/2014/main" val="764601716"/>
                  </a:ext>
                </a:extLst>
              </a:tr>
            </a:tbl>
          </a:graphicData>
        </a:graphic>
      </p:graphicFrame>
      <p:sp>
        <p:nvSpPr>
          <p:cNvPr id="9" name="Rectangle 8">
            <a:extLst>
              <a:ext uri="{FF2B5EF4-FFF2-40B4-BE49-F238E27FC236}">
                <a16:creationId xmlns:a16="http://schemas.microsoft.com/office/drawing/2014/main" id="{9898B0EC-F761-4C53-9229-5AFDAB247FFC}"/>
              </a:ext>
            </a:extLst>
          </p:cNvPr>
          <p:cNvSpPr/>
          <p:nvPr/>
        </p:nvSpPr>
        <p:spPr>
          <a:xfrm>
            <a:off x="1294062" y="5931956"/>
            <a:ext cx="9614569" cy="923330"/>
          </a:xfrm>
          <a:prstGeom prst="rect">
            <a:avLst/>
          </a:prstGeom>
        </p:spPr>
        <p:txBody>
          <a:bodyPr wrap="square">
            <a:spAutoFit/>
          </a:bodyPr>
          <a:lstStyle/>
          <a:p>
            <a:r>
              <a:rPr lang="en-GB" dirty="0"/>
              <a:t>Web-scraped price relatives t/t-1: </a:t>
            </a:r>
            <a:r>
              <a:rPr lang="en-GB" dirty="0" err="1"/>
              <a:t>Ntimepoints</a:t>
            </a:r>
            <a:r>
              <a:rPr lang="en-GB" dirty="0"/>
              <a:t>=54, </a:t>
            </a:r>
            <a:r>
              <a:rPr lang="en-GB" dirty="0" err="1"/>
              <a:t>Nproducts</a:t>
            </a:r>
            <a:r>
              <a:rPr lang="en-GB" dirty="0"/>
              <a:t>=2521, </a:t>
            </a:r>
            <a:r>
              <a:rPr lang="en-GB" dirty="0" err="1"/>
              <a:t>Ngroups</a:t>
            </a:r>
            <a:r>
              <a:rPr lang="en-GB" dirty="0"/>
              <a:t>=458</a:t>
            </a:r>
          </a:p>
          <a:p>
            <a:r>
              <a:rPr lang="en-GB" dirty="0"/>
              <a:t>* LOF and DBSCAN outputs are very sensitive to their parameter settings, numbers can easily be reduced following parameter tuning, more important are outlier distributions as per following slide</a:t>
            </a:r>
          </a:p>
        </p:txBody>
      </p:sp>
    </p:spTree>
    <p:extLst>
      <p:ext uri="{BB962C8B-B14F-4D97-AF65-F5344CB8AC3E}">
        <p14:creationId xmlns:p14="http://schemas.microsoft.com/office/powerpoint/2010/main" val="2557916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scatter chart&#10;&#10;Description automatically generated">
            <a:extLst>
              <a:ext uri="{FF2B5EF4-FFF2-40B4-BE49-F238E27FC236}">
                <a16:creationId xmlns:a16="http://schemas.microsoft.com/office/drawing/2014/main" id="{BC6124A4-F208-4793-AAF4-0B2FAC16DF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2960" y="1336761"/>
            <a:ext cx="4204282" cy="2802854"/>
          </a:xfrm>
          <a:prstGeom prst="rect">
            <a:avLst/>
          </a:prstGeom>
        </p:spPr>
      </p:pic>
      <p:pic>
        <p:nvPicPr>
          <p:cNvPr id="10" name="Picture 9" descr="Chart, scatter chart&#10;&#10;Description automatically generated">
            <a:extLst>
              <a:ext uri="{FF2B5EF4-FFF2-40B4-BE49-F238E27FC236}">
                <a16:creationId xmlns:a16="http://schemas.microsoft.com/office/drawing/2014/main" id="{39E1412F-C70C-4C26-8685-BE6377A05A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2960" y="3932653"/>
            <a:ext cx="4204281" cy="2802854"/>
          </a:xfrm>
          <a:prstGeom prst="rect">
            <a:avLst/>
          </a:prstGeom>
        </p:spPr>
      </p:pic>
      <p:pic>
        <p:nvPicPr>
          <p:cNvPr id="12" name="Picture 11" descr="Chart, scatter chart&#10;&#10;Description automatically generated">
            <a:extLst>
              <a:ext uri="{FF2B5EF4-FFF2-40B4-BE49-F238E27FC236}">
                <a16:creationId xmlns:a16="http://schemas.microsoft.com/office/drawing/2014/main" id="{6569D388-9DDF-494A-8205-885C780E88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8403" y="1401138"/>
            <a:ext cx="4011151" cy="2674100"/>
          </a:xfrm>
          <a:prstGeom prst="rect">
            <a:avLst/>
          </a:prstGeom>
        </p:spPr>
      </p:pic>
      <p:pic>
        <p:nvPicPr>
          <p:cNvPr id="14" name="Picture 13" descr="Chart, scatter chart&#10;&#10;Description automatically generated">
            <a:extLst>
              <a:ext uri="{FF2B5EF4-FFF2-40B4-BE49-F238E27FC236}">
                <a16:creationId xmlns:a16="http://schemas.microsoft.com/office/drawing/2014/main" id="{9123943F-E5A1-44D6-854B-D4D0B692AE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27772" y="3847015"/>
            <a:ext cx="4492415" cy="2994943"/>
          </a:xfrm>
          <a:prstGeom prst="rect">
            <a:avLst/>
          </a:prstGeom>
        </p:spPr>
      </p:pic>
      <p:sp>
        <p:nvSpPr>
          <p:cNvPr id="15" name="Rectangle 14">
            <a:extLst>
              <a:ext uri="{FF2B5EF4-FFF2-40B4-BE49-F238E27FC236}">
                <a16:creationId xmlns:a16="http://schemas.microsoft.com/office/drawing/2014/main" id="{405FF3F7-E354-4137-B82B-D5AD3143A40C}"/>
              </a:ext>
            </a:extLst>
          </p:cNvPr>
          <p:cNvSpPr/>
          <p:nvPr/>
        </p:nvSpPr>
        <p:spPr>
          <a:xfrm>
            <a:off x="7349474" y="329134"/>
            <a:ext cx="4671087" cy="369332"/>
          </a:xfrm>
          <a:prstGeom prst="rect">
            <a:avLst/>
          </a:prstGeom>
        </p:spPr>
        <p:txBody>
          <a:bodyPr wrap="none">
            <a:spAutoFit/>
          </a:bodyPr>
          <a:lstStyle/>
          <a:p>
            <a:r>
              <a:rPr lang="en-GB" dirty="0"/>
              <a:t>t / t-1 price relatives, 523 products x 27 months</a:t>
            </a:r>
          </a:p>
        </p:txBody>
      </p:sp>
      <p:sp>
        <p:nvSpPr>
          <p:cNvPr id="16" name="Rectangle 15">
            <a:extLst>
              <a:ext uri="{FF2B5EF4-FFF2-40B4-BE49-F238E27FC236}">
                <a16:creationId xmlns:a16="http://schemas.microsoft.com/office/drawing/2014/main" id="{142B82C2-6D2A-465B-9381-70AA869E6EAD}"/>
              </a:ext>
            </a:extLst>
          </p:cNvPr>
          <p:cNvSpPr/>
          <p:nvPr/>
        </p:nvSpPr>
        <p:spPr>
          <a:xfrm>
            <a:off x="1602960" y="1039937"/>
            <a:ext cx="4204281" cy="4092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2E98614D-B235-4082-80AD-B5DF1FD35E29}"/>
              </a:ext>
            </a:extLst>
          </p:cNvPr>
          <p:cNvSpPr>
            <a:spLocks noGrp="1"/>
          </p:cNvSpPr>
          <p:nvPr>
            <p:ph type="title"/>
          </p:nvPr>
        </p:nvSpPr>
        <p:spPr/>
        <p:txBody>
          <a:bodyPr/>
          <a:lstStyle/>
          <a:p>
            <a:r>
              <a:rPr lang="en-GB" dirty="0"/>
              <a:t>Outlier distributions compared</a:t>
            </a:r>
          </a:p>
        </p:txBody>
      </p:sp>
      <p:sp>
        <p:nvSpPr>
          <p:cNvPr id="17" name="Rectangle 16">
            <a:extLst>
              <a:ext uri="{FF2B5EF4-FFF2-40B4-BE49-F238E27FC236}">
                <a16:creationId xmlns:a16="http://schemas.microsoft.com/office/drawing/2014/main" id="{208CA1ED-D26E-4759-8513-283D398733C1}"/>
              </a:ext>
            </a:extLst>
          </p:cNvPr>
          <p:cNvSpPr/>
          <p:nvPr/>
        </p:nvSpPr>
        <p:spPr>
          <a:xfrm>
            <a:off x="6196260" y="1283111"/>
            <a:ext cx="4204281" cy="21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E2344526-0D30-48D0-AECA-312A0DC900DC}"/>
              </a:ext>
            </a:extLst>
          </p:cNvPr>
          <p:cNvSpPr/>
          <p:nvPr/>
        </p:nvSpPr>
        <p:spPr>
          <a:xfrm>
            <a:off x="1723276" y="3892641"/>
            <a:ext cx="4204281" cy="1509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3F9DD520-64C6-40CB-82C3-A366609FA347}"/>
              </a:ext>
            </a:extLst>
          </p:cNvPr>
          <p:cNvSpPr/>
          <p:nvPr/>
        </p:nvSpPr>
        <p:spPr>
          <a:xfrm>
            <a:off x="6368091" y="3847015"/>
            <a:ext cx="4204281" cy="2121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CCDF0DD1-59BC-4C84-B730-2DC7C5086AFA}"/>
              </a:ext>
            </a:extLst>
          </p:cNvPr>
          <p:cNvSpPr/>
          <p:nvPr/>
        </p:nvSpPr>
        <p:spPr>
          <a:xfrm>
            <a:off x="1643065" y="6515067"/>
            <a:ext cx="4204281" cy="297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D8808162-4662-49D3-BA66-6749A65E5641}"/>
              </a:ext>
            </a:extLst>
          </p:cNvPr>
          <p:cNvSpPr/>
          <p:nvPr/>
        </p:nvSpPr>
        <p:spPr>
          <a:xfrm>
            <a:off x="6529094" y="6542731"/>
            <a:ext cx="4204281" cy="2972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83CA9A34-0C4B-45F4-AFDB-2093B9D122A8}"/>
              </a:ext>
            </a:extLst>
          </p:cNvPr>
          <p:cNvSpPr/>
          <p:nvPr/>
        </p:nvSpPr>
        <p:spPr>
          <a:xfrm>
            <a:off x="511050" y="2276523"/>
            <a:ext cx="899092" cy="461665"/>
          </a:xfrm>
          <a:prstGeom prst="rect">
            <a:avLst/>
          </a:prstGeom>
        </p:spPr>
        <p:txBody>
          <a:bodyPr wrap="none">
            <a:spAutoFit/>
          </a:bodyPr>
          <a:lstStyle/>
          <a:p>
            <a:r>
              <a:rPr lang="en-GB" sz="2400" dirty="0"/>
              <a:t>Tukey</a:t>
            </a:r>
          </a:p>
        </p:txBody>
      </p:sp>
      <p:sp>
        <p:nvSpPr>
          <p:cNvPr id="24" name="Rectangle 23">
            <a:extLst>
              <a:ext uri="{FF2B5EF4-FFF2-40B4-BE49-F238E27FC236}">
                <a16:creationId xmlns:a16="http://schemas.microsoft.com/office/drawing/2014/main" id="{A579A814-AF7D-45D9-8ED5-CF4EAB4E30F2}"/>
              </a:ext>
            </a:extLst>
          </p:cNvPr>
          <p:cNvSpPr/>
          <p:nvPr/>
        </p:nvSpPr>
        <p:spPr>
          <a:xfrm>
            <a:off x="630006" y="4882821"/>
            <a:ext cx="652423" cy="461665"/>
          </a:xfrm>
          <a:prstGeom prst="rect">
            <a:avLst/>
          </a:prstGeom>
        </p:spPr>
        <p:txBody>
          <a:bodyPr wrap="none">
            <a:spAutoFit/>
          </a:bodyPr>
          <a:lstStyle/>
          <a:p>
            <a:r>
              <a:rPr lang="en-GB" sz="2400" dirty="0"/>
              <a:t>LOF</a:t>
            </a:r>
          </a:p>
        </p:txBody>
      </p:sp>
      <p:sp>
        <p:nvSpPr>
          <p:cNvPr id="25" name="Rectangle 24">
            <a:extLst>
              <a:ext uri="{FF2B5EF4-FFF2-40B4-BE49-F238E27FC236}">
                <a16:creationId xmlns:a16="http://schemas.microsoft.com/office/drawing/2014/main" id="{4F777B6F-EF4B-4F20-841C-E1EEBDB8B104}"/>
              </a:ext>
            </a:extLst>
          </p:cNvPr>
          <p:cNvSpPr/>
          <p:nvPr/>
        </p:nvSpPr>
        <p:spPr>
          <a:xfrm>
            <a:off x="10551697" y="2276522"/>
            <a:ext cx="1221809" cy="461665"/>
          </a:xfrm>
          <a:prstGeom prst="rect">
            <a:avLst/>
          </a:prstGeom>
        </p:spPr>
        <p:txBody>
          <a:bodyPr wrap="none">
            <a:spAutoFit/>
          </a:bodyPr>
          <a:lstStyle/>
          <a:p>
            <a:r>
              <a:rPr lang="en-GB" sz="2400" dirty="0"/>
              <a:t>DBSCAN</a:t>
            </a:r>
          </a:p>
        </p:txBody>
      </p:sp>
      <p:sp>
        <p:nvSpPr>
          <p:cNvPr id="26" name="Rectangle 25">
            <a:extLst>
              <a:ext uri="{FF2B5EF4-FFF2-40B4-BE49-F238E27FC236}">
                <a16:creationId xmlns:a16="http://schemas.microsoft.com/office/drawing/2014/main" id="{3E6BFFF4-29B0-4D1C-9748-8D931DE79950}"/>
              </a:ext>
            </a:extLst>
          </p:cNvPr>
          <p:cNvSpPr/>
          <p:nvPr/>
        </p:nvSpPr>
        <p:spPr>
          <a:xfrm>
            <a:off x="10710393" y="4882821"/>
            <a:ext cx="904415" cy="461665"/>
          </a:xfrm>
          <a:prstGeom prst="rect">
            <a:avLst/>
          </a:prstGeom>
        </p:spPr>
        <p:txBody>
          <a:bodyPr wrap="none">
            <a:spAutoFit/>
          </a:bodyPr>
          <a:lstStyle/>
          <a:p>
            <a:pPr algn="ctr"/>
            <a:r>
              <a:rPr lang="en-GB" sz="2400" dirty="0"/>
              <a:t>GMM</a:t>
            </a:r>
          </a:p>
        </p:txBody>
      </p:sp>
      <p:cxnSp>
        <p:nvCxnSpPr>
          <p:cNvPr id="30" name="Straight Arrow Connector 29">
            <a:extLst>
              <a:ext uri="{FF2B5EF4-FFF2-40B4-BE49-F238E27FC236}">
                <a16:creationId xmlns:a16="http://schemas.microsoft.com/office/drawing/2014/main" id="{C6AD6756-5DC5-46B3-B3AD-D9E179F4CBA8}"/>
              </a:ext>
            </a:extLst>
          </p:cNvPr>
          <p:cNvCxnSpPr/>
          <p:nvPr/>
        </p:nvCxnSpPr>
        <p:spPr>
          <a:xfrm>
            <a:off x="1925052" y="6663693"/>
            <a:ext cx="11389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30">
            <a:extLst>
              <a:ext uri="{FF2B5EF4-FFF2-40B4-BE49-F238E27FC236}">
                <a16:creationId xmlns:a16="http://schemas.microsoft.com/office/drawing/2014/main" id="{421FEFEA-BCBE-4BA9-8888-82034CF2F242}"/>
              </a:ext>
            </a:extLst>
          </p:cNvPr>
          <p:cNvSpPr/>
          <p:nvPr/>
        </p:nvSpPr>
        <p:spPr>
          <a:xfrm>
            <a:off x="3159837" y="6462985"/>
            <a:ext cx="649537" cy="369332"/>
          </a:xfrm>
          <a:prstGeom prst="rect">
            <a:avLst/>
          </a:prstGeom>
        </p:spPr>
        <p:txBody>
          <a:bodyPr wrap="none">
            <a:spAutoFit/>
          </a:bodyPr>
          <a:lstStyle/>
          <a:p>
            <a:r>
              <a:rPr lang="en-GB" dirty="0"/>
              <a:t>Time</a:t>
            </a:r>
          </a:p>
        </p:txBody>
      </p:sp>
      <p:sp>
        <p:nvSpPr>
          <p:cNvPr id="3" name="TextBox 2">
            <a:extLst>
              <a:ext uri="{FF2B5EF4-FFF2-40B4-BE49-F238E27FC236}">
                <a16:creationId xmlns:a16="http://schemas.microsoft.com/office/drawing/2014/main" id="{F83CE95C-DC33-4973-923B-1C98666636B9}"/>
              </a:ext>
            </a:extLst>
          </p:cNvPr>
          <p:cNvSpPr txBox="1"/>
          <p:nvPr/>
        </p:nvSpPr>
        <p:spPr>
          <a:xfrm>
            <a:off x="4066117" y="4332469"/>
            <a:ext cx="2130143" cy="1188769"/>
          </a:xfrm>
          <a:prstGeom prst="rect">
            <a:avLst/>
          </a:prstGeom>
          <a:solidFill>
            <a:schemeClr val="bg1"/>
          </a:solidFill>
          <a:ln>
            <a:solidFill>
              <a:schemeClr val="tx1"/>
            </a:solidFill>
          </a:ln>
        </p:spPr>
        <p:txBody>
          <a:bodyPr wrap="square" rtlCol="0">
            <a:spAutoFit/>
          </a:bodyPr>
          <a:lstStyle/>
          <a:p>
            <a:r>
              <a:rPr lang="en-GB" dirty="0"/>
              <a:t>Method dropped, as results comparable to DBSCAN but method is slower.</a:t>
            </a:r>
          </a:p>
        </p:txBody>
      </p:sp>
      <p:sp>
        <p:nvSpPr>
          <p:cNvPr id="27" name="TextBox 26">
            <a:extLst>
              <a:ext uri="{FF2B5EF4-FFF2-40B4-BE49-F238E27FC236}">
                <a16:creationId xmlns:a16="http://schemas.microsoft.com/office/drawing/2014/main" id="{E15FC3FD-56FB-46F2-A55D-5FE7C350CAC4}"/>
              </a:ext>
            </a:extLst>
          </p:cNvPr>
          <p:cNvSpPr txBox="1"/>
          <p:nvPr/>
        </p:nvSpPr>
        <p:spPr>
          <a:xfrm>
            <a:off x="8514658" y="4332469"/>
            <a:ext cx="2130143" cy="1200329"/>
          </a:xfrm>
          <a:prstGeom prst="rect">
            <a:avLst/>
          </a:prstGeom>
          <a:solidFill>
            <a:schemeClr val="bg1"/>
          </a:solidFill>
          <a:ln>
            <a:solidFill>
              <a:schemeClr val="tx1"/>
            </a:solidFill>
          </a:ln>
        </p:spPr>
        <p:txBody>
          <a:bodyPr wrap="square" rtlCol="0">
            <a:spAutoFit/>
          </a:bodyPr>
          <a:lstStyle/>
          <a:p>
            <a:r>
              <a:rPr lang="en-GB" dirty="0"/>
              <a:t>Method dropped, as results not sensible and unable to improve.</a:t>
            </a:r>
          </a:p>
        </p:txBody>
      </p:sp>
      <p:sp>
        <p:nvSpPr>
          <p:cNvPr id="28" name="TextBox 27">
            <a:extLst>
              <a:ext uri="{FF2B5EF4-FFF2-40B4-BE49-F238E27FC236}">
                <a16:creationId xmlns:a16="http://schemas.microsoft.com/office/drawing/2014/main" id="{EFA6F546-87E0-437F-B788-8FCA83381E6B}"/>
              </a:ext>
            </a:extLst>
          </p:cNvPr>
          <p:cNvSpPr txBox="1"/>
          <p:nvPr/>
        </p:nvSpPr>
        <p:spPr>
          <a:xfrm>
            <a:off x="8514348" y="6515067"/>
            <a:ext cx="3505199" cy="369332"/>
          </a:xfrm>
          <a:prstGeom prst="rect">
            <a:avLst/>
          </a:prstGeom>
          <a:noFill/>
        </p:spPr>
        <p:txBody>
          <a:bodyPr wrap="square" rtlCol="0">
            <a:spAutoFit/>
          </a:bodyPr>
          <a:lstStyle/>
          <a:p>
            <a:pPr algn="r"/>
            <a:r>
              <a:rPr lang="en-GB" dirty="0"/>
              <a:t>Blue = inliers, red = outliers</a:t>
            </a:r>
          </a:p>
        </p:txBody>
      </p:sp>
    </p:spTree>
    <p:extLst>
      <p:ext uri="{BB962C8B-B14F-4D97-AF65-F5344CB8AC3E}">
        <p14:creationId xmlns:p14="http://schemas.microsoft.com/office/powerpoint/2010/main" val="750511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BC5DCC1A-FBE9-4169-9D2C-6F54836D089E}"/>
              </a:ext>
            </a:extLst>
          </p:cNvPr>
          <p:cNvSpPr>
            <a:spLocks noGrp="1"/>
          </p:cNvSpPr>
          <p:nvPr>
            <p:ph idx="1"/>
          </p:nvPr>
        </p:nvSpPr>
        <p:spPr>
          <a:xfrm>
            <a:off x="838200" y="1825625"/>
            <a:ext cx="10515600" cy="933617"/>
          </a:xfrm>
        </p:spPr>
        <p:txBody>
          <a:bodyPr>
            <a:normAutofit/>
          </a:bodyPr>
          <a:lstStyle/>
          <a:p>
            <a:pPr marL="0" indent="0">
              <a:buNone/>
            </a:pPr>
            <a:r>
              <a:rPr lang="en-GB" dirty="0"/>
              <a:t>Effect on price index (</a:t>
            </a:r>
            <a:r>
              <a:rPr lang="en-GB" dirty="0" err="1"/>
              <a:t>Rygeks</a:t>
            </a:r>
            <a:r>
              <a:rPr lang="en-GB" dirty="0"/>
              <a:t>-J, across time and product categories):</a:t>
            </a:r>
          </a:p>
        </p:txBody>
      </p:sp>
      <p:sp>
        <p:nvSpPr>
          <p:cNvPr id="2" name="Title 1">
            <a:extLst>
              <a:ext uri="{FF2B5EF4-FFF2-40B4-BE49-F238E27FC236}">
                <a16:creationId xmlns:a16="http://schemas.microsoft.com/office/drawing/2014/main" id="{2E98614D-B235-4082-80AD-B5DF1FD35E29}"/>
              </a:ext>
            </a:extLst>
          </p:cNvPr>
          <p:cNvSpPr>
            <a:spLocks noGrp="1"/>
          </p:cNvSpPr>
          <p:nvPr>
            <p:ph type="title"/>
          </p:nvPr>
        </p:nvSpPr>
        <p:spPr/>
        <p:txBody>
          <a:bodyPr/>
          <a:lstStyle/>
          <a:p>
            <a:r>
              <a:rPr lang="en-GB" dirty="0"/>
              <a:t>Methods compared – CPI grocery data</a:t>
            </a:r>
          </a:p>
        </p:txBody>
      </p:sp>
      <p:graphicFrame>
        <p:nvGraphicFramePr>
          <p:cNvPr id="6" name="Table 4">
            <a:extLst>
              <a:ext uri="{FF2B5EF4-FFF2-40B4-BE49-F238E27FC236}">
                <a16:creationId xmlns:a16="http://schemas.microsoft.com/office/drawing/2014/main" id="{85573408-2E10-4AEB-A208-E5E226FAEEE6}"/>
              </a:ext>
            </a:extLst>
          </p:cNvPr>
          <p:cNvGraphicFramePr>
            <a:graphicFrameLocks noGrp="1"/>
          </p:cNvGraphicFramePr>
          <p:nvPr>
            <p:extLst>
              <p:ext uri="{D42A27DB-BD31-4B8C-83A1-F6EECF244321}">
                <p14:modId xmlns:p14="http://schemas.microsoft.com/office/powerpoint/2010/main" val="2528361550"/>
              </p:ext>
            </p:extLst>
          </p:nvPr>
        </p:nvGraphicFramePr>
        <p:xfrm>
          <a:off x="977235" y="2512863"/>
          <a:ext cx="9995565" cy="2966720"/>
        </p:xfrm>
        <a:graphic>
          <a:graphicData uri="http://schemas.openxmlformats.org/drawingml/2006/table">
            <a:tbl>
              <a:tblPr firstRow="1" bandRow="1">
                <a:tableStyleId>{5C22544A-7EE6-4342-B048-85BDC9FD1C3A}</a:tableStyleId>
              </a:tblPr>
              <a:tblGrid>
                <a:gridCol w="4380830">
                  <a:extLst>
                    <a:ext uri="{9D8B030D-6E8A-4147-A177-3AD203B41FA5}">
                      <a16:colId xmlns:a16="http://schemas.microsoft.com/office/drawing/2014/main" val="3345093477"/>
                    </a:ext>
                  </a:extLst>
                </a:gridCol>
                <a:gridCol w="2839453">
                  <a:extLst>
                    <a:ext uri="{9D8B030D-6E8A-4147-A177-3AD203B41FA5}">
                      <a16:colId xmlns:a16="http://schemas.microsoft.com/office/drawing/2014/main" val="1613705559"/>
                    </a:ext>
                  </a:extLst>
                </a:gridCol>
                <a:gridCol w="2775282">
                  <a:extLst>
                    <a:ext uri="{9D8B030D-6E8A-4147-A177-3AD203B41FA5}">
                      <a16:colId xmlns:a16="http://schemas.microsoft.com/office/drawing/2014/main" val="4255788622"/>
                    </a:ext>
                  </a:extLst>
                </a:gridCol>
              </a:tblGrid>
              <a:tr h="370840">
                <a:tc>
                  <a:txBody>
                    <a:bodyPr/>
                    <a:lstStyle/>
                    <a:p>
                      <a:endParaRPr lang="en-GB" dirty="0"/>
                    </a:p>
                  </a:txBody>
                  <a:tcPr/>
                </a:tc>
                <a:tc>
                  <a:txBody>
                    <a:bodyPr/>
                    <a:lstStyle/>
                    <a:p>
                      <a:r>
                        <a:rPr lang="en-GB" dirty="0"/>
                        <a:t>Mean difference to baseline</a:t>
                      </a:r>
                    </a:p>
                  </a:txBody>
                  <a:tcPr/>
                </a:tc>
                <a:tc>
                  <a:txBody>
                    <a:bodyPr/>
                    <a:lstStyle/>
                    <a:p>
                      <a:r>
                        <a:rPr lang="en-GB" dirty="0"/>
                        <a:t>Std difference to baseline</a:t>
                      </a:r>
                    </a:p>
                  </a:txBody>
                  <a:tcPr/>
                </a:tc>
                <a:extLst>
                  <a:ext uri="{0D108BD9-81ED-4DB2-BD59-A6C34878D82A}">
                    <a16:rowId xmlns:a16="http://schemas.microsoft.com/office/drawing/2014/main" val="1957660069"/>
                  </a:ext>
                </a:extLst>
              </a:tr>
              <a:tr h="370840">
                <a:tc>
                  <a:txBody>
                    <a:bodyPr/>
                    <a:lstStyle/>
                    <a:p>
                      <a:r>
                        <a:rPr lang="en-GB" dirty="0"/>
                        <a:t>Tukey</a:t>
                      </a:r>
                    </a:p>
                  </a:txBody>
                  <a:tcPr/>
                </a:tc>
                <a:tc>
                  <a:txBody>
                    <a:bodyPr/>
                    <a:lstStyle/>
                    <a:p>
                      <a:r>
                        <a:rPr lang="en-GB" dirty="0"/>
                        <a:t>0.007830</a:t>
                      </a:r>
                    </a:p>
                  </a:txBody>
                  <a:tcPr/>
                </a:tc>
                <a:tc>
                  <a:txBody>
                    <a:bodyPr/>
                    <a:lstStyle/>
                    <a:p>
                      <a:r>
                        <a:rPr lang="en-GB" dirty="0"/>
                        <a:t>0.035027</a:t>
                      </a:r>
                    </a:p>
                  </a:txBody>
                  <a:tcPr/>
                </a:tc>
                <a:extLst>
                  <a:ext uri="{0D108BD9-81ED-4DB2-BD59-A6C34878D82A}">
                    <a16:rowId xmlns:a16="http://schemas.microsoft.com/office/drawing/2014/main" val="3316036703"/>
                  </a:ext>
                </a:extLst>
              </a:tr>
              <a:tr h="370840">
                <a:tc>
                  <a:txBody>
                    <a:bodyPr/>
                    <a:lstStyle/>
                    <a:p>
                      <a:r>
                        <a:rPr lang="en-GB" dirty="0">
                          <a:solidFill>
                            <a:schemeClr val="bg1">
                              <a:lumMod val="50000"/>
                            </a:schemeClr>
                          </a:solidFill>
                        </a:rPr>
                        <a:t>LOF</a:t>
                      </a:r>
                    </a:p>
                  </a:txBody>
                  <a:tcPr/>
                </a:tc>
                <a:tc>
                  <a:txBody>
                    <a:bodyPr/>
                    <a:lstStyle/>
                    <a:p>
                      <a:r>
                        <a:rPr lang="en-GB" dirty="0">
                          <a:solidFill>
                            <a:schemeClr val="bg1">
                              <a:lumMod val="50000"/>
                            </a:schemeClr>
                          </a:solidFill>
                        </a:rPr>
                        <a:t>ND</a:t>
                      </a:r>
                    </a:p>
                  </a:txBody>
                  <a:tcPr/>
                </a:tc>
                <a:tc>
                  <a:txBody>
                    <a:bodyPr/>
                    <a:lstStyle/>
                    <a:p>
                      <a:r>
                        <a:rPr lang="en-GB" dirty="0">
                          <a:solidFill>
                            <a:schemeClr val="bg1">
                              <a:lumMod val="50000"/>
                            </a:schemeClr>
                          </a:solidFill>
                        </a:rPr>
                        <a:t>ND</a:t>
                      </a:r>
                    </a:p>
                  </a:txBody>
                  <a:tcPr/>
                </a:tc>
                <a:extLst>
                  <a:ext uri="{0D108BD9-81ED-4DB2-BD59-A6C34878D82A}">
                    <a16:rowId xmlns:a16="http://schemas.microsoft.com/office/drawing/2014/main" val="1014299662"/>
                  </a:ext>
                </a:extLst>
              </a:tr>
              <a:tr h="370840">
                <a:tc>
                  <a:txBody>
                    <a:bodyPr/>
                    <a:lstStyle/>
                    <a:p>
                      <a:r>
                        <a:rPr lang="en-GB" dirty="0"/>
                        <a:t>DBSCAN (eps=0.3)</a:t>
                      </a:r>
                    </a:p>
                  </a:txBody>
                  <a:tcPr/>
                </a:tc>
                <a:tc>
                  <a:txBody>
                    <a:bodyPr/>
                    <a:lstStyle/>
                    <a:p>
                      <a:r>
                        <a:rPr lang="en-GB" dirty="0"/>
                        <a:t>0.007260</a:t>
                      </a:r>
                    </a:p>
                  </a:txBody>
                  <a:tcPr/>
                </a:tc>
                <a:tc>
                  <a:txBody>
                    <a:bodyPr/>
                    <a:lstStyle/>
                    <a:p>
                      <a:r>
                        <a:rPr lang="en-GB" dirty="0"/>
                        <a:t>0.031620</a:t>
                      </a:r>
                    </a:p>
                  </a:txBody>
                  <a:tcPr/>
                </a:tc>
                <a:extLst>
                  <a:ext uri="{0D108BD9-81ED-4DB2-BD59-A6C34878D82A}">
                    <a16:rowId xmlns:a16="http://schemas.microsoft.com/office/drawing/2014/main" val="1701612108"/>
                  </a:ext>
                </a:extLst>
              </a:tr>
              <a:tr h="370840">
                <a:tc>
                  <a:txBody>
                    <a:bodyPr/>
                    <a:lstStyle/>
                    <a:p>
                      <a:r>
                        <a:rPr lang="en-GB" dirty="0">
                          <a:solidFill>
                            <a:schemeClr val="bg1">
                              <a:lumMod val="50000"/>
                            </a:schemeClr>
                          </a:solidFill>
                        </a:rPr>
                        <a:t>GMM</a:t>
                      </a:r>
                    </a:p>
                  </a:txBody>
                  <a:tcPr/>
                </a:tc>
                <a:tc>
                  <a:txBody>
                    <a:bodyPr/>
                    <a:lstStyle/>
                    <a:p>
                      <a:r>
                        <a:rPr lang="en-GB" dirty="0">
                          <a:solidFill>
                            <a:schemeClr val="bg1">
                              <a:lumMod val="50000"/>
                            </a:schemeClr>
                          </a:solidFill>
                        </a:rPr>
                        <a:t>ND</a:t>
                      </a:r>
                    </a:p>
                  </a:txBody>
                  <a:tcPr/>
                </a:tc>
                <a:tc>
                  <a:txBody>
                    <a:bodyPr/>
                    <a:lstStyle/>
                    <a:p>
                      <a:r>
                        <a:rPr lang="en-GB" dirty="0">
                          <a:solidFill>
                            <a:schemeClr val="bg1">
                              <a:lumMod val="50000"/>
                            </a:schemeClr>
                          </a:solidFill>
                        </a:rPr>
                        <a:t>ND</a:t>
                      </a:r>
                    </a:p>
                  </a:txBody>
                  <a:tcPr/>
                </a:tc>
                <a:extLst>
                  <a:ext uri="{0D108BD9-81ED-4DB2-BD59-A6C34878D82A}">
                    <a16:rowId xmlns:a16="http://schemas.microsoft.com/office/drawing/2014/main" val="3841996164"/>
                  </a:ext>
                </a:extLst>
              </a:tr>
              <a:tr h="370840">
                <a:tc>
                  <a:txBody>
                    <a:bodyPr/>
                    <a:lstStyle/>
                    <a:p>
                      <a:r>
                        <a:rPr lang="en-GB" dirty="0"/>
                        <a:t>Low-sales filter (q&lt;20)</a:t>
                      </a:r>
                    </a:p>
                  </a:txBody>
                  <a:tcPr/>
                </a:tc>
                <a:tc>
                  <a:txBody>
                    <a:bodyPr/>
                    <a:lstStyle/>
                    <a:p>
                      <a:r>
                        <a:rPr lang="en-GB" dirty="0"/>
                        <a:t>0.002685</a:t>
                      </a:r>
                    </a:p>
                  </a:txBody>
                  <a:tcPr/>
                </a:tc>
                <a:tc>
                  <a:txBody>
                    <a:bodyPr/>
                    <a:lstStyle/>
                    <a:p>
                      <a:r>
                        <a:rPr lang="en-GB" dirty="0"/>
                        <a:t>0.012224</a:t>
                      </a:r>
                    </a:p>
                  </a:txBody>
                  <a:tcPr/>
                </a:tc>
                <a:extLst>
                  <a:ext uri="{0D108BD9-81ED-4DB2-BD59-A6C34878D82A}">
                    <a16:rowId xmlns:a16="http://schemas.microsoft.com/office/drawing/2014/main" val="1270441609"/>
                  </a:ext>
                </a:extLst>
              </a:tr>
              <a:tr h="370840">
                <a:tc>
                  <a:txBody>
                    <a:bodyPr/>
                    <a:lstStyle/>
                    <a:p>
                      <a:r>
                        <a:rPr lang="en-GB" dirty="0"/>
                        <a:t>Extreme price change filter (&gt;300% | &lt;75%)</a:t>
                      </a:r>
                    </a:p>
                  </a:txBody>
                  <a:tcPr/>
                </a:tc>
                <a:tc>
                  <a:txBody>
                    <a:bodyPr/>
                    <a:lstStyle/>
                    <a:p>
                      <a:r>
                        <a:rPr lang="en-GB" dirty="0"/>
                        <a:t>0.007532</a:t>
                      </a:r>
                    </a:p>
                  </a:txBody>
                  <a:tcPr/>
                </a:tc>
                <a:tc>
                  <a:txBody>
                    <a:bodyPr/>
                    <a:lstStyle/>
                    <a:p>
                      <a:r>
                        <a:rPr lang="en-GB" dirty="0"/>
                        <a:t>0.034599</a:t>
                      </a:r>
                    </a:p>
                  </a:txBody>
                  <a:tcPr/>
                </a:tc>
                <a:extLst>
                  <a:ext uri="{0D108BD9-81ED-4DB2-BD59-A6C34878D82A}">
                    <a16:rowId xmlns:a16="http://schemas.microsoft.com/office/drawing/2014/main" val="2921746484"/>
                  </a:ext>
                </a:extLst>
              </a:tr>
              <a:tr h="370840">
                <a:tc>
                  <a:txBody>
                    <a:bodyPr/>
                    <a:lstStyle/>
                    <a:p>
                      <a:r>
                        <a:rPr lang="en-GB" dirty="0"/>
                        <a:t>Dumping filter (&lt;|&gt;0.5)</a:t>
                      </a:r>
                    </a:p>
                  </a:txBody>
                  <a:tcPr/>
                </a:tc>
                <a:tc>
                  <a:txBody>
                    <a:bodyPr/>
                    <a:lstStyle/>
                    <a:p>
                      <a:r>
                        <a:rPr lang="en-GB" dirty="0"/>
                        <a:t>0.007532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0.034599</a:t>
                      </a:r>
                    </a:p>
                  </a:txBody>
                  <a:tcPr/>
                </a:tc>
                <a:extLst>
                  <a:ext uri="{0D108BD9-81ED-4DB2-BD59-A6C34878D82A}">
                    <a16:rowId xmlns:a16="http://schemas.microsoft.com/office/drawing/2014/main" val="764601716"/>
                  </a:ext>
                </a:extLst>
              </a:tr>
            </a:tbl>
          </a:graphicData>
        </a:graphic>
      </p:graphicFrame>
      <p:sp>
        <p:nvSpPr>
          <p:cNvPr id="9" name="Rectangle 8">
            <a:extLst>
              <a:ext uri="{FF2B5EF4-FFF2-40B4-BE49-F238E27FC236}">
                <a16:creationId xmlns:a16="http://schemas.microsoft.com/office/drawing/2014/main" id="{9898B0EC-F761-4C53-9229-5AFDAB247FFC}"/>
              </a:ext>
            </a:extLst>
          </p:cNvPr>
          <p:cNvSpPr/>
          <p:nvPr/>
        </p:nvSpPr>
        <p:spPr>
          <a:xfrm>
            <a:off x="1294062" y="5931956"/>
            <a:ext cx="9995565" cy="923330"/>
          </a:xfrm>
          <a:prstGeom prst="rect">
            <a:avLst/>
          </a:prstGeom>
        </p:spPr>
        <p:txBody>
          <a:bodyPr wrap="square">
            <a:spAutoFit/>
          </a:bodyPr>
          <a:lstStyle/>
          <a:p>
            <a:r>
              <a:rPr lang="en-GB" dirty="0"/>
              <a:t>Web-scraped price relatives t/t-1: </a:t>
            </a:r>
            <a:r>
              <a:rPr lang="en-GB" dirty="0" err="1"/>
              <a:t>Ntimepoints</a:t>
            </a:r>
            <a:r>
              <a:rPr lang="en-GB" dirty="0"/>
              <a:t>=54, </a:t>
            </a:r>
            <a:r>
              <a:rPr lang="en-GB" dirty="0" err="1"/>
              <a:t>Nproducts</a:t>
            </a:r>
            <a:r>
              <a:rPr lang="en-GB" dirty="0"/>
              <a:t>=2521, </a:t>
            </a:r>
            <a:r>
              <a:rPr lang="en-GB" dirty="0" err="1"/>
              <a:t>Ngroups</a:t>
            </a:r>
            <a:r>
              <a:rPr lang="en-GB" dirty="0"/>
              <a:t>=458</a:t>
            </a:r>
          </a:p>
          <a:p>
            <a:r>
              <a:rPr lang="en-GB" dirty="0"/>
              <a:t>Only product categories that had sufficient remaining data for all methods are compared (</a:t>
            </a:r>
            <a:r>
              <a:rPr lang="en-GB" dirty="0" err="1"/>
              <a:t>Ngroups</a:t>
            </a:r>
            <a:r>
              <a:rPr lang="en-GB" dirty="0"/>
              <a:t>=88)</a:t>
            </a:r>
          </a:p>
          <a:p>
            <a:r>
              <a:rPr lang="en-GB" dirty="0"/>
              <a:t>Baseline = no outlier methods applied. ND = Not Done (these methods were dropped).</a:t>
            </a:r>
          </a:p>
        </p:txBody>
      </p:sp>
    </p:spTree>
    <p:extLst>
      <p:ext uri="{BB962C8B-B14F-4D97-AF65-F5344CB8AC3E}">
        <p14:creationId xmlns:p14="http://schemas.microsoft.com/office/powerpoint/2010/main" val="4072037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Chart, scatter chart&#10;&#10;Description automatically generated">
            <a:extLst>
              <a:ext uri="{FF2B5EF4-FFF2-40B4-BE49-F238E27FC236}">
                <a16:creationId xmlns:a16="http://schemas.microsoft.com/office/drawing/2014/main" id="{951BFFD4-D9C0-4574-B24B-DF5DEAC5AE0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70712" y="2091950"/>
            <a:ext cx="4011151" cy="2674100"/>
          </a:xfrm>
        </p:spPr>
      </p:pic>
      <p:pic>
        <p:nvPicPr>
          <p:cNvPr id="4" name="Picture 3" descr="Chart, scatter chart&#10;&#10;Description automatically generated">
            <a:extLst>
              <a:ext uri="{FF2B5EF4-FFF2-40B4-BE49-F238E27FC236}">
                <a16:creationId xmlns:a16="http://schemas.microsoft.com/office/drawing/2014/main" id="{2D35A4DA-F6E1-444F-909E-89073E5E86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4914" y="2091950"/>
            <a:ext cx="4011151" cy="2674100"/>
          </a:xfrm>
          <a:prstGeom prst="rect">
            <a:avLst/>
          </a:prstGeom>
        </p:spPr>
      </p:pic>
      <p:pic>
        <p:nvPicPr>
          <p:cNvPr id="8" name="Picture 7" descr="Chart, scatter chart&#10;&#10;Description automatically generated">
            <a:extLst>
              <a:ext uri="{FF2B5EF4-FFF2-40B4-BE49-F238E27FC236}">
                <a16:creationId xmlns:a16="http://schemas.microsoft.com/office/drawing/2014/main" id="{3254FD3B-05B1-47FB-A991-2FD44AF592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84" y="2091950"/>
            <a:ext cx="4011150" cy="2674100"/>
          </a:xfrm>
          <a:prstGeom prst="rect">
            <a:avLst/>
          </a:prstGeom>
        </p:spPr>
      </p:pic>
      <p:sp>
        <p:nvSpPr>
          <p:cNvPr id="9" name="Rectangle 8">
            <a:extLst>
              <a:ext uri="{FF2B5EF4-FFF2-40B4-BE49-F238E27FC236}">
                <a16:creationId xmlns:a16="http://schemas.microsoft.com/office/drawing/2014/main" id="{1ADBD653-74C8-4E82-B63B-EDCF1EF87A72}"/>
              </a:ext>
            </a:extLst>
          </p:cNvPr>
          <p:cNvSpPr/>
          <p:nvPr/>
        </p:nvSpPr>
        <p:spPr>
          <a:xfrm>
            <a:off x="568244" y="1782773"/>
            <a:ext cx="10833682" cy="401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32D963D5-E870-4F02-8C53-11691DB7DCD8}"/>
              </a:ext>
            </a:extLst>
          </p:cNvPr>
          <p:cNvSpPr/>
          <p:nvPr/>
        </p:nvSpPr>
        <p:spPr>
          <a:xfrm>
            <a:off x="110137" y="4565419"/>
            <a:ext cx="11971726" cy="4012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85F97333-1646-4763-AF6B-108B7217622F}"/>
              </a:ext>
            </a:extLst>
          </p:cNvPr>
          <p:cNvSpPr/>
          <p:nvPr/>
        </p:nvSpPr>
        <p:spPr>
          <a:xfrm>
            <a:off x="1184493" y="1509864"/>
            <a:ext cx="1577996" cy="461665"/>
          </a:xfrm>
          <a:prstGeom prst="rect">
            <a:avLst/>
          </a:prstGeom>
        </p:spPr>
        <p:txBody>
          <a:bodyPr wrap="none">
            <a:spAutoFit/>
          </a:bodyPr>
          <a:lstStyle/>
          <a:p>
            <a:pPr algn="ctr"/>
            <a:r>
              <a:rPr lang="en-GB" sz="2400" dirty="0"/>
              <a:t>Price levels</a:t>
            </a:r>
          </a:p>
        </p:txBody>
      </p:sp>
      <p:sp>
        <p:nvSpPr>
          <p:cNvPr id="14" name="Rectangle 13">
            <a:extLst>
              <a:ext uri="{FF2B5EF4-FFF2-40B4-BE49-F238E27FC236}">
                <a16:creationId xmlns:a16="http://schemas.microsoft.com/office/drawing/2014/main" id="{F57DE02C-BC8D-44E1-A32A-EE921FD2C61B}"/>
              </a:ext>
            </a:extLst>
          </p:cNvPr>
          <p:cNvSpPr/>
          <p:nvPr/>
        </p:nvSpPr>
        <p:spPr>
          <a:xfrm>
            <a:off x="4740664" y="1509863"/>
            <a:ext cx="2710678" cy="461665"/>
          </a:xfrm>
          <a:prstGeom prst="rect">
            <a:avLst/>
          </a:prstGeom>
        </p:spPr>
        <p:txBody>
          <a:bodyPr wrap="none">
            <a:spAutoFit/>
          </a:bodyPr>
          <a:lstStyle/>
          <a:p>
            <a:pPr algn="ctr"/>
            <a:r>
              <a:rPr lang="en-GB" sz="2400" dirty="0"/>
              <a:t>Price relatives t / t-1</a:t>
            </a:r>
          </a:p>
        </p:txBody>
      </p:sp>
      <p:sp>
        <p:nvSpPr>
          <p:cNvPr id="15" name="Rectangle 14">
            <a:extLst>
              <a:ext uri="{FF2B5EF4-FFF2-40B4-BE49-F238E27FC236}">
                <a16:creationId xmlns:a16="http://schemas.microsoft.com/office/drawing/2014/main" id="{973E2E03-D290-435A-A19D-EAA2A8196697}"/>
              </a:ext>
            </a:extLst>
          </p:cNvPr>
          <p:cNvSpPr/>
          <p:nvPr/>
        </p:nvSpPr>
        <p:spPr>
          <a:xfrm>
            <a:off x="8760955" y="1509863"/>
            <a:ext cx="2866170" cy="461665"/>
          </a:xfrm>
          <a:prstGeom prst="rect">
            <a:avLst/>
          </a:prstGeom>
        </p:spPr>
        <p:txBody>
          <a:bodyPr wrap="none">
            <a:spAutoFit/>
          </a:bodyPr>
          <a:lstStyle/>
          <a:p>
            <a:pPr algn="ctr"/>
            <a:r>
              <a:rPr lang="en-GB" sz="2400" dirty="0"/>
              <a:t>Price relatives t / t-12</a:t>
            </a:r>
          </a:p>
        </p:txBody>
      </p:sp>
      <p:sp>
        <p:nvSpPr>
          <p:cNvPr id="16" name="Rectangle 15">
            <a:extLst>
              <a:ext uri="{FF2B5EF4-FFF2-40B4-BE49-F238E27FC236}">
                <a16:creationId xmlns:a16="http://schemas.microsoft.com/office/drawing/2014/main" id="{6D53E498-FDC3-4AE8-B77A-186133001025}"/>
              </a:ext>
            </a:extLst>
          </p:cNvPr>
          <p:cNvSpPr/>
          <p:nvPr/>
        </p:nvSpPr>
        <p:spPr>
          <a:xfrm>
            <a:off x="8461564" y="325282"/>
            <a:ext cx="3513078" cy="369332"/>
          </a:xfrm>
          <a:prstGeom prst="rect">
            <a:avLst/>
          </a:prstGeom>
        </p:spPr>
        <p:txBody>
          <a:bodyPr wrap="none">
            <a:spAutoFit/>
          </a:bodyPr>
          <a:lstStyle/>
          <a:p>
            <a:r>
              <a:rPr lang="en-GB" dirty="0"/>
              <a:t>DBSCAN, 523 products x 27 months</a:t>
            </a:r>
          </a:p>
        </p:txBody>
      </p:sp>
      <p:cxnSp>
        <p:nvCxnSpPr>
          <p:cNvPr id="17" name="Straight Arrow Connector 16">
            <a:extLst>
              <a:ext uri="{FF2B5EF4-FFF2-40B4-BE49-F238E27FC236}">
                <a16:creationId xmlns:a16="http://schemas.microsoft.com/office/drawing/2014/main" id="{F57D6B22-D2E7-4973-8804-075AB53FAEF2}"/>
              </a:ext>
            </a:extLst>
          </p:cNvPr>
          <p:cNvCxnSpPr/>
          <p:nvPr/>
        </p:nvCxnSpPr>
        <p:spPr>
          <a:xfrm>
            <a:off x="292195" y="4738157"/>
            <a:ext cx="11389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Rectangle 17">
            <a:extLst>
              <a:ext uri="{FF2B5EF4-FFF2-40B4-BE49-F238E27FC236}">
                <a16:creationId xmlns:a16="http://schemas.microsoft.com/office/drawing/2014/main" id="{BCEA42A7-D85D-4A19-A977-0A1430F923A5}"/>
              </a:ext>
            </a:extLst>
          </p:cNvPr>
          <p:cNvSpPr/>
          <p:nvPr/>
        </p:nvSpPr>
        <p:spPr>
          <a:xfrm>
            <a:off x="1526980" y="4537449"/>
            <a:ext cx="649537" cy="369332"/>
          </a:xfrm>
          <a:prstGeom prst="rect">
            <a:avLst/>
          </a:prstGeom>
        </p:spPr>
        <p:txBody>
          <a:bodyPr wrap="none">
            <a:spAutoFit/>
          </a:bodyPr>
          <a:lstStyle/>
          <a:p>
            <a:r>
              <a:rPr lang="en-GB" dirty="0"/>
              <a:t>Time</a:t>
            </a:r>
          </a:p>
        </p:txBody>
      </p:sp>
      <p:sp>
        <p:nvSpPr>
          <p:cNvPr id="19" name="Title 1">
            <a:extLst>
              <a:ext uri="{FF2B5EF4-FFF2-40B4-BE49-F238E27FC236}">
                <a16:creationId xmlns:a16="http://schemas.microsoft.com/office/drawing/2014/main" id="{E7E2ECBE-D55B-4921-A259-D08DB1541579}"/>
              </a:ext>
            </a:extLst>
          </p:cNvPr>
          <p:cNvSpPr>
            <a:spLocks noGrp="1"/>
          </p:cNvSpPr>
          <p:nvPr>
            <p:ph type="title"/>
          </p:nvPr>
        </p:nvSpPr>
        <p:spPr>
          <a:xfrm>
            <a:off x="838200" y="365125"/>
            <a:ext cx="10515600" cy="1325563"/>
          </a:xfrm>
        </p:spPr>
        <p:txBody>
          <a:bodyPr/>
          <a:lstStyle/>
          <a:p>
            <a:r>
              <a:rPr lang="en-GB" dirty="0"/>
              <a:t>Price levels and relatives compared</a:t>
            </a:r>
          </a:p>
        </p:txBody>
      </p:sp>
      <p:sp>
        <p:nvSpPr>
          <p:cNvPr id="20" name="Rectangle 19">
            <a:extLst>
              <a:ext uri="{FF2B5EF4-FFF2-40B4-BE49-F238E27FC236}">
                <a16:creationId xmlns:a16="http://schemas.microsoft.com/office/drawing/2014/main" id="{7CC8A1F3-3594-4140-92E5-C3E65ABFFA58}"/>
              </a:ext>
            </a:extLst>
          </p:cNvPr>
          <p:cNvSpPr/>
          <p:nvPr/>
        </p:nvSpPr>
        <p:spPr>
          <a:xfrm>
            <a:off x="8793925" y="4954440"/>
            <a:ext cx="2800229" cy="1477328"/>
          </a:xfrm>
          <a:prstGeom prst="rect">
            <a:avLst/>
          </a:prstGeom>
        </p:spPr>
        <p:txBody>
          <a:bodyPr wrap="square">
            <a:spAutoFit/>
          </a:bodyPr>
          <a:lstStyle/>
          <a:p>
            <a:pPr algn="ctr"/>
            <a:r>
              <a:rPr lang="en-GB" dirty="0"/>
              <a:t>Potentially useful for DBSCAN/Tukey and filters</a:t>
            </a:r>
          </a:p>
          <a:p>
            <a:pPr algn="ctr"/>
            <a:r>
              <a:rPr lang="en-GB" dirty="0"/>
              <a:t>Note: t / t-12 is actually base month (e.g., January),</a:t>
            </a:r>
          </a:p>
          <a:p>
            <a:pPr algn="ctr"/>
            <a:r>
              <a:rPr lang="en-GB" dirty="0"/>
              <a:t>So base month = up to t-12</a:t>
            </a:r>
          </a:p>
        </p:txBody>
      </p:sp>
      <p:sp>
        <p:nvSpPr>
          <p:cNvPr id="21" name="Rectangle 20">
            <a:extLst>
              <a:ext uri="{FF2B5EF4-FFF2-40B4-BE49-F238E27FC236}">
                <a16:creationId xmlns:a16="http://schemas.microsoft.com/office/drawing/2014/main" id="{E98D8683-BB3A-41D7-A105-F4CA56E29E0A}"/>
              </a:ext>
            </a:extLst>
          </p:cNvPr>
          <p:cNvSpPr/>
          <p:nvPr/>
        </p:nvSpPr>
        <p:spPr>
          <a:xfrm>
            <a:off x="597847" y="4954440"/>
            <a:ext cx="2800229" cy="923330"/>
          </a:xfrm>
          <a:prstGeom prst="rect">
            <a:avLst/>
          </a:prstGeom>
        </p:spPr>
        <p:txBody>
          <a:bodyPr wrap="square">
            <a:spAutoFit/>
          </a:bodyPr>
          <a:lstStyle/>
          <a:p>
            <a:pPr algn="ctr"/>
            <a:r>
              <a:rPr lang="en-GB" dirty="0"/>
              <a:t>Not useful for DBSCAN/Tukey, however is useful for low-sales filter</a:t>
            </a:r>
          </a:p>
        </p:txBody>
      </p:sp>
      <p:sp>
        <p:nvSpPr>
          <p:cNvPr id="22" name="Rectangle 21">
            <a:extLst>
              <a:ext uri="{FF2B5EF4-FFF2-40B4-BE49-F238E27FC236}">
                <a16:creationId xmlns:a16="http://schemas.microsoft.com/office/drawing/2014/main" id="{254DB07F-FAA5-47C3-92EE-0699E20A7465}"/>
              </a:ext>
            </a:extLst>
          </p:cNvPr>
          <p:cNvSpPr/>
          <p:nvPr/>
        </p:nvSpPr>
        <p:spPr>
          <a:xfrm>
            <a:off x="4602880" y="4954440"/>
            <a:ext cx="2800229" cy="646331"/>
          </a:xfrm>
          <a:prstGeom prst="rect">
            <a:avLst/>
          </a:prstGeom>
        </p:spPr>
        <p:txBody>
          <a:bodyPr wrap="square">
            <a:spAutoFit/>
          </a:bodyPr>
          <a:lstStyle/>
          <a:p>
            <a:pPr algn="ctr"/>
            <a:r>
              <a:rPr lang="en-GB" dirty="0"/>
              <a:t>Potentially useful for DBSCAN/Tukey and filters</a:t>
            </a:r>
          </a:p>
        </p:txBody>
      </p:sp>
      <p:sp>
        <p:nvSpPr>
          <p:cNvPr id="23" name="TextBox 22">
            <a:extLst>
              <a:ext uri="{FF2B5EF4-FFF2-40B4-BE49-F238E27FC236}">
                <a16:creationId xmlns:a16="http://schemas.microsoft.com/office/drawing/2014/main" id="{7949E84D-7FFF-4281-A8E0-26BF7657CE5A}"/>
              </a:ext>
            </a:extLst>
          </p:cNvPr>
          <p:cNvSpPr txBox="1"/>
          <p:nvPr/>
        </p:nvSpPr>
        <p:spPr>
          <a:xfrm>
            <a:off x="8514348" y="6515067"/>
            <a:ext cx="3505199" cy="369332"/>
          </a:xfrm>
          <a:prstGeom prst="rect">
            <a:avLst/>
          </a:prstGeom>
          <a:noFill/>
        </p:spPr>
        <p:txBody>
          <a:bodyPr wrap="square" rtlCol="0">
            <a:spAutoFit/>
          </a:bodyPr>
          <a:lstStyle/>
          <a:p>
            <a:pPr algn="r"/>
            <a:r>
              <a:rPr lang="en-GB" dirty="0"/>
              <a:t>Blue = inliers, red = outliers</a:t>
            </a:r>
          </a:p>
        </p:txBody>
      </p:sp>
    </p:spTree>
    <p:extLst>
      <p:ext uri="{BB962C8B-B14F-4D97-AF65-F5344CB8AC3E}">
        <p14:creationId xmlns:p14="http://schemas.microsoft.com/office/powerpoint/2010/main" val="3541645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3F18F-9109-4251-BDAD-E6AA813EE8A5}"/>
              </a:ext>
            </a:extLst>
          </p:cNvPr>
          <p:cNvSpPr>
            <a:spLocks noGrp="1"/>
          </p:cNvSpPr>
          <p:nvPr>
            <p:ph type="title"/>
          </p:nvPr>
        </p:nvSpPr>
        <p:spPr/>
        <p:txBody>
          <a:bodyPr/>
          <a:lstStyle/>
          <a:p>
            <a:r>
              <a:rPr lang="en-GB" dirty="0"/>
              <a:t>Conclusions - anomaly detection in the CPI</a:t>
            </a:r>
          </a:p>
        </p:txBody>
      </p:sp>
      <p:sp>
        <p:nvSpPr>
          <p:cNvPr id="3" name="Content Placeholder 2">
            <a:extLst>
              <a:ext uri="{FF2B5EF4-FFF2-40B4-BE49-F238E27FC236}">
                <a16:creationId xmlns:a16="http://schemas.microsoft.com/office/drawing/2014/main" id="{2FD89F5A-7DDE-40BC-A6A2-1CFA68423E7D}"/>
              </a:ext>
            </a:extLst>
          </p:cNvPr>
          <p:cNvSpPr>
            <a:spLocks noGrp="1"/>
          </p:cNvSpPr>
          <p:nvPr>
            <p:ph idx="1"/>
          </p:nvPr>
        </p:nvSpPr>
        <p:spPr/>
        <p:txBody>
          <a:bodyPr/>
          <a:lstStyle/>
          <a:p>
            <a:r>
              <a:rPr lang="en-GB" dirty="0"/>
              <a:t>Price levels</a:t>
            </a:r>
          </a:p>
          <a:p>
            <a:pPr lvl="1"/>
            <a:r>
              <a:rPr lang="en-GB" dirty="0"/>
              <a:t>Filters (low-sales): fast</a:t>
            </a:r>
          </a:p>
          <a:p>
            <a:r>
              <a:rPr lang="en-GB" dirty="0"/>
              <a:t>Price relatives</a:t>
            </a:r>
          </a:p>
          <a:p>
            <a:pPr lvl="1"/>
            <a:r>
              <a:rPr lang="en-GB" dirty="0"/>
              <a:t>Filters (extreme sales + dumping): fast</a:t>
            </a:r>
          </a:p>
          <a:p>
            <a:pPr marL="457200" lvl="1" indent="0">
              <a:buNone/>
            </a:pPr>
            <a:r>
              <a:rPr lang="en-GB" dirty="0"/>
              <a:t>And/or</a:t>
            </a:r>
          </a:p>
          <a:p>
            <a:pPr lvl="1"/>
            <a:r>
              <a:rPr lang="en-GB" dirty="0"/>
              <a:t>Clustering or other outlier method</a:t>
            </a:r>
          </a:p>
          <a:p>
            <a:pPr lvl="2"/>
            <a:r>
              <a:rPr lang="en-GB" dirty="0"/>
              <a:t>DBSCAN an improvement over Tukey</a:t>
            </a:r>
          </a:p>
          <a:p>
            <a:pPr lvl="2"/>
            <a:r>
              <a:rPr lang="en-GB" dirty="0"/>
              <a:t>Slower due to need to run for each product </a:t>
            </a:r>
          </a:p>
          <a:p>
            <a:pPr marL="914400" lvl="2" indent="0">
              <a:buNone/>
            </a:pPr>
            <a:r>
              <a:rPr lang="en-GB" dirty="0"/>
              <a:t>    category separately</a:t>
            </a:r>
          </a:p>
          <a:p>
            <a:pPr lvl="2"/>
            <a:r>
              <a:rPr lang="en-GB" dirty="0"/>
              <a:t>Potentially highly informative and automated</a:t>
            </a:r>
          </a:p>
          <a:p>
            <a:endParaRPr lang="en-GB" dirty="0"/>
          </a:p>
        </p:txBody>
      </p:sp>
      <p:pic>
        <p:nvPicPr>
          <p:cNvPr id="3074" name="Picture 2" descr="Odd One Out 1">
            <a:extLst>
              <a:ext uri="{FF2B5EF4-FFF2-40B4-BE49-F238E27FC236}">
                <a16:creationId xmlns:a16="http://schemas.microsoft.com/office/drawing/2014/main" id="{8A4F9AF3-D2B4-4FB5-BEB5-8C8F730877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2785" y="2000250"/>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306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7A616-EF43-46CB-AA95-1082F90DC94F}"/>
              </a:ext>
            </a:extLst>
          </p:cNvPr>
          <p:cNvSpPr>
            <a:spLocks noGrp="1"/>
          </p:cNvSpPr>
          <p:nvPr>
            <p:ph type="title"/>
          </p:nvPr>
        </p:nvSpPr>
        <p:spPr/>
        <p:txBody>
          <a:bodyPr/>
          <a:lstStyle/>
          <a:p>
            <a:r>
              <a:rPr lang="en-GB" dirty="0"/>
              <a:t>Anomaly detection – what and why?</a:t>
            </a:r>
          </a:p>
        </p:txBody>
      </p:sp>
      <p:sp>
        <p:nvSpPr>
          <p:cNvPr id="3" name="Content Placeholder 2">
            <a:extLst>
              <a:ext uri="{FF2B5EF4-FFF2-40B4-BE49-F238E27FC236}">
                <a16:creationId xmlns:a16="http://schemas.microsoft.com/office/drawing/2014/main" id="{F384CD2F-E43A-4B02-ADB7-4A6F1E42B29C}"/>
              </a:ext>
            </a:extLst>
          </p:cNvPr>
          <p:cNvSpPr>
            <a:spLocks noGrp="1"/>
          </p:cNvSpPr>
          <p:nvPr>
            <p:ph idx="1"/>
          </p:nvPr>
        </p:nvSpPr>
        <p:spPr/>
        <p:txBody>
          <a:bodyPr>
            <a:normAutofit/>
          </a:bodyPr>
          <a:lstStyle/>
          <a:p>
            <a:r>
              <a:rPr lang="en-GB" dirty="0"/>
              <a:t>Data need to be complete and correct</a:t>
            </a:r>
          </a:p>
          <a:p>
            <a:pPr lvl="1"/>
            <a:r>
              <a:rPr lang="en-GB" dirty="0"/>
              <a:t>Flag anomalies/outliers (errors, unusual price changes)</a:t>
            </a:r>
          </a:p>
          <a:p>
            <a:pPr lvl="1"/>
            <a:r>
              <a:rPr lang="en-GB" dirty="0"/>
              <a:t>Too many anomalies could influence price indices</a:t>
            </a:r>
          </a:p>
          <a:p>
            <a:r>
              <a:rPr lang="en-GB" dirty="0"/>
              <a:t>Locally collected data - 180k/month: </a:t>
            </a:r>
          </a:p>
          <a:p>
            <a:pPr marL="0" indent="0">
              <a:buNone/>
            </a:pPr>
            <a:r>
              <a:rPr lang="en-GB" dirty="0"/>
              <a:t>	“The Tukey algorithm has been used in the production of our 	consumer prices statistics since 1987.”</a:t>
            </a:r>
          </a:p>
          <a:p>
            <a:r>
              <a:rPr lang="en-GB" dirty="0"/>
              <a:t>2021: Alternative data sources:</a:t>
            </a:r>
          </a:p>
          <a:p>
            <a:pPr lvl="1"/>
            <a:r>
              <a:rPr lang="en-GB" dirty="0"/>
              <a:t>Scanner data – prices &amp; quantities – 36m/month</a:t>
            </a:r>
          </a:p>
          <a:p>
            <a:pPr lvl="1"/>
            <a:r>
              <a:rPr lang="en-GB" dirty="0"/>
              <a:t>Web-scraped data – prices – 750k/week</a:t>
            </a:r>
            <a:endParaRPr lang="en-GB" i="1" dirty="0"/>
          </a:p>
        </p:txBody>
      </p:sp>
      <p:sp>
        <p:nvSpPr>
          <p:cNvPr id="4" name="TextBox 3">
            <a:extLst>
              <a:ext uri="{FF2B5EF4-FFF2-40B4-BE49-F238E27FC236}">
                <a16:creationId xmlns:a16="http://schemas.microsoft.com/office/drawing/2014/main" id="{2F7F50A3-FEB5-4922-942E-4B72F4E8D573}"/>
              </a:ext>
            </a:extLst>
          </p:cNvPr>
          <p:cNvSpPr txBox="1"/>
          <p:nvPr/>
        </p:nvSpPr>
        <p:spPr>
          <a:xfrm>
            <a:off x="7190875" y="5992297"/>
            <a:ext cx="5001125" cy="369332"/>
          </a:xfrm>
          <a:prstGeom prst="rect">
            <a:avLst/>
          </a:prstGeom>
          <a:noFill/>
        </p:spPr>
        <p:txBody>
          <a:bodyPr wrap="square" rtlCol="0">
            <a:spAutoFit/>
          </a:bodyPr>
          <a:lstStyle/>
          <a:p>
            <a:r>
              <a:rPr lang="en-GB" dirty="0"/>
              <a:t>Consumer Prices Indices technical manual 2019</a:t>
            </a:r>
          </a:p>
        </p:txBody>
      </p:sp>
      <p:sp>
        <p:nvSpPr>
          <p:cNvPr id="5" name="TextBox 4">
            <a:extLst>
              <a:ext uri="{FF2B5EF4-FFF2-40B4-BE49-F238E27FC236}">
                <a16:creationId xmlns:a16="http://schemas.microsoft.com/office/drawing/2014/main" id="{5FDB544E-DEAF-4E30-BB8B-13A8F98AAA09}"/>
              </a:ext>
            </a:extLst>
          </p:cNvPr>
          <p:cNvSpPr txBox="1"/>
          <p:nvPr/>
        </p:nvSpPr>
        <p:spPr>
          <a:xfrm>
            <a:off x="9284368" y="4298147"/>
            <a:ext cx="1592179" cy="584775"/>
          </a:xfrm>
          <a:prstGeom prst="rect">
            <a:avLst/>
          </a:prstGeom>
          <a:noFill/>
        </p:spPr>
        <p:txBody>
          <a:bodyPr wrap="square" rtlCol="0">
            <a:spAutoFit/>
          </a:bodyPr>
          <a:lstStyle/>
          <a:p>
            <a:pPr algn="ctr"/>
            <a:r>
              <a:rPr lang="en-GB" sz="3200" b="1" dirty="0">
                <a:solidFill>
                  <a:srgbClr val="FF0000"/>
                </a:solidFill>
              </a:rPr>
              <a:t>Review</a:t>
            </a:r>
          </a:p>
        </p:txBody>
      </p:sp>
      <p:sp>
        <p:nvSpPr>
          <p:cNvPr id="6" name="TextBox 5">
            <a:extLst>
              <a:ext uri="{FF2B5EF4-FFF2-40B4-BE49-F238E27FC236}">
                <a16:creationId xmlns:a16="http://schemas.microsoft.com/office/drawing/2014/main" id="{EE603849-FFA1-411E-BD38-2E6671C252B4}"/>
              </a:ext>
            </a:extLst>
          </p:cNvPr>
          <p:cNvSpPr txBox="1"/>
          <p:nvPr/>
        </p:nvSpPr>
        <p:spPr>
          <a:xfrm>
            <a:off x="8901363" y="4925023"/>
            <a:ext cx="2358188" cy="584775"/>
          </a:xfrm>
          <a:prstGeom prst="rect">
            <a:avLst/>
          </a:prstGeom>
          <a:noFill/>
        </p:spPr>
        <p:txBody>
          <a:bodyPr wrap="square" rtlCol="0">
            <a:spAutoFit/>
          </a:bodyPr>
          <a:lstStyle/>
          <a:p>
            <a:pPr algn="ctr"/>
            <a:r>
              <a:rPr lang="en-GB" sz="3200" b="1" dirty="0">
                <a:solidFill>
                  <a:srgbClr val="FF0000"/>
                </a:solidFill>
              </a:rPr>
              <a:t>Automation</a:t>
            </a:r>
          </a:p>
        </p:txBody>
      </p:sp>
    </p:spTree>
    <p:extLst>
      <p:ext uri="{BB962C8B-B14F-4D97-AF65-F5344CB8AC3E}">
        <p14:creationId xmlns:p14="http://schemas.microsoft.com/office/powerpoint/2010/main" val="13757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8614D-B235-4082-80AD-B5DF1FD35E29}"/>
              </a:ext>
            </a:extLst>
          </p:cNvPr>
          <p:cNvSpPr>
            <a:spLocks noGrp="1"/>
          </p:cNvSpPr>
          <p:nvPr>
            <p:ph type="title"/>
          </p:nvPr>
        </p:nvSpPr>
        <p:spPr/>
        <p:txBody>
          <a:bodyPr/>
          <a:lstStyle/>
          <a:p>
            <a:r>
              <a:rPr lang="en-GB" dirty="0"/>
              <a:t>Further considerations – CPI grocery data</a:t>
            </a:r>
          </a:p>
        </p:txBody>
      </p:sp>
      <p:sp>
        <p:nvSpPr>
          <p:cNvPr id="3" name="Content Placeholder 2">
            <a:extLst>
              <a:ext uri="{FF2B5EF4-FFF2-40B4-BE49-F238E27FC236}">
                <a16:creationId xmlns:a16="http://schemas.microsoft.com/office/drawing/2014/main" id="{9A6A71B1-EAA6-4395-BFBE-C0C41F95E41B}"/>
              </a:ext>
            </a:extLst>
          </p:cNvPr>
          <p:cNvSpPr>
            <a:spLocks noGrp="1"/>
          </p:cNvSpPr>
          <p:nvPr>
            <p:ph idx="1"/>
          </p:nvPr>
        </p:nvSpPr>
        <p:spPr>
          <a:xfrm>
            <a:off x="838200" y="1825625"/>
            <a:ext cx="10269354" cy="4351338"/>
          </a:xfrm>
        </p:spPr>
        <p:txBody>
          <a:bodyPr>
            <a:normAutofit/>
          </a:bodyPr>
          <a:lstStyle/>
          <a:p>
            <a:r>
              <a:rPr lang="en-GB" dirty="0"/>
              <a:t>Scanner vs. web-scraped:</a:t>
            </a:r>
          </a:p>
          <a:p>
            <a:pPr lvl="1"/>
            <a:r>
              <a:rPr lang="en-GB" dirty="0"/>
              <a:t>Little difference in price data</a:t>
            </a:r>
          </a:p>
          <a:p>
            <a:pPr lvl="1"/>
            <a:r>
              <a:rPr lang="en-GB" dirty="0"/>
              <a:t>Scanner: quantities bring additional value</a:t>
            </a:r>
          </a:p>
          <a:p>
            <a:pPr lvl="1"/>
            <a:r>
              <a:rPr lang="en-GB" dirty="0"/>
              <a:t>Same approaches feasible</a:t>
            </a:r>
          </a:p>
          <a:p>
            <a:r>
              <a:rPr lang="en-GB" dirty="0"/>
              <a:t>Platform feasibility</a:t>
            </a:r>
          </a:p>
          <a:p>
            <a:pPr lvl="1"/>
            <a:r>
              <a:rPr lang="en-GB" dirty="0"/>
              <a:t>Tukey &amp; filters - easy</a:t>
            </a:r>
          </a:p>
          <a:p>
            <a:pPr lvl="1"/>
            <a:r>
              <a:rPr lang="en-GB" dirty="0"/>
              <a:t>Clustering methods - more difficult</a:t>
            </a:r>
          </a:p>
          <a:p>
            <a:r>
              <a:rPr lang="en-GB" dirty="0"/>
              <a:t>Product categories/classification</a:t>
            </a:r>
          </a:p>
          <a:p>
            <a:pPr lvl="1"/>
            <a:r>
              <a:rPr lang="en-GB" dirty="0"/>
              <a:t>Methods other than filters need to be run within appropriate product categories (classification)</a:t>
            </a:r>
          </a:p>
          <a:p>
            <a:pPr marL="0" indent="0">
              <a:buNone/>
            </a:pPr>
            <a:endParaRPr lang="en-GB" dirty="0"/>
          </a:p>
        </p:txBody>
      </p:sp>
    </p:spTree>
    <p:extLst>
      <p:ext uri="{BB962C8B-B14F-4D97-AF65-F5344CB8AC3E}">
        <p14:creationId xmlns:p14="http://schemas.microsoft.com/office/powerpoint/2010/main" val="171167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C3948-DDF8-4AAC-9B2C-ED54F2967D1F}"/>
              </a:ext>
            </a:extLst>
          </p:cNvPr>
          <p:cNvSpPr>
            <a:spLocks noGrp="1"/>
          </p:cNvSpPr>
          <p:nvPr>
            <p:ph type="title"/>
          </p:nvPr>
        </p:nvSpPr>
        <p:spPr/>
        <p:txBody>
          <a:bodyPr/>
          <a:lstStyle/>
          <a:p>
            <a:r>
              <a:rPr lang="en-GB" dirty="0"/>
              <a:t>Work not yet done (1/2)</a:t>
            </a:r>
          </a:p>
        </p:txBody>
      </p:sp>
      <p:sp>
        <p:nvSpPr>
          <p:cNvPr id="3" name="Content Placeholder 2">
            <a:extLst>
              <a:ext uri="{FF2B5EF4-FFF2-40B4-BE49-F238E27FC236}">
                <a16:creationId xmlns:a16="http://schemas.microsoft.com/office/drawing/2014/main" id="{19CE4BBB-3F60-4294-81FC-62184D8BA912}"/>
              </a:ext>
            </a:extLst>
          </p:cNvPr>
          <p:cNvSpPr>
            <a:spLocks noGrp="1"/>
          </p:cNvSpPr>
          <p:nvPr>
            <p:ph idx="1"/>
          </p:nvPr>
        </p:nvSpPr>
        <p:spPr>
          <a:xfrm>
            <a:off x="838200" y="1825624"/>
            <a:ext cx="10515600" cy="4896018"/>
          </a:xfrm>
        </p:spPr>
        <p:txBody>
          <a:bodyPr>
            <a:normAutofit/>
          </a:bodyPr>
          <a:lstStyle/>
          <a:p>
            <a:r>
              <a:rPr lang="en-GB" dirty="0"/>
              <a:t>(Hyper-)parameter or threshold tuning</a:t>
            </a:r>
          </a:p>
          <a:p>
            <a:pPr lvl="1"/>
            <a:r>
              <a:rPr lang="en-GB" dirty="0"/>
              <a:t>This can greatly influence DBSCAN outlier results, in particular useful to bring down outlier numbers</a:t>
            </a:r>
          </a:p>
          <a:p>
            <a:pPr lvl="1"/>
            <a:r>
              <a:rPr lang="en-GB" dirty="0"/>
              <a:t>Can potentially also highly influence filter or Tukey results</a:t>
            </a:r>
          </a:p>
          <a:p>
            <a:r>
              <a:rPr lang="en-GB" dirty="0"/>
              <a:t>Combination of filters + Tukey or clustering</a:t>
            </a:r>
          </a:p>
          <a:p>
            <a:pPr lvl="1"/>
            <a:r>
              <a:rPr lang="en-GB" dirty="0"/>
              <a:t>Additional effect of value?</a:t>
            </a:r>
          </a:p>
        </p:txBody>
      </p:sp>
    </p:spTree>
    <p:extLst>
      <p:ext uri="{BB962C8B-B14F-4D97-AF65-F5344CB8AC3E}">
        <p14:creationId xmlns:p14="http://schemas.microsoft.com/office/powerpoint/2010/main" val="2729961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Chart, scatter chart&#10;&#10;Description automatically generated">
            <a:extLst>
              <a:ext uri="{FF2B5EF4-FFF2-40B4-BE49-F238E27FC236}">
                <a16:creationId xmlns:a16="http://schemas.microsoft.com/office/drawing/2014/main" id="{BEB5CAC9-AE1F-45F7-9D0D-D8DD3DF6D0E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8328075" y="2228853"/>
            <a:ext cx="2725523" cy="3590393"/>
          </a:xfrm>
          <a:prstGeom prst="rect">
            <a:avLst/>
          </a:prstGeom>
        </p:spPr>
      </p:pic>
      <p:sp>
        <p:nvSpPr>
          <p:cNvPr id="9" name="Rectangle 8">
            <a:extLst>
              <a:ext uri="{FF2B5EF4-FFF2-40B4-BE49-F238E27FC236}">
                <a16:creationId xmlns:a16="http://schemas.microsoft.com/office/drawing/2014/main" id="{C862F04A-608C-478B-9FBE-CDBA270F7034}"/>
              </a:ext>
            </a:extLst>
          </p:cNvPr>
          <p:cNvSpPr/>
          <p:nvPr/>
        </p:nvSpPr>
        <p:spPr>
          <a:xfrm>
            <a:off x="7582158" y="5507721"/>
            <a:ext cx="4217355" cy="31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0D4C3948-DDF8-4AAC-9B2C-ED54F2967D1F}"/>
              </a:ext>
            </a:extLst>
          </p:cNvPr>
          <p:cNvSpPr>
            <a:spLocks noGrp="1"/>
          </p:cNvSpPr>
          <p:nvPr>
            <p:ph type="title"/>
          </p:nvPr>
        </p:nvSpPr>
        <p:spPr/>
        <p:txBody>
          <a:bodyPr/>
          <a:lstStyle/>
          <a:p>
            <a:r>
              <a:rPr lang="en-GB" dirty="0"/>
              <a:t>Work not yet done (2/2)</a:t>
            </a:r>
          </a:p>
        </p:txBody>
      </p:sp>
      <p:sp>
        <p:nvSpPr>
          <p:cNvPr id="3" name="Content Placeholder 2">
            <a:extLst>
              <a:ext uri="{FF2B5EF4-FFF2-40B4-BE49-F238E27FC236}">
                <a16:creationId xmlns:a16="http://schemas.microsoft.com/office/drawing/2014/main" id="{19CE4BBB-3F60-4294-81FC-62184D8BA912}"/>
              </a:ext>
            </a:extLst>
          </p:cNvPr>
          <p:cNvSpPr>
            <a:spLocks noGrp="1"/>
          </p:cNvSpPr>
          <p:nvPr>
            <p:ph idx="1"/>
          </p:nvPr>
        </p:nvSpPr>
        <p:spPr>
          <a:xfrm>
            <a:off x="838200" y="1825624"/>
            <a:ext cx="7041394" cy="4896018"/>
          </a:xfrm>
        </p:spPr>
        <p:txBody>
          <a:bodyPr>
            <a:normAutofit fontScale="92500" lnSpcReduction="10000"/>
          </a:bodyPr>
          <a:lstStyle/>
          <a:p>
            <a:r>
              <a:rPr lang="en-GB" sz="3000" dirty="0"/>
              <a:t>Timeseries analysis</a:t>
            </a:r>
          </a:p>
          <a:p>
            <a:pPr lvl="1"/>
            <a:r>
              <a:rPr lang="en-GB" dirty="0"/>
              <a:t>It is potentially important to analyse the price and quantity timeseries of a product or product category. This can show deviant time point entries that may be overlooked in single timepoint (monthly) outlier analysis where these deviations may be within the outlier criteria for the relevant category.</a:t>
            </a:r>
          </a:p>
          <a:p>
            <a:pPr lvl="1"/>
            <a:r>
              <a:rPr lang="en-GB" dirty="0"/>
              <a:t>Useful techniques to investigate are:</a:t>
            </a:r>
          </a:p>
          <a:p>
            <a:pPr lvl="2"/>
            <a:r>
              <a:rPr lang="en-GB" dirty="0"/>
              <a:t>Statistical profiling (mean/median plus standard deviation upper/lower bounds) – this is fastest and easiest and thus preferable if it works well enough;</a:t>
            </a:r>
          </a:p>
          <a:p>
            <a:pPr lvl="2"/>
            <a:r>
              <a:rPr lang="en-GB" dirty="0"/>
              <a:t>Predictive confidence level approach: e.g., ARIMA (autoregressive integrated moving average) forecasting using mean absolute percentage error – might give better results;</a:t>
            </a:r>
          </a:p>
          <a:p>
            <a:pPr lvl="2"/>
            <a:r>
              <a:rPr lang="en-GB" dirty="0"/>
              <a:t>Unsupervised clustering-based approach such as DBSCAN - might also be better and easy to implement.</a:t>
            </a:r>
          </a:p>
          <a:p>
            <a:pPr lvl="2"/>
            <a:endParaRPr lang="en-GB" dirty="0"/>
          </a:p>
        </p:txBody>
      </p:sp>
      <p:cxnSp>
        <p:nvCxnSpPr>
          <p:cNvPr id="5" name="Straight Arrow Connector 4">
            <a:extLst>
              <a:ext uri="{FF2B5EF4-FFF2-40B4-BE49-F238E27FC236}">
                <a16:creationId xmlns:a16="http://schemas.microsoft.com/office/drawing/2014/main" id="{95E8B705-1736-4FA4-B150-2885E4992873}"/>
              </a:ext>
            </a:extLst>
          </p:cNvPr>
          <p:cNvCxnSpPr/>
          <p:nvPr/>
        </p:nvCxnSpPr>
        <p:spPr>
          <a:xfrm>
            <a:off x="8762083" y="5769594"/>
            <a:ext cx="113899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6" name="Rectangle 5">
            <a:extLst>
              <a:ext uri="{FF2B5EF4-FFF2-40B4-BE49-F238E27FC236}">
                <a16:creationId xmlns:a16="http://schemas.microsoft.com/office/drawing/2014/main" id="{EF93D186-381B-49AF-9817-6B68EA7F02C7}"/>
              </a:ext>
            </a:extLst>
          </p:cNvPr>
          <p:cNvSpPr/>
          <p:nvPr/>
        </p:nvSpPr>
        <p:spPr>
          <a:xfrm>
            <a:off x="9996868" y="5568886"/>
            <a:ext cx="649537" cy="369332"/>
          </a:xfrm>
          <a:prstGeom prst="rect">
            <a:avLst/>
          </a:prstGeom>
        </p:spPr>
        <p:txBody>
          <a:bodyPr wrap="none">
            <a:spAutoFit/>
          </a:bodyPr>
          <a:lstStyle/>
          <a:p>
            <a:r>
              <a:rPr lang="en-GB" dirty="0"/>
              <a:t>Time</a:t>
            </a:r>
          </a:p>
        </p:txBody>
      </p:sp>
      <p:sp>
        <p:nvSpPr>
          <p:cNvPr id="7" name="Rectangle 6">
            <a:extLst>
              <a:ext uri="{FF2B5EF4-FFF2-40B4-BE49-F238E27FC236}">
                <a16:creationId xmlns:a16="http://schemas.microsoft.com/office/drawing/2014/main" id="{AF5DEC40-A605-4C89-9F3D-7CF5440FFD24}"/>
              </a:ext>
            </a:extLst>
          </p:cNvPr>
          <p:cNvSpPr/>
          <p:nvPr/>
        </p:nvSpPr>
        <p:spPr>
          <a:xfrm>
            <a:off x="8354006" y="1829578"/>
            <a:ext cx="2866170" cy="461665"/>
          </a:xfrm>
          <a:prstGeom prst="rect">
            <a:avLst/>
          </a:prstGeom>
        </p:spPr>
        <p:txBody>
          <a:bodyPr wrap="none">
            <a:spAutoFit/>
          </a:bodyPr>
          <a:lstStyle/>
          <a:p>
            <a:pPr algn="ctr"/>
            <a:r>
              <a:rPr lang="en-GB" sz="2400" dirty="0"/>
              <a:t>Price relatives t / t-12</a:t>
            </a:r>
          </a:p>
        </p:txBody>
      </p:sp>
      <p:sp>
        <p:nvSpPr>
          <p:cNvPr id="8" name="Rectangle 7">
            <a:extLst>
              <a:ext uri="{FF2B5EF4-FFF2-40B4-BE49-F238E27FC236}">
                <a16:creationId xmlns:a16="http://schemas.microsoft.com/office/drawing/2014/main" id="{D6B16CFB-5646-43B7-BFAA-00CC8377A74C}"/>
              </a:ext>
            </a:extLst>
          </p:cNvPr>
          <p:cNvSpPr/>
          <p:nvPr/>
        </p:nvSpPr>
        <p:spPr>
          <a:xfrm>
            <a:off x="7451302" y="2219228"/>
            <a:ext cx="4217355" cy="31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567096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50E86-3D19-439A-8AFA-52CD8257D658}"/>
              </a:ext>
            </a:extLst>
          </p:cNvPr>
          <p:cNvSpPr>
            <a:spLocks noGrp="1"/>
          </p:cNvSpPr>
          <p:nvPr>
            <p:ph type="title"/>
          </p:nvPr>
        </p:nvSpPr>
        <p:spPr/>
        <p:txBody>
          <a:bodyPr/>
          <a:lstStyle/>
          <a:p>
            <a:r>
              <a:rPr lang="en-GB" dirty="0"/>
              <a:t>Questions for the APCP technical panel</a:t>
            </a:r>
          </a:p>
        </p:txBody>
      </p:sp>
      <p:sp>
        <p:nvSpPr>
          <p:cNvPr id="3" name="Content Placeholder 2">
            <a:extLst>
              <a:ext uri="{FF2B5EF4-FFF2-40B4-BE49-F238E27FC236}">
                <a16:creationId xmlns:a16="http://schemas.microsoft.com/office/drawing/2014/main" id="{0AFA89C1-2BB3-438F-A3BC-E338062C09FC}"/>
              </a:ext>
            </a:extLst>
          </p:cNvPr>
          <p:cNvSpPr>
            <a:spLocks noGrp="1"/>
          </p:cNvSpPr>
          <p:nvPr>
            <p:ph idx="1"/>
          </p:nvPr>
        </p:nvSpPr>
        <p:spPr/>
        <p:txBody>
          <a:bodyPr>
            <a:normAutofit fontScale="92500" lnSpcReduction="20000"/>
          </a:bodyPr>
          <a:lstStyle/>
          <a:p>
            <a:r>
              <a:rPr lang="en-GB" dirty="0"/>
              <a:t>To further guide comparison, parameter tuning, and decisions on outlier methods, it would be very helpful to know what percentage of outliers we typically expect.</a:t>
            </a:r>
          </a:p>
          <a:p>
            <a:pPr lvl="1"/>
            <a:r>
              <a:rPr lang="en-GB" dirty="0"/>
              <a:t>Is there such a number?</a:t>
            </a:r>
          </a:p>
          <a:p>
            <a:pPr lvl="1"/>
            <a:r>
              <a:rPr lang="en-GB" dirty="0"/>
              <a:t>For scanner data vs. web-scraped data?</a:t>
            </a:r>
          </a:p>
          <a:p>
            <a:r>
              <a:rPr lang="en-GB" dirty="0"/>
              <a:t>Under what conditions does </a:t>
            </a:r>
            <a:r>
              <a:rPr lang="en-GB" dirty="0" err="1"/>
              <a:t>outliering</a:t>
            </a:r>
            <a:r>
              <a:rPr lang="en-GB" dirty="0"/>
              <a:t> have an effect on the index?</a:t>
            </a:r>
          </a:p>
          <a:p>
            <a:pPr lvl="1"/>
            <a:r>
              <a:rPr lang="en-GB" dirty="0"/>
              <a:t>Are there economically viable scenarios where that is important?</a:t>
            </a:r>
          </a:p>
          <a:p>
            <a:pPr lvl="1"/>
            <a:r>
              <a:rPr lang="en-GB" dirty="0"/>
              <a:t>Should we safeguard against these scenarios?</a:t>
            </a:r>
          </a:p>
          <a:p>
            <a:r>
              <a:rPr lang="en-GB" dirty="0"/>
              <a:t>At what stage of the index production pipeline would </a:t>
            </a:r>
            <a:r>
              <a:rPr lang="en-GB" dirty="0" err="1"/>
              <a:t>outliering</a:t>
            </a:r>
            <a:r>
              <a:rPr lang="en-GB" dirty="0"/>
              <a:t> be most effective?</a:t>
            </a:r>
          </a:p>
          <a:p>
            <a:pPr lvl="1"/>
            <a:r>
              <a:rPr lang="en-GB" dirty="0"/>
              <a:t>After classification, but before product grouping?</a:t>
            </a:r>
          </a:p>
          <a:p>
            <a:pPr lvl="1"/>
            <a:r>
              <a:rPr lang="en-GB" dirty="0"/>
              <a:t>What would be the influence of things like product returns?</a:t>
            </a:r>
          </a:p>
          <a:p>
            <a:pPr lvl="1"/>
            <a:r>
              <a:rPr lang="en-GB" dirty="0"/>
              <a:t>Are there any other considerations or recommendations?</a:t>
            </a:r>
          </a:p>
        </p:txBody>
      </p:sp>
    </p:spTree>
    <p:extLst>
      <p:ext uri="{BB962C8B-B14F-4D97-AF65-F5344CB8AC3E}">
        <p14:creationId xmlns:p14="http://schemas.microsoft.com/office/powerpoint/2010/main" val="14604035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Odd One Out 1">
            <a:extLst>
              <a:ext uri="{FF2B5EF4-FFF2-40B4-BE49-F238E27FC236}">
                <a16:creationId xmlns:a16="http://schemas.microsoft.com/office/drawing/2014/main" id="{0B29F322-09B7-43BC-AF56-4D157247256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E528779-D3CB-4C7B-9D9C-20B0A832EC27}"/>
              </a:ext>
            </a:extLst>
          </p:cNvPr>
          <p:cNvSpPr>
            <a:spLocks noGrp="1"/>
          </p:cNvSpPr>
          <p:nvPr>
            <p:ph type="title"/>
          </p:nvPr>
        </p:nvSpPr>
        <p:spPr>
          <a:xfrm>
            <a:off x="371094" y="1161288"/>
            <a:ext cx="3438144" cy="1124712"/>
          </a:xfrm>
        </p:spPr>
        <p:txBody>
          <a:bodyPr anchor="b">
            <a:normAutofit/>
          </a:bodyPr>
          <a:lstStyle/>
          <a:p>
            <a:r>
              <a:rPr lang="en-GB" sz="2800"/>
              <a:t>References</a:t>
            </a:r>
          </a:p>
        </p:txBody>
      </p:sp>
      <p:sp>
        <p:nvSpPr>
          <p:cNvPr id="75" name="Rectangle 7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0940A2B-6B54-4541-A8B0-E5D38D4A4F57}"/>
              </a:ext>
            </a:extLst>
          </p:cNvPr>
          <p:cNvSpPr>
            <a:spLocks noGrp="1"/>
          </p:cNvSpPr>
          <p:nvPr>
            <p:ph idx="1"/>
          </p:nvPr>
        </p:nvSpPr>
        <p:spPr>
          <a:xfrm>
            <a:off x="371094" y="2718054"/>
            <a:ext cx="3438906" cy="3598044"/>
          </a:xfrm>
        </p:spPr>
        <p:txBody>
          <a:bodyPr anchor="t">
            <a:normAutofit fontScale="92500"/>
          </a:bodyPr>
          <a:lstStyle/>
          <a:p>
            <a:pPr>
              <a:spcAft>
                <a:spcPts val="800"/>
              </a:spcAft>
            </a:pPr>
            <a:r>
              <a:rPr lang="en-GB" sz="1000" dirty="0"/>
              <a:t>Proof of concept AD method comparison code adapted from:</a:t>
            </a:r>
            <a:endParaRPr lang="en-GB" sz="1000" u="sng" dirty="0">
              <a:latin typeface="Calibri" panose="020F0502020204030204" pitchFamily="34" charset="0"/>
              <a:ea typeface="Calibri" panose="020F0502020204030204" pitchFamily="34" charset="0"/>
              <a:cs typeface="Times New Roman" panose="02020603050405020304" pitchFamily="18" charset="0"/>
              <a:hlinkClick r:id="rId3"/>
            </a:endParaRPr>
          </a:p>
          <a:p>
            <a:pPr lvl="1">
              <a:spcAft>
                <a:spcPts val="800"/>
              </a:spcAft>
            </a:pPr>
            <a:r>
              <a:rPr lang="en-GB" sz="1000" u="sng" dirty="0">
                <a:latin typeface="Calibri" panose="020F0502020204030204" pitchFamily="34" charset="0"/>
                <a:ea typeface="Calibri" panose="020F0502020204030204" pitchFamily="34" charset="0"/>
                <a:cs typeface="Times New Roman" panose="02020603050405020304" pitchFamily="18" charset="0"/>
                <a:hlinkClick r:id="rId3"/>
              </a:rPr>
              <a:t>https://scikit-learn.org/stable/auto_examples/miscellaneous/plot_anomaly_comparison.html#sphx-glr-auto-examples-miscellaneous-plot-anomaly-comparison-py</a:t>
            </a:r>
            <a:endParaRPr lang="en-GB" sz="1000" dirty="0">
              <a:latin typeface="Calibri" panose="020F0502020204030204" pitchFamily="34" charset="0"/>
              <a:ea typeface="Calibri" panose="020F0502020204030204" pitchFamily="34" charset="0"/>
              <a:cs typeface="Times New Roman" panose="02020603050405020304" pitchFamily="18" charset="0"/>
            </a:endParaRPr>
          </a:p>
          <a:p>
            <a:pPr lvl="1">
              <a:spcAft>
                <a:spcPts val="800"/>
              </a:spcAft>
            </a:pPr>
            <a:r>
              <a:rPr lang="en-GB" sz="1000" u="sng" dirty="0">
                <a:latin typeface="Calibri" panose="020F0502020204030204" pitchFamily="34" charset="0"/>
                <a:ea typeface="Calibri" panose="020F0502020204030204" pitchFamily="34" charset="0"/>
                <a:cs typeface="Times New Roman" panose="02020603050405020304" pitchFamily="18" charset="0"/>
                <a:hlinkClick r:id="rId4"/>
              </a:rPr>
              <a:t>https://scikit-learn.org/stable/auto_examples/cluster/plot_cluster_comparison.html#sphx-glr-auto-examples-cluster-plot-cluster-comparison-py</a:t>
            </a:r>
            <a:endParaRPr lang="en-GB" sz="1000" u="sng" dirty="0">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en-GB" sz="1000" dirty="0"/>
              <a:t>Mayhew &amp; Clews, 2016. Using machine learning techniques to clean web scraped price data via cluster analysis. ONS Survey Methodology Bulletin. Spring 2016.</a:t>
            </a:r>
          </a:p>
          <a:p>
            <a:pPr>
              <a:spcAft>
                <a:spcPts val="800"/>
              </a:spcAft>
            </a:pPr>
            <a:r>
              <a:rPr lang="en-GB" sz="1000" dirty="0" err="1">
                <a:latin typeface="Calibri" panose="020F0502020204030204" pitchFamily="34" charset="0"/>
                <a:ea typeface="Calibri" panose="020F0502020204030204" pitchFamily="34" charset="0"/>
                <a:cs typeface="Times New Roman" panose="02020603050405020304" pitchFamily="18" charset="0"/>
              </a:rPr>
              <a:t>Białek</a:t>
            </a:r>
            <a:r>
              <a:rPr lang="en-GB" sz="1000" dirty="0">
                <a:latin typeface="Calibri" panose="020F0502020204030204" pitchFamily="34" charset="0"/>
                <a:ea typeface="Calibri" panose="020F0502020204030204" pitchFamily="34" charset="0"/>
                <a:cs typeface="Times New Roman" panose="02020603050405020304" pitchFamily="18" charset="0"/>
              </a:rPr>
              <a:t>, Jacek, and Maciej </a:t>
            </a:r>
            <a:r>
              <a:rPr lang="en-GB" sz="1000" dirty="0" err="1">
                <a:latin typeface="Calibri" panose="020F0502020204030204" pitchFamily="34" charset="0"/>
                <a:ea typeface="Calibri" panose="020F0502020204030204" pitchFamily="34" charset="0"/>
                <a:cs typeface="Times New Roman" panose="02020603050405020304" pitchFamily="18" charset="0"/>
              </a:rPr>
              <a:t>Beręsewicz</a:t>
            </a:r>
            <a:r>
              <a:rPr lang="en-GB" sz="1000" dirty="0">
                <a:latin typeface="Calibri" panose="020F0502020204030204" pitchFamily="34" charset="0"/>
                <a:ea typeface="Calibri" panose="020F0502020204030204" pitchFamily="34" charset="0"/>
                <a:cs typeface="Times New Roman" panose="02020603050405020304" pitchFamily="18" charset="0"/>
              </a:rPr>
              <a:t>. "Scanner data in inflation measurement: from raw data to price indices." </a:t>
            </a:r>
            <a:r>
              <a:rPr lang="en-GB" sz="1000" dirty="0" err="1">
                <a:latin typeface="Calibri" panose="020F0502020204030204" pitchFamily="34" charset="0"/>
                <a:ea typeface="Calibri" panose="020F0502020204030204" pitchFamily="34" charset="0"/>
                <a:cs typeface="Times New Roman" panose="02020603050405020304" pitchFamily="18" charset="0"/>
              </a:rPr>
              <a:t>arXiv</a:t>
            </a:r>
            <a:r>
              <a:rPr lang="en-GB" sz="1000" dirty="0">
                <a:latin typeface="Calibri" panose="020F0502020204030204" pitchFamily="34" charset="0"/>
                <a:ea typeface="Calibri" panose="020F0502020204030204" pitchFamily="34" charset="0"/>
                <a:cs typeface="Times New Roman" panose="02020603050405020304" pitchFamily="18" charset="0"/>
              </a:rPr>
              <a:t> preprint arXiv:2005.11233 (2020).</a:t>
            </a:r>
          </a:p>
          <a:p>
            <a:pPr>
              <a:spcAft>
                <a:spcPts val="800"/>
              </a:spcAft>
            </a:pPr>
            <a:r>
              <a:rPr lang="en-GB" sz="1000" dirty="0" err="1"/>
              <a:t>Grient</a:t>
            </a:r>
            <a:r>
              <a:rPr lang="en-GB" sz="1000" dirty="0"/>
              <a:t>, H.A., van der and de </a:t>
            </a:r>
            <a:r>
              <a:rPr lang="en-GB" sz="1000" dirty="0" err="1"/>
              <a:t>Haan</a:t>
            </a:r>
            <a:r>
              <a:rPr lang="en-GB" sz="1000" dirty="0"/>
              <a:t>, J. (2010), The use of supermarket scanner data in the Dutch CPI, Paper presented at the Joint ECE/ILO Workshop on Scanner Data, 10 May 2010, Geneva, Switzerland.</a:t>
            </a:r>
          </a:p>
          <a:p>
            <a:pPr>
              <a:spcAft>
                <a:spcPts val="800"/>
              </a:spcAft>
            </a:pPr>
            <a:endParaRPr lang="en-GB" sz="1000" dirty="0"/>
          </a:p>
          <a:p>
            <a:pPr>
              <a:spcAft>
                <a:spcPts val="800"/>
              </a:spcAft>
            </a:pPr>
            <a:endParaRPr lang="en-GB" sz="1000" dirty="0"/>
          </a:p>
          <a:p>
            <a:pPr>
              <a:spcAft>
                <a:spcPts val="800"/>
              </a:spcAft>
            </a:pPr>
            <a:endParaRPr lang="en-GB" sz="1000" dirty="0">
              <a:latin typeface="Calibri" panose="020F0502020204030204" pitchFamily="34" charset="0"/>
              <a:ea typeface="Calibri" panose="020F0502020204030204" pitchFamily="34" charset="0"/>
              <a:cs typeface="Times New Roman" panose="02020603050405020304" pitchFamily="18" charset="0"/>
            </a:endParaRPr>
          </a:p>
          <a:p>
            <a:endParaRPr lang="en-GB" sz="1000" dirty="0"/>
          </a:p>
        </p:txBody>
      </p:sp>
    </p:spTree>
    <p:extLst>
      <p:ext uri="{BB962C8B-B14F-4D97-AF65-F5344CB8AC3E}">
        <p14:creationId xmlns:p14="http://schemas.microsoft.com/office/powerpoint/2010/main" val="3133245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7810-4C1A-4AA3-B366-A9722E5285F3}"/>
              </a:ext>
            </a:extLst>
          </p:cNvPr>
          <p:cNvSpPr>
            <a:spLocks noGrp="1"/>
          </p:cNvSpPr>
          <p:nvPr>
            <p:ph type="title"/>
          </p:nvPr>
        </p:nvSpPr>
        <p:spPr/>
        <p:txBody>
          <a:bodyPr/>
          <a:lstStyle/>
          <a:p>
            <a:r>
              <a:rPr lang="en-GB" dirty="0"/>
              <a:t>Methods to consider – literature review</a:t>
            </a:r>
          </a:p>
        </p:txBody>
      </p:sp>
      <p:sp>
        <p:nvSpPr>
          <p:cNvPr id="3" name="Content Placeholder 2">
            <a:extLst>
              <a:ext uri="{FF2B5EF4-FFF2-40B4-BE49-F238E27FC236}">
                <a16:creationId xmlns:a16="http://schemas.microsoft.com/office/drawing/2014/main" id="{FE3EE590-A296-4868-8D1B-0D227865D509}"/>
              </a:ext>
            </a:extLst>
          </p:cNvPr>
          <p:cNvSpPr>
            <a:spLocks noGrp="1"/>
          </p:cNvSpPr>
          <p:nvPr>
            <p:ph idx="1"/>
          </p:nvPr>
        </p:nvSpPr>
        <p:spPr/>
        <p:txBody>
          <a:bodyPr/>
          <a:lstStyle/>
          <a:p>
            <a:r>
              <a:rPr lang="en-GB" dirty="0"/>
              <a:t>Assumptions:</a:t>
            </a:r>
          </a:p>
          <a:p>
            <a:pPr lvl="1"/>
            <a:r>
              <a:rPr lang="en-GB" dirty="0"/>
              <a:t>Prices data typically follow a multimodal, otherwise undefined distribution; but are not highly multimodal/complex (Mayhew &amp; Clews, 2016)</a:t>
            </a:r>
          </a:p>
          <a:p>
            <a:pPr lvl="1"/>
            <a:r>
              <a:rPr lang="en-GB" dirty="0"/>
              <a:t>We expect relatively few outliers (a small percentage).</a:t>
            </a:r>
          </a:p>
        </p:txBody>
      </p:sp>
    </p:spTree>
    <p:extLst>
      <p:ext uri="{BB962C8B-B14F-4D97-AF65-F5344CB8AC3E}">
        <p14:creationId xmlns:p14="http://schemas.microsoft.com/office/powerpoint/2010/main" val="494700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7810-4C1A-4AA3-B366-A9722E5285F3}"/>
              </a:ext>
            </a:extLst>
          </p:cNvPr>
          <p:cNvSpPr>
            <a:spLocks noGrp="1"/>
          </p:cNvSpPr>
          <p:nvPr>
            <p:ph type="title"/>
          </p:nvPr>
        </p:nvSpPr>
        <p:spPr/>
        <p:txBody>
          <a:bodyPr/>
          <a:lstStyle/>
          <a:p>
            <a:r>
              <a:rPr lang="en-GB" dirty="0"/>
              <a:t>Methods to consider – literature review</a:t>
            </a:r>
          </a:p>
        </p:txBody>
      </p:sp>
      <p:graphicFrame>
        <p:nvGraphicFramePr>
          <p:cNvPr id="4" name="Table 4">
            <a:extLst>
              <a:ext uri="{FF2B5EF4-FFF2-40B4-BE49-F238E27FC236}">
                <a16:creationId xmlns:a16="http://schemas.microsoft.com/office/drawing/2014/main" id="{550848F2-8307-4255-8CB5-298EAB723AF9}"/>
              </a:ext>
            </a:extLst>
          </p:cNvPr>
          <p:cNvGraphicFramePr>
            <a:graphicFrameLocks noGrp="1"/>
          </p:cNvGraphicFramePr>
          <p:nvPr>
            <p:ph idx="1"/>
            <p:extLst>
              <p:ext uri="{D42A27DB-BD31-4B8C-83A1-F6EECF244321}">
                <p14:modId xmlns:p14="http://schemas.microsoft.com/office/powerpoint/2010/main" val="2484939084"/>
              </p:ext>
            </p:extLst>
          </p:nvPr>
        </p:nvGraphicFramePr>
        <p:xfrm>
          <a:off x="838200" y="1649163"/>
          <a:ext cx="10515600" cy="3931920"/>
        </p:xfrm>
        <a:graphic>
          <a:graphicData uri="http://schemas.openxmlformats.org/drawingml/2006/table">
            <a:tbl>
              <a:tblPr firstRow="1" bandRow="1">
                <a:tableStyleId>{5C22544A-7EE6-4342-B048-85BDC9FD1C3A}</a:tableStyleId>
              </a:tblPr>
              <a:tblGrid>
                <a:gridCol w="1744579">
                  <a:extLst>
                    <a:ext uri="{9D8B030D-6E8A-4147-A177-3AD203B41FA5}">
                      <a16:colId xmlns:a16="http://schemas.microsoft.com/office/drawing/2014/main" val="899343459"/>
                    </a:ext>
                  </a:extLst>
                </a:gridCol>
                <a:gridCol w="1491916">
                  <a:extLst>
                    <a:ext uri="{9D8B030D-6E8A-4147-A177-3AD203B41FA5}">
                      <a16:colId xmlns:a16="http://schemas.microsoft.com/office/drawing/2014/main" val="3631832502"/>
                    </a:ext>
                  </a:extLst>
                </a:gridCol>
                <a:gridCol w="2470484">
                  <a:extLst>
                    <a:ext uri="{9D8B030D-6E8A-4147-A177-3AD203B41FA5}">
                      <a16:colId xmlns:a16="http://schemas.microsoft.com/office/drawing/2014/main" val="3914015926"/>
                    </a:ext>
                  </a:extLst>
                </a:gridCol>
                <a:gridCol w="3689684">
                  <a:extLst>
                    <a:ext uri="{9D8B030D-6E8A-4147-A177-3AD203B41FA5}">
                      <a16:colId xmlns:a16="http://schemas.microsoft.com/office/drawing/2014/main" val="3358448897"/>
                    </a:ext>
                  </a:extLst>
                </a:gridCol>
                <a:gridCol w="1118937">
                  <a:extLst>
                    <a:ext uri="{9D8B030D-6E8A-4147-A177-3AD203B41FA5}">
                      <a16:colId xmlns:a16="http://schemas.microsoft.com/office/drawing/2014/main" val="1222511393"/>
                    </a:ext>
                  </a:extLst>
                </a:gridCol>
              </a:tblGrid>
              <a:tr h="370840">
                <a:tc>
                  <a:txBody>
                    <a:bodyPr/>
                    <a:lstStyle/>
                    <a:p>
                      <a:r>
                        <a:rPr lang="en-GB" dirty="0"/>
                        <a:t>Method category</a:t>
                      </a:r>
                    </a:p>
                  </a:txBody>
                  <a:tcPr/>
                </a:tc>
                <a:tc>
                  <a:txBody>
                    <a:bodyPr/>
                    <a:lstStyle/>
                    <a:p>
                      <a:r>
                        <a:rPr lang="en-GB" dirty="0"/>
                        <a:t>Examples</a:t>
                      </a:r>
                    </a:p>
                  </a:txBody>
                  <a:tcPr/>
                </a:tc>
                <a:tc>
                  <a:txBody>
                    <a:bodyPr/>
                    <a:lstStyle/>
                    <a:p>
                      <a:r>
                        <a:rPr lang="en-GB" dirty="0"/>
                        <a:t>Advantages</a:t>
                      </a:r>
                    </a:p>
                  </a:txBody>
                  <a:tcPr/>
                </a:tc>
                <a:tc>
                  <a:txBody>
                    <a:bodyPr/>
                    <a:lstStyle/>
                    <a:p>
                      <a:r>
                        <a:rPr lang="en-GB" dirty="0"/>
                        <a:t>Disadvantages</a:t>
                      </a:r>
                    </a:p>
                  </a:txBody>
                  <a:tcPr/>
                </a:tc>
                <a:tc>
                  <a:txBody>
                    <a:bodyPr/>
                    <a:lstStyle/>
                    <a:p>
                      <a:r>
                        <a:rPr lang="en-GB" dirty="0"/>
                        <a:t>Suitable?</a:t>
                      </a:r>
                    </a:p>
                  </a:txBody>
                  <a:tcPr/>
                </a:tc>
                <a:extLst>
                  <a:ext uri="{0D108BD9-81ED-4DB2-BD59-A6C34878D82A}">
                    <a16:rowId xmlns:a16="http://schemas.microsoft.com/office/drawing/2014/main" val="3096767714"/>
                  </a:ext>
                </a:extLst>
              </a:tr>
              <a:tr h="370840">
                <a:tc>
                  <a:txBody>
                    <a:bodyPr/>
                    <a:lstStyle/>
                    <a:p>
                      <a:r>
                        <a:rPr lang="en-GB" dirty="0"/>
                        <a:t>Distance-based</a:t>
                      </a:r>
                    </a:p>
                  </a:txBody>
                  <a:tcPr/>
                </a:tc>
                <a:tc>
                  <a:txBody>
                    <a:bodyPr/>
                    <a:lstStyle/>
                    <a:p>
                      <a:r>
                        <a:rPr lang="en-GB" dirty="0"/>
                        <a:t>Minimum Covariance Determinant</a:t>
                      </a:r>
                    </a:p>
                  </a:txBody>
                  <a:tcPr/>
                </a:tc>
                <a:tc>
                  <a:txBody>
                    <a:bodyPr/>
                    <a:lstStyle/>
                    <a:p>
                      <a:r>
                        <a:rPr lang="en-GB" dirty="0"/>
                        <a:t>Affine equivariant</a:t>
                      </a:r>
                    </a:p>
                    <a:p>
                      <a:r>
                        <a:rPr lang="en-GB" dirty="0"/>
                        <a:t>Robust estimator</a:t>
                      </a:r>
                    </a:p>
                    <a:p>
                      <a:r>
                        <a:rPr lang="en-GB" dirty="0"/>
                        <a:t>Fast &amp; easy</a:t>
                      </a:r>
                    </a:p>
                  </a:txBody>
                  <a:tcPr/>
                </a:tc>
                <a:tc>
                  <a:txBody>
                    <a:bodyPr/>
                    <a:lstStyle/>
                    <a:p>
                      <a:r>
                        <a:rPr lang="en-GB" dirty="0"/>
                        <a:t>Requires </a:t>
                      </a:r>
                      <a:r>
                        <a:rPr lang="en-GB" dirty="0" err="1"/>
                        <a:t>uni</a:t>
                      </a:r>
                      <a:r>
                        <a:rPr lang="en-GB" dirty="0"/>
                        <a:t>-modally distributed data</a:t>
                      </a:r>
                    </a:p>
                  </a:txBody>
                  <a:tcPr/>
                </a:tc>
                <a:tc>
                  <a:txBody>
                    <a:bodyPr/>
                    <a:lstStyle/>
                    <a:p>
                      <a:r>
                        <a:rPr lang="en-GB" dirty="0"/>
                        <a:t>No</a:t>
                      </a:r>
                    </a:p>
                  </a:txBody>
                  <a:tcPr/>
                </a:tc>
                <a:extLst>
                  <a:ext uri="{0D108BD9-81ED-4DB2-BD59-A6C34878D82A}">
                    <a16:rowId xmlns:a16="http://schemas.microsoft.com/office/drawing/2014/main" val="2180247205"/>
                  </a:ext>
                </a:extLst>
              </a:tr>
              <a:tr h="370840">
                <a:tc>
                  <a:txBody>
                    <a:bodyPr/>
                    <a:lstStyle/>
                    <a:p>
                      <a:r>
                        <a:rPr lang="en-GB" dirty="0"/>
                        <a:t>Density-based</a:t>
                      </a:r>
                    </a:p>
                  </a:txBody>
                  <a:tcPr/>
                </a:tc>
                <a:tc>
                  <a:txBody>
                    <a:bodyPr/>
                    <a:lstStyle/>
                    <a:p>
                      <a:r>
                        <a:rPr lang="en-GB" dirty="0"/>
                        <a:t>Local Outlier Factor</a:t>
                      </a:r>
                    </a:p>
                    <a:p>
                      <a:r>
                        <a:rPr lang="en-GB" dirty="0"/>
                        <a:t>DBSCAN</a:t>
                      </a:r>
                    </a:p>
                  </a:txBody>
                  <a:tcPr/>
                </a:tc>
                <a:tc>
                  <a:txBody>
                    <a:bodyPr/>
                    <a:lstStyle/>
                    <a:p>
                      <a:r>
                        <a:rPr lang="en-GB" dirty="0"/>
                        <a:t>Few assumptions</a:t>
                      </a:r>
                    </a:p>
                    <a:p>
                      <a:r>
                        <a:rPr lang="en-GB" dirty="0"/>
                        <a:t>Few parameters</a:t>
                      </a:r>
                    </a:p>
                    <a:p>
                      <a:r>
                        <a:rPr lang="en-GB" dirty="0"/>
                        <a:t>Fast &amp; easy</a:t>
                      </a:r>
                    </a:p>
                  </a:txBody>
                  <a:tcPr/>
                </a:tc>
                <a:tc>
                  <a:txBody>
                    <a:bodyPr/>
                    <a:lstStyle/>
                    <a:p>
                      <a:r>
                        <a:rPr lang="en-GB" dirty="0"/>
                        <a:t>Requires good-quality training data</a:t>
                      </a:r>
                    </a:p>
                    <a:p>
                      <a:r>
                        <a:rPr lang="en-GB" dirty="0"/>
                        <a:t>Requires parameters</a:t>
                      </a:r>
                    </a:p>
                  </a:txBody>
                  <a:tcPr/>
                </a:tc>
                <a:tc>
                  <a:txBody>
                    <a:bodyPr/>
                    <a:lstStyle/>
                    <a:p>
                      <a:r>
                        <a:rPr lang="en-GB" dirty="0"/>
                        <a:t>Yes</a:t>
                      </a:r>
                    </a:p>
                  </a:txBody>
                  <a:tcPr/>
                </a:tc>
                <a:extLst>
                  <a:ext uri="{0D108BD9-81ED-4DB2-BD59-A6C34878D82A}">
                    <a16:rowId xmlns:a16="http://schemas.microsoft.com/office/drawing/2014/main" val="3486257712"/>
                  </a:ext>
                </a:extLst>
              </a:tr>
              <a:tr h="370840">
                <a:tc>
                  <a:txBody>
                    <a:bodyPr/>
                    <a:lstStyle/>
                    <a:p>
                      <a:r>
                        <a:rPr lang="en-GB" dirty="0"/>
                        <a:t>Gaussian Mixture Modelling</a:t>
                      </a:r>
                    </a:p>
                  </a:txBody>
                  <a:tcPr/>
                </a:tc>
                <a:tc>
                  <a:txBody>
                    <a:bodyPr/>
                    <a:lstStyle/>
                    <a:p>
                      <a:endParaRPr lang="en-GB" dirty="0"/>
                    </a:p>
                  </a:txBody>
                  <a:tcPr/>
                </a:tc>
                <a:tc>
                  <a:txBody>
                    <a:bodyPr/>
                    <a:lstStyle/>
                    <a:p>
                      <a:r>
                        <a:rPr lang="en-GB" dirty="0"/>
                        <a:t>Can capture covariance in non-spherical shapes</a:t>
                      </a:r>
                    </a:p>
                    <a:p>
                      <a:r>
                        <a:rPr lang="en-GB" dirty="0"/>
                        <a:t>Gives probability</a:t>
                      </a:r>
                    </a:p>
                    <a:p>
                      <a:r>
                        <a:rPr lang="en-GB" dirty="0"/>
                        <a:t>Fast &amp; easy</a:t>
                      </a:r>
                    </a:p>
                  </a:txBody>
                  <a:tcPr/>
                </a:tc>
                <a:tc>
                  <a:txBody>
                    <a:bodyPr/>
                    <a:lstStyle/>
                    <a:p>
                      <a:r>
                        <a:rPr lang="en-GB" dirty="0"/>
                        <a:t>Requires Gaussian data in an ellipsoid shape</a:t>
                      </a:r>
                    </a:p>
                    <a:p>
                      <a:r>
                        <a:rPr lang="en-GB" dirty="0"/>
                        <a:t>Requires a priori decision on no. clusters</a:t>
                      </a:r>
                    </a:p>
                    <a:p>
                      <a:r>
                        <a:rPr lang="en-GB" dirty="0"/>
                        <a:t>Only suitable if few outliers</a:t>
                      </a:r>
                    </a:p>
                  </a:txBody>
                  <a:tcPr/>
                </a:tc>
                <a:tc>
                  <a:txBody>
                    <a:bodyPr/>
                    <a:lstStyle/>
                    <a:p>
                      <a:r>
                        <a:rPr lang="en-GB" dirty="0"/>
                        <a:t>Yes</a:t>
                      </a:r>
                    </a:p>
                  </a:txBody>
                  <a:tcPr/>
                </a:tc>
                <a:extLst>
                  <a:ext uri="{0D108BD9-81ED-4DB2-BD59-A6C34878D82A}">
                    <a16:rowId xmlns:a16="http://schemas.microsoft.com/office/drawing/2014/main" val="3553995849"/>
                  </a:ext>
                </a:extLst>
              </a:tr>
            </a:tbl>
          </a:graphicData>
        </a:graphic>
      </p:graphicFrame>
    </p:spTree>
    <p:extLst>
      <p:ext uri="{BB962C8B-B14F-4D97-AF65-F5344CB8AC3E}">
        <p14:creationId xmlns:p14="http://schemas.microsoft.com/office/powerpoint/2010/main" val="4148151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7810-4C1A-4AA3-B366-A9722E5285F3}"/>
              </a:ext>
            </a:extLst>
          </p:cNvPr>
          <p:cNvSpPr>
            <a:spLocks noGrp="1"/>
          </p:cNvSpPr>
          <p:nvPr>
            <p:ph type="title"/>
          </p:nvPr>
        </p:nvSpPr>
        <p:spPr/>
        <p:txBody>
          <a:bodyPr/>
          <a:lstStyle/>
          <a:p>
            <a:r>
              <a:rPr lang="en-GB" dirty="0"/>
              <a:t>Methods to consider – literature review</a:t>
            </a:r>
          </a:p>
        </p:txBody>
      </p:sp>
      <p:graphicFrame>
        <p:nvGraphicFramePr>
          <p:cNvPr id="4" name="Table 4">
            <a:extLst>
              <a:ext uri="{FF2B5EF4-FFF2-40B4-BE49-F238E27FC236}">
                <a16:creationId xmlns:a16="http://schemas.microsoft.com/office/drawing/2014/main" id="{550848F2-8307-4255-8CB5-298EAB723AF9}"/>
              </a:ext>
            </a:extLst>
          </p:cNvPr>
          <p:cNvGraphicFramePr>
            <a:graphicFrameLocks noGrp="1"/>
          </p:cNvGraphicFramePr>
          <p:nvPr>
            <p:ph idx="1"/>
            <p:extLst>
              <p:ext uri="{D42A27DB-BD31-4B8C-83A1-F6EECF244321}">
                <p14:modId xmlns:p14="http://schemas.microsoft.com/office/powerpoint/2010/main" val="1855111140"/>
              </p:ext>
            </p:extLst>
          </p:nvPr>
        </p:nvGraphicFramePr>
        <p:xfrm>
          <a:off x="838200" y="1649163"/>
          <a:ext cx="10515600" cy="5029200"/>
        </p:xfrm>
        <a:graphic>
          <a:graphicData uri="http://schemas.openxmlformats.org/drawingml/2006/table">
            <a:tbl>
              <a:tblPr firstRow="1" bandRow="1">
                <a:tableStyleId>{5C22544A-7EE6-4342-B048-85BDC9FD1C3A}</a:tableStyleId>
              </a:tblPr>
              <a:tblGrid>
                <a:gridCol w="1744579">
                  <a:extLst>
                    <a:ext uri="{9D8B030D-6E8A-4147-A177-3AD203B41FA5}">
                      <a16:colId xmlns:a16="http://schemas.microsoft.com/office/drawing/2014/main" val="899343459"/>
                    </a:ext>
                  </a:extLst>
                </a:gridCol>
                <a:gridCol w="1491916">
                  <a:extLst>
                    <a:ext uri="{9D8B030D-6E8A-4147-A177-3AD203B41FA5}">
                      <a16:colId xmlns:a16="http://schemas.microsoft.com/office/drawing/2014/main" val="3631832502"/>
                    </a:ext>
                  </a:extLst>
                </a:gridCol>
                <a:gridCol w="2470484">
                  <a:extLst>
                    <a:ext uri="{9D8B030D-6E8A-4147-A177-3AD203B41FA5}">
                      <a16:colId xmlns:a16="http://schemas.microsoft.com/office/drawing/2014/main" val="3914015926"/>
                    </a:ext>
                  </a:extLst>
                </a:gridCol>
                <a:gridCol w="3689684">
                  <a:extLst>
                    <a:ext uri="{9D8B030D-6E8A-4147-A177-3AD203B41FA5}">
                      <a16:colId xmlns:a16="http://schemas.microsoft.com/office/drawing/2014/main" val="3358448897"/>
                    </a:ext>
                  </a:extLst>
                </a:gridCol>
                <a:gridCol w="1118937">
                  <a:extLst>
                    <a:ext uri="{9D8B030D-6E8A-4147-A177-3AD203B41FA5}">
                      <a16:colId xmlns:a16="http://schemas.microsoft.com/office/drawing/2014/main" val="1222511393"/>
                    </a:ext>
                  </a:extLst>
                </a:gridCol>
              </a:tblGrid>
              <a:tr h="370840">
                <a:tc>
                  <a:txBody>
                    <a:bodyPr/>
                    <a:lstStyle/>
                    <a:p>
                      <a:r>
                        <a:rPr lang="en-GB" dirty="0"/>
                        <a:t>Method category</a:t>
                      </a:r>
                    </a:p>
                  </a:txBody>
                  <a:tcPr/>
                </a:tc>
                <a:tc>
                  <a:txBody>
                    <a:bodyPr/>
                    <a:lstStyle/>
                    <a:p>
                      <a:r>
                        <a:rPr lang="en-GB" dirty="0"/>
                        <a:t>Examples</a:t>
                      </a:r>
                    </a:p>
                  </a:txBody>
                  <a:tcPr/>
                </a:tc>
                <a:tc>
                  <a:txBody>
                    <a:bodyPr/>
                    <a:lstStyle/>
                    <a:p>
                      <a:r>
                        <a:rPr lang="en-GB" dirty="0"/>
                        <a:t>Advantages</a:t>
                      </a:r>
                    </a:p>
                  </a:txBody>
                  <a:tcPr/>
                </a:tc>
                <a:tc>
                  <a:txBody>
                    <a:bodyPr/>
                    <a:lstStyle/>
                    <a:p>
                      <a:r>
                        <a:rPr lang="en-GB" dirty="0"/>
                        <a:t>Disadvantages</a:t>
                      </a:r>
                    </a:p>
                  </a:txBody>
                  <a:tcPr/>
                </a:tc>
                <a:tc>
                  <a:txBody>
                    <a:bodyPr/>
                    <a:lstStyle/>
                    <a:p>
                      <a:r>
                        <a:rPr lang="en-GB" dirty="0"/>
                        <a:t>Suitable?</a:t>
                      </a:r>
                    </a:p>
                  </a:txBody>
                  <a:tcPr/>
                </a:tc>
                <a:extLst>
                  <a:ext uri="{0D108BD9-81ED-4DB2-BD59-A6C34878D82A}">
                    <a16:rowId xmlns:a16="http://schemas.microsoft.com/office/drawing/2014/main" val="3096767714"/>
                  </a:ext>
                </a:extLst>
              </a:tr>
              <a:tr h="0">
                <a:tc>
                  <a:txBody>
                    <a:bodyPr/>
                    <a:lstStyle/>
                    <a:p>
                      <a:r>
                        <a:rPr lang="en-GB" dirty="0"/>
                        <a:t>Principle Component Analysis</a:t>
                      </a:r>
                    </a:p>
                  </a:txBody>
                  <a:tcPr/>
                </a:tc>
                <a:tc>
                  <a:txBody>
                    <a:bodyPr/>
                    <a:lstStyle/>
                    <a:p>
                      <a:endParaRPr lang="en-GB" dirty="0"/>
                    </a:p>
                  </a:txBody>
                  <a:tcPr/>
                </a:tc>
                <a:tc>
                  <a:txBody>
                    <a:bodyPr/>
                    <a:lstStyle/>
                    <a:p>
                      <a:r>
                        <a:rPr lang="en-GB" dirty="0"/>
                        <a:t>Well-known, available</a:t>
                      </a:r>
                    </a:p>
                    <a:p>
                      <a:r>
                        <a:rPr lang="en-GB" dirty="0"/>
                        <a:t>Few parameters</a:t>
                      </a:r>
                    </a:p>
                  </a:txBody>
                  <a:tcPr/>
                </a:tc>
                <a:tc>
                  <a:txBody>
                    <a:bodyPr/>
                    <a:lstStyle/>
                    <a:p>
                      <a:r>
                        <a:rPr lang="en-GB" dirty="0"/>
                        <a:t>Which components contain outliers?</a:t>
                      </a:r>
                    </a:p>
                    <a:p>
                      <a:r>
                        <a:rPr lang="en-GB" dirty="0"/>
                        <a:t>Only suitable if few outliers</a:t>
                      </a:r>
                    </a:p>
                  </a:txBody>
                  <a:tcPr/>
                </a:tc>
                <a:tc>
                  <a:txBody>
                    <a:bodyPr/>
                    <a:lstStyle/>
                    <a:p>
                      <a:r>
                        <a:rPr lang="en-GB" dirty="0"/>
                        <a:t>Yes</a:t>
                      </a:r>
                    </a:p>
                  </a:txBody>
                  <a:tcPr/>
                </a:tc>
                <a:extLst>
                  <a:ext uri="{0D108BD9-81ED-4DB2-BD59-A6C34878D82A}">
                    <a16:rowId xmlns:a16="http://schemas.microsoft.com/office/drawing/2014/main" val="2146429433"/>
                  </a:ext>
                </a:extLst>
              </a:tr>
              <a:tr h="370840">
                <a:tc>
                  <a:txBody>
                    <a:bodyPr/>
                    <a:lstStyle/>
                    <a:p>
                      <a:r>
                        <a:rPr lang="en-GB" dirty="0"/>
                        <a:t>Entropy-based</a:t>
                      </a:r>
                    </a:p>
                  </a:txBody>
                  <a:tcPr/>
                </a:tc>
                <a:tc>
                  <a:txBody>
                    <a:bodyPr/>
                    <a:lstStyle/>
                    <a:p>
                      <a:r>
                        <a:rPr lang="en-GB" sz="1800" kern="1200" dirty="0">
                          <a:solidFill>
                            <a:schemeClr val="dk1"/>
                          </a:solidFill>
                          <a:effectLst/>
                          <a:latin typeface="+mn-lt"/>
                          <a:ea typeface="+mn-ea"/>
                          <a:cs typeface="+mn-cs"/>
                        </a:rPr>
                        <a:t>EODSP</a:t>
                      </a:r>
                    </a:p>
                    <a:p>
                      <a:r>
                        <a:rPr lang="en-GB" sz="1800" kern="1200" dirty="0">
                          <a:solidFill>
                            <a:schemeClr val="dk1"/>
                          </a:solidFill>
                          <a:effectLst/>
                          <a:latin typeface="+mn-lt"/>
                          <a:ea typeface="+mn-ea"/>
                          <a:cs typeface="+mn-cs"/>
                        </a:rPr>
                        <a:t>ODAAE</a:t>
                      </a:r>
                      <a:endParaRPr lang="en-GB" dirty="0"/>
                    </a:p>
                  </a:txBody>
                  <a:tcPr/>
                </a:tc>
                <a:tc>
                  <a:txBody>
                    <a:bodyPr/>
                    <a:lstStyle/>
                    <a:p>
                      <a:r>
                        <a:rPr lang="en-GB" dirty="0"/>
                        <a:t>Promising, current</a:t>
                      </a:r>
                    </a:p>
                    <a:p>
                      <a:r>
                        <a:rPr lang="en-GB" dirty="0"/>
                        <a:t>Lower false alarm rate</a:t>
                      </a:r>
                    </a:p>
                    <a:p>
                      <a:r>
                        <a:rPr lang="en-GB" dirty="0"/>
                        <a:t>Can be superior to unsupervised methods</a:t>
                      </a:r>
                    </a:p>
                  </a:txBody>
                  <a:tcPr/>
                </a:tc>
                <a:tc>
                  <a:txBody>
                    <a:bodyPr/>
                    <a:lstStyle/>
                    <a:p>
                      <a:r>
                        <a:rPr lang="en-GB" dirty="0"/>
                        <a:t>Requires labelled data</a:t>
                      </a:r>
                    </a:p>
                    <a:p>
                      <a:r>
                        <a:rPr lang="en-GB" dirty="0"/>
                        <a:t>Not established</a:t>
                      </a:r>
                    </a:p>
                    <a:p>
                      <a:r>
                        <a:rPr lang="en-GB" dirty="0"/>
                        <a:t>Multiple parameters to set</a:t>
                      </a:r>
                    </a:p>
                  </a:txBody>
                  <a:tcPr/>
                </a:tc>
                <a:tc>
                  <a:txBody>
                    <a:bodyPr/>
                    <a:lstStyle/>
                    <a:p>
                      <a:r>
                        <a:rPr lang="en-GB" dirty="0"/>
                        <a:t>No</a:t>
                      </a:r>
                    </a:p>
                  </a:txBody>
                  <a:tcPr/>
                </a:tc>
                <a:extLst>
                  <a:ext uri="{0D108BD9-81ED-4DB2-BD59-A6C34878D82A}">
                    <a16:rowId xmlns:a16="http://schemas.microsoft.com/office/drawing/2014/main" val="3264353585"/>
                  </a:ext>
                </a:extLst>
              </a:tr>
              <a:tr h="370840">
                <a:tc>
                  <a:txBody>
                    <a:bodyPr/>
                    <a:lstStyle/>
                    <a:p>
                      <a:r>
                        <a:rPr lang="en-GB" dirty="0"/>
                        <a:t>Other machine &amp; deep learning</a:t>
                      </a:r>
                    </a:p>
                  </a:txBody>
                  <a:tcPr/>
                </a:tc>
                <a:tc>
                  <a:txBody>
                    <a:bodyPr/>
                    <a:lstStyle/>
                    <a:p>
                      <a:r>
                        <a:rPr lang="en-GB" dirty="0"/>
                        <a:t>OC-SVM</a:t>
                      </a:r>
                    </a:p>
                    <a:p>
                      <a:r>
                        <a:rPr lang="en-GB" dirty="0"/>
                        <a:t>Isolation Forest</a:t>
                      </a:r>
                    </a:p>
                    <a:p>
                      <a:r>
                        <a:rPr lang="en-GB" dirty="0"/>
                        <a:t>DAD models</a:t>
                      </a:r>
                    </a:p>
                    <a:p>
                      <a:r>
                        <a:rPr lang="en-GB" dirty="0"/>
                        <a:t>LSTM, CNN, RNN</a:t>
                      </a:r>
                    </a:p>
                  </a:txBody>
                  <a:tcPr/>
                </a:tc>
                <a:tc>
                  <a:txBody>
                    <a:bodyPr/>
                    <a:lstStyle/>
                    <a:p>
                      <a:endParaRPr lang="en-GB" dirty="0"/>
                    </a:p>
                  </a:txBody>
                  <a:tcPr/>
                </a:tc>
                <a:tc>
                  <a:txBody>
                    <a:bodyPr/>
                    <a:lstStyle/>
                    <a:p>
                      <a:r>
                        <a:rPr lang="en-GB" dirty="0"/>
                        <a:t>OC-SVM: prop. of outliers needs to be set, many parameters</a:t>
                      </a:r>
                    </a:p>
                    <a:p>
                      <a:r>
                        <a:rPr lang="en-GB" dirty="0"/>
                        <a:t>Isolation Forest: does not perform well with clusters of different densities</a:t>
                      </a:r>
                    </a:p>
                    <a:p>
                      <a:r>
                        <a:rPr lang="en-GB" dirty="0"/>
                        <a:t>Deep learning: over-fitting for low-dimensional/simple data, computationally intensive</a:t>
                      </a:r>
                    </a:p>
                  </a:txBody>
                  <a:tcPr/>
                </a:tc>
                <a:tc>
                  <a:txBody>
                    <a:bodyPr/>
                    <a:lstStyle/>
                    <a:p>
                      <a:r>
                        <a:rPr lang="en-GB" dirty="0"/>
                        <a:t>No</a:t>
                      </a:r>
                    </a:p>
                  </a:txBody>
                  <a:tcPr/>
                </a:tc>
                <a:extLst>
                  <a:ext uri="{0D108BD9-81ED-4DB2-BD59-A6C34878D82A}">
                    <a16:rowId xmlns:a16="http://schemas.microsoft.com/office/drawing/2014/main" val="197504430"/>
                  </a:ext>
                </a:extLst>
              </a:tr>
            </a:tbl>
          </a:graphicData>
        </a:graphic>
      </p:graphicFrame>
    </p:spTree>
    <p:extLst>
      <p:ext uri="{BB962C8B-B14F-4D97-AF65-F5344CB8AC3E}">
        <p14:creationId xmlns:p14="http://schemas.microsoft.com/office/powerpoint/2010/main" val="2117199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7810-4C1A-4AA3-B366-A9722E5285F3}"/>
              </a:ext>
            </a:extLst>
          </p:cNvPr>
          <p:cNvSpPr>
            <a:spLocks noGrp="1"/>
          </p:cNvSpPr>
          <p:nvPr>
            <p:ph type="title"/>
          </p:nvPr>
        </p:nvSpPr>
        <p:spPr/>
        <p:txBody>
          <a:bodyPr/>
          <a:lstStyle/>
          <a:p>
            <a:r>
              <a:rPr lang="en-GB" dirty="0"/>
              <a:t>Methods to consider – </a:t>
            </a:r>
            <a:r>
              <a:rPr lang="en-GB" b="1" dirty="0"/>
              <a:t>short-list</a:t>
            </a:r>
            <a:r>
              <a:rPr lang="en-GB" dirty="0"/>
              <a:t>:</a:t>
            </a:r>
          </a:p>
        </p:txBody>
      </p:sp>
      <p:graphicFrame>
        <p:nvGraphicFramePr>
          <p:cNvPr id="4" name="Table 4">
            <a:extLst>
              <a:ext uri="{FF2B5EF4-FFF2-40B4-BE49-F238E27FC236}">
                <a16:creationId xmlns:a16="http://schemas.microsoft.com/office/drawing/2014/main" id="{550848F2-8307-4255-8CB5-298EAB723AF9}"/>
              </a:ext>
            </a:extLst>
          </p:cNvPr>
          <p:cNvGraphicFramePr>
            <a:graphicFrameLocks noGrp="1"/>
          </p:cNvGraphicFramePr>
          <p:nvPr>
            <p:ph idx="1"/>
            <p:extLst>
              <p:ext uri="{D42A27DB-BD31-4B8C-83A1-F6EECF244321}">
                <p14:modId xmlns:p14="http://schemas.microsoft.com/office/powerpoint/2010/main" val="106280066"/>
              </p:ext>
            </p:extLst>
          </p:nvPr>
        </p:nvGraphicFramePr>
        <p:xfrm>
          <a:off x="838200" y="1649163"/>
          <a:ext cx="10515600" cy="3931920"/>
        </p:xfrm>
        <a:graphic>
          <a:graphicData uri="http://schemas.openxmlformats.org/drawingml/2006/table">
            <a:tbl>
              <a:tblPr firstRow="1" bandRow="1">
                <a:tableStyleId>{5C22544A-7EE6-4342-B048-85BDC9FD1C3A}</a:tableStyleId>
              </a:tblPr>
              <a:tblGrid>
                <a:gridCol w="1744579">
                  <a:extLst>
                    <a:ext uri="{9D8B030D-6E8A-4147-A177-3AD203B41FA5}">
                      <a16:colId xmlns:a16="http://schemas.microsoft.com/office/drawing/2014/main" val="899343459"/>
                    </a:ext>
                  </a:extLst>
                </a:gridCol>
                <a:gridCol w="1491916">
                  <a:extLst>
                    <a:ext uri="{9D8B030D-6E8A-4147-A177-3AD203B41FA5}">
                      <a16:colId xmlns:a16="http://schemas.microsoft.com/office/drawing/2014/main" val="3631832502"/>
                    </a:ext>
                  </a:extLst>
                </a:gridCol>
                <a:gridCol w="2470484">
                  <a:extLst>
                    <a:ext uri="{9D8B030D-6E8A-4147-A177-3AD203B41FA5}">
                      <a16:colId xmlns:a16="http://schemas.microsoft.com/office/drawing/2014/main" val="3914015926"/>
                    </a:ext>
                  </a:extLst>
                </a:gridCol>
                <a:gridCol w="3689684">
                  <a:extLst>
                    <a:ext uri="{9D8B030D-6E8A-4147-A177-3AD203B41FA5}">
                      <a16:colId xmlns:a16="http://schemas.microsoft.com/office/drawing/2014/main" val="3358448897"/>
                    </a:ext>
                  </a:extLst>
                </a:gridCol>
                <a:gridCol w="1118937">
                  <a:extLst>
                    <a:ext uri="{9D8B030D-6E8A-4147-A177-3AD203B41FA5}">
                      <a16:colId xmlns:a16="http://schemas.microsoft.com/office/drawing/2014/main" val="1222511393"/>
                    </a:ext>
                  </a:extLst>
                </a:gridCol>
              </a:tblGrid>
              <a:tr h="370840">
                <a:tc>
                  <a:txBody>
                    <a:bodyPr/>
                    <a:lstStyle/>
                    <a:p>
                      <a:r>
                        <a:rPr lang="en-GB" dirty="0"/>
                        <a:t>Method category</a:t>
                      </a:r>
                    </a:p>
                  </a:txBody>
                  <a:tcPr/>
                </a:tc>
                <a:tc>
                  <a:txBody>
                    <a:bodyPr/>
                    <a:lstStyle/>
                    <a:p>
                      <a:r>
                        <a:rPr lang="en-GB" dirty="0"/>
                        <a:t>Examples</a:t>
                      </a:r>
                    </a:p>
                  </a:txBody>
                  <a:tcPr/>
                </a:tc>
                <a:tc>
                  <a:txBody>
                    <a:bodyPr/>
                    <a:lstStyle/>
                    <a:p>
                      <a:r>
                        <a:rPr lang="en-GB" dirty="0"/>
                        <a:t>Advantages</a:t>
                      </a:r>
                    </a:p>
                  </a:txBody>
                  <a:tcPr/>
                </a:tc>
                <a:tc>
                  <a:txBody>
                    <a:bodyPr/>
                    <a:lstStyle/>
                    <a:p>
                      <a:r>
                        <a:rPr lang="en-GB" dirty="0"/>
                        <a:t>Disadvantages</a:t>
                      </a:r>
                    </a:p>
                  </a:txBody>
                  <a:tcPr/>
                </a:tc>
                <a:tc>
                  <a:txBody>
                    <a:bodyPr/>
                    <a:lstStyle/>
                    <a:p>
                      <a:r>
                        <a:rPr lang="en-GB" dirty="0"/>
                        <a:t>Suitable?</a:t>
                      </a:r>
                    </a:p>
                  </a:txBody>
                  <a:tcPr/>
                </a:tc>
                <a:extLst>
                  <a:ext uri="{0D108BD9-81ED-4DB2-BD59-A6C34878D82A}">
                    <a16:rowId xmlns:a16="http://schemas.microsoft.com/office/drawing/2014/main" val="3096767714"/>
                  </a:ext>
                </a:extLst>
              </a:tr>
              <a:tr h="370840">
                <a:tc>
                  <a:txBody>
                    <a:bodyPr/>
                    <a:lstStyle/>
                    <a:p>
                      <a:r>
                        <a:rPr lang="en-GB" dirty="0"/>
                        <a:t>Density-based</a:t>
                      </a:r>
                    </a:p>
                  </a:txBody>
                  <a:tcPr/>
                </a:tc>
                <a:tc>
                  <a:txBody>
                    <a:bodyPr/>
                    <a:lstStyle/>
                    <a:p>
                      <a:r>
                        <a:rPr lang="en-GB" dirty="0"/>
                        <a:t>Local Outlier Factor</a:t>
                      </a:r>
                    </a:p>
                    <a:p>
                      <a:r>
                        <a:rPr lang="en-GB" dirty="0"/>
                        <a:t>DBSCAN</a:t>
                      </a:r>
                    </a:p>
                  </a:txBody>
                  <a:tcPr/>
                </a:tc>
                <a:tc>
                  <a:txBody>
                    <a:bodyPr/>
                    <a:lstStyle/>
                    <a:p>
                      <a:r>
                        <a:rPr lang="en-GB" dirty="0"/>
                        <a:t>Few assumptions</a:t>
                      </a:r>
                    </a:p>
                    <a:p>
                      <a:r>
                        <a:rPr lang="en-GB" dirty="0"/>
                        <a:t>Few parameters</a:t>
                      </a:r>
                    </a:p>
                    <a:p>
                      <a:r>
                        <a:rPr lang="en-GB" dirty="0"/>
                        <a:t>Fast &amp; easy</a:t>
                      </a:r>
                    </a:p>
                  </a:txBody>
                  <a:tcPr/>
                </a:tc>
                <a:tc>
                  <a:txBody>
                    <a:bodyPr/>
                    <a:lstStyle/>
                    <a:p>
                      <a:r>
                        <a:rPr lang="en-GB" dirty="0"/>
                        <a:t>Requires good-quality training data</a:t>
                      </a:r>
                    </a:p>
                    <a:p>
                      <a:r>
                        <a:rPr lang="en-GB" dirty="0"/>
                        <a:t>Requires parameters</a:t>
                      </a:r>
                    </a:p>
                  </a:txBody>
                  <a:tcPr/>
                </a:tc>
                <a:tc>
                  <a:txBody>
                    <a:bodyPr/>
                    <a:lstStyle/>
                    <a:p>
                      <a:r>
                        <a:rPr lang="en-GB" dirty="0"/>
                        <a:t>Yes</a:t>
                      </a:r>
                    </a:p>
                  </a:txBody>
                  <a:tcPr/>
                </a:tc>
                <a:extLst>
                  <a:ext uri="{0D108BD9-81ED-4DB2-BD59-A6C34878D82A}">
                    <a16:rowId xmlns:a16="http://schemas.microsoft.com/office/drawing/2014/main" val="3486257712"/>
                  </a:ext>
                </a:extLst>
              </a:tr>
              <a:tr h="370840">
                <a:tc>
                  <a:txBody>
                    <a:bodyPr/>
                    <a:lstStyle/>
                    <a:p>
                      <a:r>
                        <a:rPr lang="en-GB" dirty="0"/>
                        <a:t>Gaussian Mixture Modelling</a:t>
                      </a:r>
                    </a:p>
                  </a:txBody>
                  <a:tcPr/>
                </a:tc>
                <a:tc>
                  <a:txBody>
                    <a:bodyPr/>
                    <a:lstStyle/>
                    <a:p>
                      <a:endParaRPr lang="en-GB" dirty="0"/>
                    </a:p>
                  </a:txBody>
                  <a:tcPr/>
                </a:tc>
                <a:tc>
                  <a:txBody>
                    <a:bodyPr/>
                    <a:lstStyle/>
                    <a:p>
                      <a:r>
                        <a:rPr lang="en-GB" dirty="0"/>
                        <a:t>Can capture covariance in non-spherical shapes</a:t>
                      </a:r>
                    </a:p>
                    <a:p>
                      <a:r>
                        <a:rPr lang="en-GB" dirty="0"/>
                        <a:t>Gives probability</a:t>
                      </a:r>
                    </a:p>
                    <a:p>
                      <a:r>
                        <a:rPr lang="en-GB" dirty="0"/>
                        <a:t>Fast &amp; easy</a:t>
                      </a:r>
                    </a:p>
                  </a:txBody>
                  <a:tcPr/>
                </a:tc>
                <a:tc>
                  <a:txBody>
                    <a:bodyPr/>
                    <a:lstStyle/>
                    <a:p>
                      <a:r>
                        <a:rPr lang="en-GB" dirty="0"/>
                        <a:t>Requires Gaussian data in an ellipsoid shape</a:t>
                      </a:r>
                    </a:p>
                    <a:p>
                      <a:r>
                        <a:rPr lang="en-GB" dirty="0"/>
                        <a:t>Requires a priori decision on no. clusters</a:t>
                      </a:r>
                    </a:p>
                    <a:p>
                      <a:r>
                        <a:rPr lang="en-GB" dirty="0"/>
                        <a:t>Only suitable if few outliers</a:t>
                      </a:r>
                    </a:p>
                  </a:txBody>
                  <a:tcPr/>
                </a:tc>
                <a:tc>
                  <a:txBody>
                    <a:bodyPr/>
                    <a:lstStyle/>
                    <a:p>
                      <a:r>
                        <a:rPr lang="en-GB" dirty="0"/>
                        <a:t>Yes</a:t>
                      </a:r>
                    </a:p>
                  </a:txBody>
                  <a:tcPr/>
                </a:tc>
                <a:extLst>
                  <a:ext uri="{0D108BD9-81ED-4DB2-BD59-A6C34878D82A}">
                    <a16:rowId xmlns:a16="http://schemas.microsoft.com/office/drawing/2014/main" val="3553995849"/>
                  </a:ext>
                </a:extLst>
              </a:tr>
              <a:tr h="370840">
                <a:tc>
                  <a:txBody>
                    <a:bodyPr/>
                    <a:lstStyle/>
                    <a:p>
                      <a:r>
                        <a:rPr lang="en-GB" dirty="0"/>
                        <a:t>Principle Component Analysis</a:t>
                      </a:r>
                    </a:p>
                  </a:txBody>
                  <a:tcPr/>
                </a:tc>
                <a:tc>
                  <a:txBody>
                    <a:bodyPr/>
                    <a:lstStyle/>
                    <a:p>
                      <a:endParaRPr lang="en-GB" dirty="0"/>
                    </a:p>
                  </a:txBody>
                  <a:tcPr/>
                </a:tc>
                <a:tc>
                  <a:txBody>
                    <a:bodyPr/>
                    <a:lstStyle/>
                    <a:p>
                      <a:r>
                        <a:rPr lang="en-GB" dirty="0"/>
                        <a:t>Well-known, available</a:t>
                      </a:r>
                    </a:p>
                    <a:p>
                      <a:r>
                        <a:rPr lang="en-GB" dirty="0"/>
                        <a:t>Few parameters</a:t>
                      </a:r>
                    </a:p>
                  </a:txBody>
                  <a:tcPr/>
                </a:tc>
                <a:tc>
                  <a:txBody>
                    <a:bodyPr/>
                    <a:lstStyle/>
                    <a:p>
                      <a:r>
                        <a:rPr lang="en-GB" dirty="0"/>
                        <a:t>Which components contain outliers?</a:t>
                      </a:r>
                    </a:p>
                    <a:p>
                      <a:r>
                        <a:rPr lang="en-GB" dirty="0"/>
                        <a:t>Only suitable if few outliers</a:t>
                      </a:r>
                    </a:p>
                  </a:txBody>
                  <a:tcPr/>
                </a:tc>
                <a:tc>
                  <a:txBody>
                    <a:bodyPr/>
                    <a:lstStyle/>
                    <a:p>
                      <a:r>
                        <a:rPr lang="en-GB" dirty="0"/>
                        <a:t>Yes</a:t>
                      </a:r>
                    </a:p>
                  </a:txBody>
                  <a:tcPr/>
                </a:tc>
                <a:extLst>
                  <a:ext uri="{0D108BD9-81ED-4DB2-BD59-A6C34878D82A}">
                    <a16:rowId xmlns:a16="http://schemas.microsoft.com/office/drawing/2014/main" val="1657201786"/>
                  </a:ext>
                </a:extLst>
              </a:tr>
            </a:tbl>
          </a:graphicData>
        </a:graphic>
      </p:graphicFrame>
    </p:spTree>
    <p:extLst>
      <p:ext uri="{BB962C8B-B14F-4D97-AF65-F5344CB8AC3E}">
        <p14:creationId xmlns:p14="http://schemas.microsoft.com/office/powerpoint/2010/main" val="2857260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17810-4C1A-4AA3-B366-A9722E5285F3}"/>
              </a:ext>
            </a:extLst>
          </p:cNvPr>
          <p:cNvSpPr>
            <a:spLocks noGrp="1"/>
          </p:cNvSpPr>
          <p:nvPr>
            <p:ph type="title"/>
          </p:nvPr>
        </p:nvSpPr>
        <p:spPr/>
        <p:txBody>
          <a:bodyPr/>
          <a:lstStyle/>
          <a:p>
            <a:r>
              <a:rPr lang="en-GB" dirty="0"/>
              <a:t>Methods to consider – </a:t>
            </a:r>
            <a:r>
              <a:rPr lang="en-GB" b="1" dirty="0"/>
              <a:t>additional</a:t>
            </a:r>
            <a:r>
              <a:rPr lang="en-GB" dirty="0"/>
              <a:t>:</a:t>
            </a:r>
          </a:p>
        </p:txBody>
      </p:sp>
      <p:graphicFrame>
        <p:nvGraphicFramePr>
          <p:cNvPr id="4" name="Table 4">
            <a:extLst>
              <a:ext uri="{FF2B5EF4-FFF2-40B4-BE49-F238E27FC236}">
                <a16:creationId xmlns:a16="http://schemas.microsoft.com/office/drawing/2014/main" id="{550848F2-8307-4255-8CB5-298EAB723AF9}"/>
              </a:ext>
            </a:extLst>
          </p:cNvPr>
          <p:cNvGraphicFramePr>
            <a:graphicFrameLocks noGrp="1"/>
          </p:cNvGraphicFramePr>
          <p:nvPr>
            <p:ph idx="1"/>
            <p:extLst>
              <p:ext uri="{D42A27DB-BD31-4B8C-83A1-F6EECF244321}">
                <p14:modId xmlns:p14="http://schemas.microsoft.com/office/powerpoint/2010/main" val="3874096020"/>
              </p:ext>
            </p:extLst>
          </p:nvPr>
        </p:nvGraphicFramePr>
        <p:xfrm>
          <a:off x="838200" y="1649163"/>
          <a:ext cx="10515600" cy="5029200"/>
        </p:xfrm>
        <a:graphic>
          <a:graphicData uri="http://schemas.openxmlformats.org/drawingml/2006/table">
            <a:tbl>
              <a:tblPr firstRow="1" bandRow="1">
                <a:tableStyleId>{5C22544A-7EE6-4342-B048-85BDC9FD1C3A}</a:tableStyleId>
              </a:tblPr>
              <a:tblGrid>
                <a:gridCol w="1744579">
                  <a:extLst>
                    <a:ext uri="{9D8B030D-6E8A-4147-A177-3AD203B41FA5}">
                      <a16:colId xmlns:a16="http://schemas.microsoft.com/office/drawing/2014/main" val="899343459"/>
                    </a:ext>
                  </a:extLst>
                </a:gridCol>
                <a:gridCol w="1491916">
                  <a:extLst>
                    <a:ext uri="{9D8B030D-6E8A-4147-A177-3AD203B41FA5}">
                      <a16:colId xmlns:a16="http://schemas.microsoft.com/office/drawing/2014/main" val="3631832502"/>
                    </a:ext>
                  </a:extLst>
                </a:gridCol>
                <a:gridCol w="2470484">
                  <a:extLst>
                    <a:ext uri="{9D8B030D-6E8A-4147-A177-3AD203B41FA5}">
                      <a16:colId xmlns:a16="http://schemas.microsoft.com/office/drawing/2014/main" val="3914015926"/>
                    </a:ext>
                  </a:extLst>
                </a:gridCol>
                <a:gridCol w="3689684">
                  <a:extLst>
                    <a:ext uri="{9D8B030D-6E8A-4147-A177-3AD203B41FA5}">
                      <a16:colId xmlns:a16="http://schemas.microsoft.com/office/drawing/2014/main" val="3358448897"/>
                    </a:ext>
                  </a:extLst>
                </a:gridCol>
                <a:gridCol w="1118937">
                  <a:extLst>
                    <a:ext uri="{9D8B030D-6E8A-4147-A177-3AD203B41FA5}">
                      <a16:colId xmlns:a16="http://schemas.microsoft.com/office/drawing/2014/main" val="1222511393"/>
                    </a:ext>
                  </a:extLst>
                </a:gridCol>
              </a:tblGrid>
              <a:tr h="370840">
                <a:tc>
                  <a:txBody>
                    <a:bodyPr/>
                    <a:lstStyle/>
                    <a:p>
                      <a:r>
                        <a:rPr lang="en-GB" dirty="0"/>
                        <a:t>Method category</a:t>
                      </a:r>
                    </a:p>
                  </a:txBody>
                  <a:tcPr/>
                </a:tc>
                <a:tc>
                  <a:txBody>
                    <a:bodyPr/>
                    <a:lstStyle/>
                    <a:p>
                      <a:r>
                        <a:rPr lang="en-GB" dirty="0"/>
                        <a:t>Examples</a:t>
                      </a:r>
                    </a:p>
                  </a:txBody>
                  <a:tcPr/>
                </a:tc>
                <a:tc>
                  <a:txBody>
                    <a:bodyPr/>
                    <a:lstStyle/>
                    <a:p>
                      <a:r>
                        <a:rPr lang="en-GB" dirty="0"/>
                        <a:t>Advantages</a:t>
                      </a:r>
                    </a:p>
                  </a:txBody>
                  <a:tcPr/>
                </a:tc>
                <a:tc>
                  <a:txBody>
                    <a:bodyPr/>
                    <a:lstStyle/>
                    <a:p>
                      <a:r>
                        <a:rPr lang="en-GB" dirty="0"/>
                        <a:t>Disadvantages</a:t>
                      </a:r>
                    </a:p>
                  </a:txBody>
                  <a:tcPr/>
                </a:tc>
                <a:tc>
                  <a:txBody>
                    <a:bodyPr/>
                    <a:lstStyle/>
                    <a:p>
                      <a:r>
                        <a:rPr lang="en-GB" dirty="0"/>
                        <a:t>Suitable?</a:t>
                      </a:r>
                    </a:p>
                  </a:txBody>
                  <a:tcPr/>
                </a:tc>
                <a:extLst>
                  <a:ext uri="{0D108BD9-81ED-4DB2-BD59-A6C34878D82A}">
                    <a16:rowId xmlns:a16="http://schemas.microsoft.com/office/drawing/2014/main" val="3096767714"/>
                  </a:ext>
                </a:extLst>
              </a:tr>
              <a:tr h="370840">
                <a:tc>
                  <a:txBody>
                    <a:bodyPr/>
                    <a:lstStyle/>
                    <a:p>
                      <a:r>
                        <a:rPr lang="en-GB" dirty="0"/>
                        <a:t>Tukey</a:t>
                      </a:r>
                    </a:p>
                  </a:txBody>
                  <a:tcPr/>
                </a:tc>
                <a:tc>
                  <a:txBody>
                    <a:bodyPr/>
                    <a:lstStyle/>
                    <a:p>
                      <a:endParaRPr lang="en-GB" dirty="0"/>
                    </a:p>
                  </a:txBody>
                  <a:tcPr/>
                </a:tc>
                <a:tc>
                  <a:txBody>
                    <a:bodyPr/>
                    <a:lstStyle/>
                    <a:p>
                      <a:r>
                        <a:rPr lang="en-GB" dirty="0"/>
                        <a:t>Easy &amp; straightforward</a:t>
                      </a:r>
                    </a:p>
                    <a:p>
                      <a:r>
                        <a:rPr lang="en-GB" dirty="0"/>
                        <a:t>Established</a:t>
                      </a:r>
                    </a:p>
                  </a:txBody>
                  <a:tcPr/>
                </a:tc>
                <a:tc>
                  <a:txBody>
                    <a:bodyPr/>
                    <a:lstStyle/>
                    <a:p>
                      <a:r>
                        <a:rPr lang="en-GB" dirty="0"/>
                        <a:t>Positive skew</a:t>
                      </a:r>
                    </a:p>
                  </a:txBody>
                  <a:tcPr/>
                </a:tc>
                <a:tc>
                  <a:txBody>
                    <a:bodyPr/>
                    <a:lstStyle/>
                    <a:p>
                      <a:r>
                        <a:rPr lang="en-GB" dirty="0"/>
                        <a:t>Yes</a:t>
                      </a:r>
                    </a:p>
                  </a:txBody>
                  <a:tcPr/>
                </a:tc>
                <a:extLst>
                  <a:ext uri="{0D108BD9-81ED-4DB2-BD59-A6C34878D82A}">
                    <a16:rowId xmlns:a16="http://schemas.microsoft.com/office/drawing/2014/main" val="969641567"/>
                  </a:ext>
                </a:extLst>
              </a:tr>
              <a:tr h="370840">
                <a:tc>
                  <a:txBody>
                    <a:bodyPr/>
                    <a:lstStyle/>
                    <a:p>
                      <a:r>
                        <a:rPr lang="en-GB" dirty="0"/>
                        <a:t>Filters</a:t>
                      </a:r>
                    </a:p>
                  </a:txBody>
                  <a:tcPr/>
                </a:tc>
                <a:tc>
                  <a:txBody>
                    <a:bodyPr/>
                    <a:lstStyle/>
                    <a:p>
                      <a:r>
                        <a:rPr lang="en-GB" dirty="0"/>
                        <a:t>Low-sales filter</a:t>
                      </a:r>
                    </a:p>
                    <a:p>
                      <a:endParaRPr lang="en-GB" dirty="0"/>
                    </a:p>
                    <a:p>
                      <a:r>
                        <a:rPr lang="en-GB" dirty="0"/>
                        <a:t>Extreme price change filter</a:t>
                      </a:r>
                    </a:p>
                    <a:p>
                      <a:endParaRPr lang="en-GB" dirty="0"/>
                    </a:p>
                    <a:p>
                      <a:r>
                        <a:rPr lang="en-GB" dirty="0"/>
                        <a:t>Dumping filter</a:t>
                      </a:r>
                    </a:p>
                  </a:txBody>
                  <a:tcPr/>
                </a:tc>
                <a:tc>
                  <a:txBody>
                    <a:bodyPr/>
                    <a:lstStyle/>
                    <a:p>
                      <a:r>
                        <a:rPr lang="en-GB" dirty="0"/>
                        <a:t>Common practice in NSIs</a:t>
                      </a:r>
                    </a:p>
                  </a:txBody>
                  <a:tcPr/>
                </a:tc>
                <a:tc>
                  <a:txBody>
                    <a:bodyPr/>
                    <a:lstStyle/>
                    <a:p>
                      <a:r>
                        <a:rPr lang="en-GB" dirty="0"/>
                        <a:t>Arbitrary thresholds, might vary per product category</a:t>
                      </a:r>
                    </a:p>
                    <a:p>
                      <a:r>
                        <a:rPr lang="en-GB" dirty="0"/>
                        <a:t>Harder to be data-driven</a:t>
                      </a:r>
                    </a:p>
                    <a:p>
                      <a:r>
                        <a:rPr lang="en-GB" dirty="0"/>
                        <a:t>Which one(s)?</a:t>
                      </a:r>
                    </a:p>
                  </a:txBody>
                  <a:tcPr/>
                </a:tc>
                <a:tc>
                  <a:txBody>
                    <a:bodyPr/>
                    <a:lstStyle/>
                    <a:p>
                      <a:r>
                        <a:rPr lang="en-GB" dirty="0"/>
                        <a:t>Yes</a:t>
                      </a:r>
                    </a:p>
                  </a:txBody>
                  <a:tcPr/>
                </a:tc>
                <a:extLst>
                  <a:ext uri="{0D108BD9-81ED-4DB2-BD59-A6C34878D82A}">
                    <a16:rowId xmlns:a16="http://schemas.microsoft.com/office/drawing/2014/main" val="3486257712"/>
                  </a:ext>
                </a:extLst>
              </a:tr>
              <a:tr h="370840">
                <a:tc>
                  <a:txBody>
                    <a:bodyPr/>
                    <a:lstStyle/>
                    <a:p>
                      <a:r>
                        <a:rPr lang="en-GB" dirty="0"/>
                        <a:t>Timeseries analysis</a:t>
                      </a:r>
                    </a:p>
                  </a:txBody>
                  <a:tcPr/>
                </a:tc>
                <a:tc>
                  <a:txBody>
                    <a:bodyPr/>
                    <a:lstStyle/>
                    <a:p>
                      <a:endParaRPr lang="en-GB" dirty="0"/>
                    </a:p>
                  </a:txBody>
                  <a:tcPr/>
                </a:tc>
                <a:tc>
                  <a:txBody>
                    <a:bodyPr/>
                    <a:lstStyle/>
                    <a:p>
                      <a:r>
                        <a:rPr lang="en-GB" dirty="0"/>
                        <a:t>Product or product group fluctuations taken into account</a:t>
                      </a:r>
                    </a:p>
                    <a:p>
                      <a:r>
                        <a:rPr lang="en-GB" dirty="0"/>
                        <a:t>Can flag unusual price changes</a:t>
                      </a:r>
                    </a:p>
                  </a:txBody>
                  <a:tcPr/>
                </a:tc>
                <a:tc>
                  <a:txBody>
                    <a:bodyPr/>
                    <a:lstStyle/>
                    <a:p>
                      <a:r>
                        <a:rPr lang="en-GB" dirty="0"/>
                        <a:t>Need a considerable back-series</a:t>
                      </a:r>
                    </a:p>
                    <a:p>
                      <a:r>
                        <a:rPr lang="en-GB" dirty="0"/>
                        <a:t>Complex and computationally intensive</a:t>
                      </a:r>
                    </a:p>
                  </a:txBody>
                  <a:tcPr/>
                </a:tc>
                <a:tc>
                  <a:txBody>
                    <a:bodyPr/>
                    <a:lstStyle/>
                    <a:p>
                      <a:r>
                        <a:rPr lang="en-GB" dirty="0"/>
                        <a:t>Yes</a:t>
                      </a:r>
                    </a:p>
                  </a:txBody>
                  <a:tcPr/>
                </a:tc>
                <a:extLst>
                  <a:ext uri="{0D108BD9-81ED-4DB2-BD59-A6C34878D82A}">
                    <a16:rowId xmlns:a16="http://schemas.microsoft.com/office/drawing/2014/main" val="129214694"/>
                  </a:ext>
                </a:extLst>
              </a:tr>
            </a:tbl>
          </a:graphicData>
        </a:graphic>
      </p:graphicFrame>
    </p:spTree>
    <p:extLst>
      <p:ext uri="{BB962C8B-B14F-4D97-AF65-F5344CB8AC3E}">
        <p14:creationId xmlns:p14="http://schemas.microsoft.com/office/powerpoint/2010/main" val="470484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EC9C64-BEC4-42E6-9C1F-6E2618C11E4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57212" y="224589"/>
            <a:ext cx="6196588" cy="5952374"/>
          </a:xfrm>
          <a:prstGeom prst="rect">
            <a:avLst/>
          </a:prstGeom>
          <a:noFill/>
          <a:ln>
            <a:noFill/>
          </a:ln>
        </p:spPr>
      </p:pic>
      <p:sp>
        <p:nvSpPr>
          <p:cNvPr id="6" name="TextBox 5">
            <a:extLst>
              <a:ext uri="{FF2B5EF4-FFF2-40B4-BE49-F238E27FC236}">
                <a16:creationId xmlns:a16="http://schemas.microsoft.com/office/drawing/2014/main" id="{7EB81BC5-76EF-43B0-9961-EBF23148C925}"/>
              </a:ext>
            </a:extLst>
          </p:cNvPr>
          <p:cNvSpPr txBox="1"/>
          <p:nvPr/>
        </p:nvSpPr>
        <p:spPr>
          <a:xfrm flipH="1">
            <a:off x="312496" y="450718"/>
            <a:ext cx="3216767" cy="523220"/>
          </a:xfrm>
          <a:prstGeom prst="rect">
            <a:avLst/>
          </a:prstGeom>
          <a:noFill/>
        </p:spPr>
        <p:txBody>
          <a:bodyPr wrap="square" rtlCol="0">
            <a:spAutoFit/>
          </a:bodyPr>
          <a:lstStyle/>
          <a:p>
            <a:r>
              <a:rPr lang="en-GB" sz="2800" dirty="0"/>
              <a:t>Data illustration</a:t>
            </a:r>
          </a:p>
        </p:txBody>
      </p:sp>
      <p:sp>
        <p:nvSpPr>
          <p:cNvPr id="7" name="TextBox 6">
            <a:extLst>
              <a:ext uri="{FF2B5EF4-FFF2-40B4-BE49-F238E27FC236}">
                <a16:creationId xmlns:a16="http://schemas.microsoft.com/office/drawing/2014/main" id="{4B712531-268D-4568-B564-9BF57A8EA8F4}"/>
              </a:ext>
            </a:extLst>
          </p:cNvPr>
          <p:cNvSpPr txBox="1"/>
          <p:nvPr/>
        </p:nvSpPr>
        <p:spPr>
          <a:xfrm>
            <a:off x="2983832" y="3655204"/>
            <a:ext cx="1507957" cy="646331"/>
          </a:xfrm>
          <a:prstGeom prst="rect">
            <a:avLst/>
          </a:prstGeom>
          <a:noFill/>
        </p:spPr>
        <p:txBody>
          <a:bodyPr wrap="square" rtlCol="0">
            <a:spAutoFit/>
          </a:bodyPr>
          <a:lstStyle/>
          <a:p>
            <a:r>
              <a:rPr lang="en-GB" dirty="0"/>
              <a:t>Multi-density distributions</a:t>
            </a:r>
          </a:p>
        </p:txBody>
      </p:sp>
      <p:sp>
        <p:nvSpPr>
          <p:cNvPr id="8" name="Left Brace 7">
            <a:extLst>
              <a:ext uri="{FF2B5EF4-FFF2-40B4-BE49-F238E27FC236}">
                <a16:creationId xmlns:a16="http://schemas.microsoft.com/office/drawing/2014/main" id="{19C36355-A75A-4CDE-9133-E4A16BAD2261}"/>
              </a:ext>
            </a:extLst>
          </p:cNvPr>
          <p:cNvSpPr/>
          <p:nvPr/>
        </p:nvSpPr>
        <p:spPr>
          <a:xfrm>
            <a:off x="4652210" y="2999873"/>
            <a:ext cx="417095" cy="17967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Rectangle 9">
            <a:extLst>
              <a:ext uri="{FF2B5EF4-FFF2-40B4-BE49-F238E27FC236}">
                <a16:creationId xmlns:a16="http://schemas.microsoft.com/office/drawing/2014/main" id="{425D60F8-F05D-4F23-9028-0CD20D24FEFC}"/>
              </a:ext>
            </a:extLst>
          </p:cNvPr>
          <p:cNvSpPr/>
          <p:nvPr/>
        </p:nvSpPr>
        <p:spPr>
          <a:xfrm>
            <a:off x="8726905" y="2598821"/>
            <a:ext cx="2626895" cy="251861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DA2F14D6-FB54-40A0-943D-BAC6A6E51EC2}"/>
              </a:ext>
            </a:extLst>
          </p:cNvPr>
          <p:cNvSpPr txBox="1"/>
          <p:nvPr/>
        </p:nvSpPr>
        <p:spPr>
          <a:xfrm>
            <a:off x="393405" y="1362272"/>
            <a:ext cx="4098384"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t>Performance for multi-modal clustering, especially multi-density clustering, is best for LOF &amp; DBSCAN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DBSCAN prone to false-positives, though depends on eps parameter</a:t>
            </a:r>
          </a:p>
        </p:txBody>
      </p:sp>
      <p:sp>
        <p:nvSpPr>
          <p:cNvPr id="9" name="TextBox 8">
            <a:extLst>
              <a:ext uri="{FF2B5EF4-FFF2-40B4-BE49-F238E27FC236}">
                <a16:creationId xmlns:a16="http://schemas.microsoft.com/office/drawing/2014/main" id="{6A1F6DEB-FEF0-445B-80FD-9A17C20D4BCD}"/>
              </a:ext>
            </a:extLst>
          </p:cNvPr>
          <p:cNvSpPr txBox="1"/>
          <p:nvPr/>
        </p:nvSpPr>
        <p:spPr>
          <a:xfrm>
            <a:off x="7848601" y="6264079"/>
            <a:ext cx="3505199" cy="369332"/>
          </a:xfrm>
          <a:prstGeom prst="rect">
            <a:avLst/>
          </a:prstGeom>
          <a:noFill/>
        </p:spPr>
        <p:txBody>
          <a:bodyPr wrap="square" rtlCol="0">
            <a:spAutoFit/>
          </a:bodyPr>
          <a:lstStyle/>
          <a:p>
            <a:r>
              <a:rPr lang="en-GB" dirty="0"/>
              <a:t>Colours = clusters, purple = outliers</a:t>
            </a:r>
          </a:p>
        </p:txBody>
      </p:sp>
    </p:spTree>
    <p:extLst>
      <p:ext uri="{BB962C8B-B14F-4D97-AF65-F5344CB8AC3E}">
        <p14:creationId xmlns:p14="http://schemas.microsoft.com/office/powerpoint/2010/main" val="27787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20A1D0F-A6D2-45BE-88B2-C598485F5EE9}"/>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71509" y="125011"/>
            <a:ext cx="6182291" cy="6064908"/>
          </a:xfrm>
          <a:prstGeom prst="rect">
            <a:avLst/>
          </a:prstGeom>
          <a:noFill/>
          <a:ln>
            <a:noFill/>
          </a:ln>
        </p:spPr>
      </p:pic>
      <p:sp>
        <p:nvSpPr>
          <p:cNvPr id="6" name="TextBox 5">
            <a:extLst>
              <a:ext uri="{FF2B5EF4-FFF2-40B4-BE49-F238E27FC236}">
                <a16:creationId xmlns:a16="http://schemas.microsoft.com/office/drawing/2014/main" id="{7EB81BC5-76EF-43B0-9961-EBF23148C925}"/>
              </a:ext>
            </a:extLst>
          </p:cNvPr>
          <p:cNvSpPr txBox="1"/>
          <p:nvPr/>
        </p:nvSpPr>
        <p:spPr>
          <a:xfrm flipH="1">
            <a:off x="312495" y="450718"/>
            <a:ext cx="4179293" cy="523220"/>
          </a:xfrm>
          <a:prstGeom prst="rect">
            <a:avLst/>
          </a:prstGeom>
          <a:noFill/>
        </p:spPr>
        <p:txBody>
          <a:bodyPr wrap="square" rtlCol="0">
            <a:spAutoFit/>
          </a:bodyPr>
          <a:lstStyle/>
          <a:p>
            <a:r>
              <a:rPr lang="en-GB" sz="2800" dirty="0"/>
              <a:t>DBSCAN – eps parameter</a:t>
            </a:r>
          </a:p>
        </p:txBody>
      </p:sp>
      <p:sp>
        <p:nvSpPr>
          <p:cNvPr id="7" name="TextBox 6">
            <a:extLst>
              <a:ext uri="{FF2B5EF4-FFF2-40B4-BE49-F238E27FC236}">
                <a16:creationId xmlns:a16="http://schemas.microsoft.com/office/drawing/2014/main" id="{4B712531-268D-4568-B564-9BF57A8EA8F4}"/>
              </a:ext>
            </a:extLst>
          </p:cNvPr>
          <p:cNvSpPr txBox="1"/>
          <p:nvPr/>
        </p:nvSpPr>
        <p:spPr>
          <a:xfrm>
            <a:off x="2983832" y="3655204"/>
            <a:ext cx="1507957" cy="646331"/>
          </a:xfrm>
          <a:prstGeom prst="rect">
            <a:avLst/>
          </a:prstGeom>
          <a:noFill/>
        </p:spPr>
        <p:txBody>
          <a:bodyPr wrap="square" rtlCol="0">
            <a:spAutoFit/>
          </a:bodyPr>
          <a:lstStyle/>
          <a:p>
            <a:r>
              <a:rPr lang="en-GB" dirty="0"/>
              <a:t>Multi-density distributions</a:t>
            </a:r>
          </a:p>
        </p:txBody>
      </p:sp>
      <p:sp>
        <p:nvSpPr>
          <p:cNvPr id="8" name="Left Brace 7">
            <a:extLst>
              <a:ext uri="{FF2B5EF4-FFF2-40B4-BE49-F238E27FC236}">
                <a16:creationId xmlns:a16="http://schemas.microsoft.com/office/drawing/2014/main" id="{19C36355-A75A-4CDE-9133-E4A16BAD2261}"/>
              </a:ext>
            </a:extLst>
          </p:cNvPr>
          <p:cNvSpPr/>
          <p:nvPr/>
        </p:nvSpPr>
        <p:spPr>
          <a:xfrm>
            <a:off x="4652210" y="2999873"/>
            <a:ext cx="417095" cy="179671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Rectangle 10">
            <a:extLst>
              <a:ext uri="{FF2B5EF4-FFF2-40B4-BE49-F238E27FC236}">
                <a16:creationId xmlns:a16="http://schemas.microsoft.com/office/drawing/2014/main" id="{41DF7987-21AE-4C75-BB31-CEEFEF4B2F73}"/>
              </a:ext>
            </a:extLst>
          </p:cNvPr>
          <p:cNvSpPr/>
          <p:nvPr/>
        </p:nvSpPr>
        <p:spPr>
          <a:xfrm>
            <a:off x="5171509" y="2598821"/>
            <a:ext cx="6182291" cy="251861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A7406B3C-2AE5-4211-B6EB-166E16316175}"/>
              </a:ext>
            </a:extLst>
          </p:cNvPr>
          <p:cNvSpPr txBox="1"/>
          <p:nvPr/>
        </p:nvSpPr>
        <p:spPr>
          <a:xfrm>
            <a:off x="393405" y="1362272"/>
            <a:ext cx="4098383" cy="4154984"/>
          </a:xfrm>
          <a:prstGeom prst="rect">
            <a:avLst/>
          </a:prstGeom>
          <a:noFill/>
        </p:spPr>
        <p:txBody>
          <a:bodyPr wrap="square" rtlCol="0">
            <a:spAutoFit/>
          </a:bodyPr>
          <a:lstStyle/>
          <a:p>
            <a:pPr marL="285750" indent="-285750">
              <a:buFont typeface="Arial" panose="020B0604020202020204" pitchFamily="34" charset="0"/>
              <a:buChar char="•"/>
            </a:pPr>
            <a:r>
              <a:rPr lang="en-GB" sz="2400" dirty="0"/>
              <a:t>DBSCAN can perform well, but is sensitive to eps:</a:t>
            </a:r>
          </a:p>
          <a:p>
            <a:pPr marL="742950" lvl="1" indent="-285750">
              <a:buFont typeface="Arial" panose="020B0604020202020204" pitchFamily="34" charset="0"/>
              <a:buChar char="•"/>
            </a:pPr>
            <a:r>
              <a:rPr lang="en-GB" sz="2400" dirty="0"/>
              <a:t>Too low: false positives</a:t>
            </a:r>
          </a:p>
          <a:p>
            <a:pPr marL="742950" lvl="1" indent="-285750">
              <a:buFont typeface="Arial" panose="020B0604020202020204" pitchFamily="34" charset="0"/>
              <a:buChar char="•"/>
            </a:pPr>
            <a:r>
              <a:rPr lang="en-GB" sz="2400" dirty="0"/>
              <a:t>Too high: false negatives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DBSCAN best method for more complex distributions</a:t>
            </a:r>
          </a:p>
        </p:txBody>
      </p:sp>
      <p:sp>
        <p:nvSpPr>
          <p:cNvPr id="12" name="TextBox 11">
            <a:extLst>
              <a:ext uri="{FF2B5EF4-FFF2-40B4-BE49-F238E27FC236}">
                <a16:creationId xmlns:a16="http://schemas.microsoft.com/office/drawing/2014/main" id="{B29D6F65-6DBF-4A17-8302-0FD5B81A5CE8}"/>
              </a:ext>
            </a:extLst>
          </p:cNvPr>
          <p:cNvSpPr txBox="1"/>
          <p:nvPr/>
        </p:nvSpPr>
        <p:spPr>
          <a:xfrm>
            <a:off x="7848601" y="6264079"/>
            <a:ext cx="3505199" cy="369332"/>
          </a:xfrm>
          <a:prstGeom prst="rect">
            <a:avLst/>
          </a:prstGeom>
          <a:noFill/>
        </p:spPr>
        <p:txBody>
          <a:bodyPr wrap="square" rtlCol="0">
            <a:spAutoFit/>
          </a:bodyPr>
          <a:lstStyle/>
          <a:p>
            <a:r>
              <a:rPr lang="en-GB" dirty="0"/>
              <a:t>Colours = clusters, purple = outliers</a:t>
            </a:r>
          </a:p>
        </p:txBody>
      </p:sp>
    </p:spTree>
    <p:extLst>
      <p:ext uri="{BB962C8B-B14F-4D97-AF65-F5344CB8AC3E}">
        <p14:creationId xmlns:p14="http://schemas.microsoft.com/office/powerpoint/2010/main" val="319775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1995</Words>
  <Application>Microsoft Office PowerPoint</Application>
  <PresentationFormat>Widescreen</PresentationFormat>
  <Paragraphs>385</Paragraphs>
  <Slides>24</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Anomaly detection methods for alternative data sources in the CPI</vt:lpstr>
      <vt:lpstr>Anomaly detection – what and why?</vt:lpstr>
      <vt:lpstr>Methods to consider – literature review</vt:lpstr>
      <vt:lpstr>Methods to consider – literature review</vt:lpstr>
      <vt:lpstr>Methods to consider – literature review</vt:lpstr>
      <vt:lpstr>Methods to consider – short-list:</vt:lpstr>
      <vt:lpstr>Methods to consider – additional:</vt:lpstr>
      <vt:lpstr>PowerPoint Presentation</vt:lpstr>
      <vt:lpstr>PowerPoint Presentation</vt:lpstr>
      <vt:lpstr>PowerPoint Presentation</vt:lpstr>
      <vt:lpstr>PowerPoint Presentation</vt:lpstr>
      <vt:lpstr>Tukey</vt:lpstr>
      <vt:lpstr>Filters (price/quantity thresholds)</vt:lpstr>
      <vt:lpstr>Methods compared – CPI grocery data</vt:lpstr>
      <vt:lpstr>Methods compared – CPI grocery data</vt:lpstr>
      <vt:lpstr>Outlier distributions compared</vt:lpstr>
      <vt:lpstr>Methods compared – CPI grocery data</vt:lpstr>
      <vt:lpstr>Price levels and relatives compared</vt:lpstr>
      <vt:lpstr>Conclusions - anomaly detection in the CPI</vt:lpstr>
      <vt:lpstr>Further considerations – CPI grocery data</vt:lpstr>
      <vt:lpstr>Work not yet done (1/2)</vt:lpstr>
      <vt:lpstr>Work not yet done (2/2)</vt:lpstr>
      <vt:lpstr>Questions for the APCP technical panel</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2021-07-13T10:36:24Z</dcterms:created>
  <dcterms:modified xsi:type="dcterms:W3CDTF">2021-07-13T10:37:11Z</dcterms:modified>
</cp:coreProperties>
</file>