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72" r:id="rId4"/>
  </p:sldMasterIdLst>
  <p:notesMasterIdLst>
    <p:notesMasterId r:id="rId15"/>
  </p:notesMasterIdLst>
  <p:sldIdLst>
    <p:sldId id="256" r:id="rId5"/>
    <p:sldId id="259" r:id="rId6"/>
    <p:sldId id="257" r:id="rId7"/>
    <p:sldId id="258" r:id="rId8"/>
    <p:sldId id="260" r:id="rId9"/>
    <p:sldId id="261" r:id="rId10"/>
    <p:sldId id="269" r:id="rId11"/>
    <p:sldId id="265" r:id="rId12"/>
    <p:sldId id="266" r:id="rId13"/>
    <p:sldId id="268" r:id="rId14"/>
  </p:sldIdLst>
  <p:sldSz cx="10691813" cy="7559675"/>
  <p:notesSz cx="6858000" cy="9144000"/>
  <p:embeddedFontLst>
    <p:embeddedFont>
      <p:font typeface="Calibri" panose="020F0502020204030204" pitchFamily="34" charset="0"/>
      <p:regular r:id="rId16"/>
      <p:bold r:id="rId17"/>
      <p:italic r:id="rId18"/>
      <p:boldItalic r:id="rId19"/>
    </p:embeddedFont>
    <p:embeddedFont>
      <p:font typeface="Open Sans" panose="020B0606030504020204" pitchFamily="34" charset="0"/>
      <p:regular r:id="rId20"/>
      <p:bold r:id="rId21"/>
      <p:italic r:id="rId22"/>
      <p:boldItalic r:id="rId23"/>
    </p:embeddedFont>
    <p:embeddedFont>
      <p:font typeface="Open Sans ExtraBold" panose="020B0906030804020204" pitchFamily="34" charset="0"/>
      <p:bold r:id="rId24"/>
      <p:boldItalic r:id="rId2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eks, Darren" initials="WD" lastIdx="1" clrIdx="0">
    <p:extLst>
      <p:ext uri="{19B8F6BF-5375-455C-9EA6-DF929625EA0E}">
        <p15:presenceInfo xmlns:p15="http://schemas.microsoft.com/office/powerpoint/2012/main" userId="S::darren.weeks@ons.gov.uk::83799710-d3e0-4405-949c-f0d7da9d2649" providerId="AD"/>
      </p:ext>
    </p:extLst>
  </p:cmAuthor>
  <p:cmAuthor id="2" name="Campbell, Amelia" initials="CA" lastIdx="12" clrIdx="1">
    <p:extLst>
      <p:ext uri="{19B8F6BF-5375-455C-9EA6-DF929625EA0E}">
        <p15:presenceInfo xmlns:p15="http://schemas.microsoft.com/office/powerpoint/2012/main" userId="S::amelia.campbell@ons.gov.uk::5f1d7a77-2424-44c3-8785-e382a85700c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EB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14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6901DF-926D-4949-9185-1B3691568C70}" type="datetimeFigureOut">
              <a:rPr lang="en-GB" smtClean="0"/>
              <a:t>07/02/2022</a:t>
            </a:fld>
            <a:endParaRPr lang="en-GB"/>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F4D81E-CD29-4EAF-8F74-61615CF43DF7}" type="slidenum">
              <a:rPr lang="en-GB" smtClean="0"/>
              <a:t>‹#›</a:t>
            </a:fld>
            <a:endParaRPr lang="en-GB"/>
          </a:p>
        </p:txBody>
      </p:sp>
    </p:spTree>
    <p:extLst>
      <p:ext uri="{BB962C8B-B14F-4D97-AF65-F5344CB8AC3E}">
        <p14:creationId xmlns:p14="http://schemas.microsoft.com/office/powerpoint/2010/main" val="878625592"/>
      </p:ext>
    </p:extLst>
  </p:cSld>
  <p:clrMap bg1="lt1" tx1="dk1" bg2="lt2" tx2="dk2" accent1="accent1" accent2="accent2" accent3="accent3" accent4="accent4" accent5="accent5" accent6="accent6" hlink="hlink" folHlink="folHlink"/>
  <p:notesStyle>
    <a:lvl1pPr marL="0" algn="l" defTabSz="995507" rtl="0" eaLnBrk="1" latinLnBrk="0" hangingPunct="1">
      <a:defRPr sz="1306" kern="1200">
        <a:solidFill>
          <a:schemeClr val="tx1"/>
        </a:solidFill>
        <a:latin typeface="+mn-lt"/>
        <a:ea typeface="+mn-ea"/>
        <a:cs typeface="+mn-cs"/>
      </a:defRPr>
    </a:lvl1pPr>
    <a:lvl2pPr marL="497754" algn="l" defTabSz="995507" rtl="0" eaLnBrk="1" latinLnBrk="0" hangingPunct="1">
      <a:defRPr sz="1306" kern="1200">
        <a:solidFill>
          <a:schemeClr val="tx1"/>
        </a:solidFill>
        <a:latin typeface="+mn-lt"/>
        <a:ea typeface="+mn-ea"/>
        <a:cs typeface="+mn-cs"/>
      </a:defRPr>
    </a:lvl2pPr>
    <a:lvl3pPr marL="995507" algn="l" defTabSz="995507" rtl="0" eaLnBrk="1" latinLnBrk="0" hangingPunct="1">
      <a:defRPr sz="1306" kern="1200">
        <a:solidFill>
          <a:schemeClr val="tx1"/>
        </a:solidFill>
        <a:latin typeface="+mn-lt"/>
        <a:ea typeface="+mn-ea"/>
        <a:cs typeface="+mn-cs"/>
      </a:defRPr>
    </a:lvl3pPr>
    <a:lvl4pPr marL="1493261" algn="l" defTabSz="995507" rtl="0" eaLnBrk="1" latinLnBrk="0" hangingPunct="1">
      <a:defRPr sz="1306" kern="1200">
        <a:solidFill>
          <a:schemeClr val="tx1"/>
        </a:solidFill>
        <a:latin typeface="+mn-lt"/>
        <a:ea typeface="+mn-ea"/>
        <a:cs typeface="+mn-cs"/>
      </a:defRPr>
    </a:lvl4pPr>
    <a:lvl5pPr marL="1991015" algn="l" defTabSz="995507" rtl="0" eaLnBrk="1" latinLnBrk="0" hangingPunct="1">
      <a:defRPr sz="1306" kern="1200">
        <a:solidFill>
          <a:schemeClr val="tx1"/>
        </a:solidFill>
        <a:latin typeface="+mn-lt"/>
        <a:ea typeface="+mn-ea"/>
        <a:cs typeface="+mn-cs"/>
      </a:defRPr>
    </a:lvl5pPr>
    <a:lvl6pPr marL="2488768" algn="l" defTabSz="995507" rtl="0" eaLnBrk="1" latinLnBrk="0" hangingPunct="1">
      <a:defRPr sz="1306" kern="1200">
        <a:solidFill>
          <a:schemeClr val="tx1"/>
        </a:solidFill>
        <a:latin typeface="+mn-lt"/>
        <a:ea typeface="+mn-ea"/>
        <a:cs typeface="+mn-cs"/>
      </a:defRPr>
    </a:lvl6pPr>
    <a:lvl7pPr marL="2986522" algn="l" defTabSz="995507" rtl="0" eaLnBrk="1" latinLnBrk="0" hangingPunct="1">
      <a:defRPr sz="1306" kern="1200">
        <a:solidFill>
          <a:schemeClr val="tx1"/>
        </a:solidFill>
        <a:latin typeface="+mn-lt"/>
        <a:ea typeface="+mn-ea"/>
        <a:cs typeface="+mn-cs"/>
      </a:defRPr>
    </a:lvl7pPr>
    <a:lvl8pPr marL="3484275" algn="l" defTabSz="995507" rtl="0" eaLnBrk="1" latinLnBrk="0" hangingPunct="1">
      <a:defRPr sz="1306" kern="1200">
        <a:solidFill>
          <a:schemeClr val="tx1"/>
        </a:solidFill>
        <a:latin typeface="+mn-lt"/>
        <a:ea typeface="+mn-ea"/>
        <a:cs typeface="+mn-cs"/>
      </a:defRPr>
    </a:lvl8pPr>
    <a:lvl9pPr marL="3982029" algn="l" defTabSz="995507" rtl="0" eaLnBrk="1" latinLnBrk="0" hangingPunct="1">
      <a:defRPr sz="130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Need to alter:</a:t>
            </a:r>
          </a:p>
          <a:p>
            <a:pPr marL="285750" indent="-285750">
              <a:buFontTx/>
              <a:buChar char="-"/>
            </a:pPr>
            <a:r>
              <a:rPr lang="en-GB"/>
              <a:t>Job Title</a:t>
            </a:r>
          </a:p>
          <a:p>
            <a:pPr marL="285750" indent="-285750">
              <a:buFontTx/>
              <a:buChar char="-"/>
            </a:pPr>
            <a:r>
              <a:rPr lang="en-GB"/>
              <a:t>Job Grade</a:t>
            </a:r>
          </a:p>
          <a:p>
            <a:pPr marL="285750" indent="-285750">
              <a:buFontTx/>
              <a:buChar char="-"/>
            </a:pPr>
            <a:r>
              <a:rPr lang="en-GB"/>
              <a:t>If not an ONS job then need to change logo to GSS / OSR / Stats Authority</a:t>
            </a:r>
          </a:p>
        </p:txBody>
      </p:sp>
      <p:sp>
        <p:nvSpPr>
          <p:cNvPr id="4" name="Slide Number Placeholder 3"/>
          <p:cNvSpPr>
            <a:spLocks noGrp="1"/>
          </p:cNvSpPr>
          <p:nvPr>
            <p:ph type="sldNum" sz="quarter" idx="5"/>
          </p:nvPr>
        </p:nvSpPr>
        <p:spPr/>
        <p:txBody>
          <a:bodyPr/>
          <a:lstStyle/>
          <a:p>
            <a:fld id="{ECF4D81E-CD29-4EAF-8F74-61615CF43DF7}" type="slidenum">
              <a:rPr lang="en-GB" smtClean="0"/>
              <a:t>1</a:t>
            </a:fld>
            <a:endParaRPr lang="en-GB"/>
          </a:p>
        </p:txBody>
      </p:sp>
    </p:spTree>
    <p:extLst>
      <p:ext uri="{BB962C8B-B14F-4D97-AF65-F5344CB8AC3E}">
        <p14:creationId xmlns:p14="http://schemas.microsoft.com/office/powerpoint/2010/main" val="2109844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Message is generic, feel free to change wording if </a:t>
            </a:r>
            <a:r>
              <a:rPr lang="en-GB" err="1"/>
              <a:t>apporpriate</a:t>
            </a:r>
            <a:endParaRPr lang="en-GB"/>
          </a:p>
        </p:txBody>
      </p:sp>
      <p:sp>
        <p:nvSpPr>
          <p:cNvPr id="4" name="Slide Number Placeholder 3"/>
          <p:cNvSpPr>
            <a:spLocks noGrp="1"/>
          </p:cNvSpPr>
          <p:nvPr>
            <p:ph type="sldNum" sz="quarter" idx="5"/>
          </p:nvPr>
        </p:nvSpPr>
        <p:spPr/>
        <p:txBody>
          <a:bodyPr/>
          <a:lstStyle/>
          <a:p>
            <a:fld id="{ECF4D81E-CD29-4EAF-8F74-61615CF43DF7}" type="slidenum">
              <a:rPr lang="en-GB" smtClean="0"/>
              <a:t>2</a:t>
            </a:fld>
            <a:endParaRPr lang="en-GB"/>
          </a:p>
        </p:txBody>
      </p:sp>
    </p:spTree>
    <p:extLst>
      <p:ext uri="{BB962C8B-B14F-4D97-AF65-F5344CB8AC3E}">
        <p14:creationId xmlns:p14="http://schemas.microsoft.com/office/powerpoint/2010/main" val="3266148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Welcome message from Director or other senior member of team goes on this page – ideally with a photo of them</a:t>
            </a:r>
          </a:p>
          <a:p>
            <a:endParaRPr lang="en-GB"/>
          </a:p>
        </p:txBody>
      </p:sp>
      <p:sp>
        <p:nvSpPr>
          <p:cNvPr id="4" name="Slide Number Placeholder 3"/>
          <p:cNvSpPr>
            <a:spLocks noGrp="1"/>
          </p:cNvSpPr>
          <p:nvPr>
            <p:ph type="sldNum" sz="quarter" idx="5"/>
          </p:nvPr>
        </p:nvSpPr>
        <p:spPr/>
        <p:txBody>
          <a:bodyPr/>
          <a:lstStyle/>
          <a:p>
            <a:fld id="{ECF4D81E-CD29-4EAF-8F74-61615CF43DF7}" type="slidenum">
              <a:rPr lang="en-GB" smtClean="0"/>
              <a:t>3</a:t>
            </a:fld>
            <a:endParaRPr lang="en-GB"/>
          </a:p>
        </p:txBody>
      </p:sp>
    </p:spTree>
    <p:extLst>
      <p:ext uri="{BB962C8B-B14F-4D97-AF65-F5344CB8AC3E}">
        <p14:creationId xmlns:p14="http://schemas.microsoft.com/office/powerpoint/2010/main" val="1423296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Generic page – shouldn’t need changing</a:t>
            </a:r>
          </a:p>
        </p:txBody>
      </p:sp>
      <p:sp>
        <p:nvSpPr>
          <p:cNvPr id="4" name="Slide Number Placeholder 3"/>
          <p:cNvSpPr>
            <a:spLocks noGrp="1"/>
          </p:cNvSpPr>
          <p:nvPr>
            <p:ph type="sldNum" sz="quarter" idx="5"/>
          </p:nvPr>
        </p:nvSpPr>
        <p:spPr/>
        <p:txBody>
          <a:bodyPr/>
          <a:lstStyle/>
          <a:p>
            <a:fld id="{ECF4D81E-CD29-4EAF-8F74-61615CF43DF7}" type="slidenum">
              <a:rPr lang="en-GB" smtClean="0"/>
              <a:t>4</a:t>
            </a:fld>
            <a:endParaRPr lang="en-GB"/>
          </a:p>
        </p:txBody>
      </p:sp>
    </p:spTree>
    <p:extLst>
      <p:ext uri="{BB962C8B-B14F-4D97-AF65-F5344CB8AC3E}">
        <p14:creationId xmlns:p14="http://schemas.microsoft.com/office/powerpoint/2010/main" val="388918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Generic page, shouldn’t need changing</a:t>
            </a:r>
          </a:p>
        </p:txBody>
      </p:sp>
      <p:sp>
        <p:nvSpPr>
          <p:cNvPr id="4" name="Slide Number Placeholder 3"/>
          <p:cNvSpPr>
            <a:spLocks noGrp="1"/>
          </p:cNvSpPr>
          <p:nvPr>
            <p:ph type="sldNum" sz="quarter" idx="5"/>
          </p:nvPr>
        </p:nvSpPr>
        <p:spPr/>
        <p:txBody>
          <a:bodyPr/>
          <a:lstStyle/>
          <a:p>
            <a:fld id="{ECF4D81E-CD29-4EAF-8F74-61615CF43DF7}" type="slidenum">
              <a:rPr lang="en-GB" smtClean="0"/>
              <a:t>5</a:t>
            </a:fld>
            <a:endParaRPr lang="en-GB"/>
          </a:p>
        </p:txBody>
      </p:sp>
    </p:spTree>
    <p:extLst>
      <p:ext uri="{BB962C8B-B14F-4D97-AF65-F5344CB8AC3E}">
        <p14:creationId xmlns:p14="http://schemas.microsoft.com/office/powerpoint/2010/main" val="3109509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Job details page- Job title and grade / location information go on this page, as well as part 1 of job description (Welcome / Description)</a:t>
            </a:r>
          </a:p>
        </p:txBody>
      </p:sp>
      <p:sp>
        <p:nvSpPr>
          <p:cNvPr id="4" name="Slide Number Placeholder 3"/>
          <p:cNvSpPr>
            <a:spLocks noGrp="1"/>
          </p:cNvSpPr>
          <p:nvPr>
            <p:ph type="sldNum" sz="quarter" idx="5"/>
          </p:nvPr>
        </p:nvSpPr>
        <p:spPr/>
        <p:txBody>
          <a:bodyPr/>
          <a:lstStyle/>
          <a:p>
            <a:fld id="{ECF4D81E-CD29-4EAF-8F74-61615CF43DF7}" type="slidenum">
              <a:rPr lang="en-GB" smtClean="0"/>
              <a:t>6</a:t>
            </a:fld>
            <a:endParaRPr lang="en-GB"/>
          </a:p>
        </p:txBody>
      </p:sp>
    </p:spTree>
    <p:extLst>
      <p:ext uri="{BB962C8B-B14F-4D97-AF65-F5344CB8AC3E}">
        <p14:creationId xmlns:p14="http://schemas.microsoft.com/office/powerpoint/2010/main" val="3827863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Time line for vacancy goes here. Please remember to move the dots to line up with text</a:t>
            </a:r>
          </a:p>
          <a:p>
            <a:endParaRPr lang="en-GB"/>
          </a:p>
          <a:p>
            <a:r>
              <a:rPr lang="en-GB"/>
              <a:t>Wording at bottom is standard and must be kept</a:t>
            </a:r>
          </a:p>
        </p:txBody>
      </p:sp>
      <p:sp>
        <p:nvSpPr>
          <p:cNvPr id="4" name="Slide Number Placeholder 3"/>
          <p:cNvSpPr>
            <a:spLocks noGrp="1"/>
          </p:cNvSpPr>
          <p:nvPr>
            <p:ph type="sldNum" sz="quarter" idx="5"/>
          </p:nvPr>
        </p:nvSpPr>
        <p:spPr/>
        <p:txBody>
          <a:bodyPr/>
          <a:lstStyle/>
          <a:p>
            <a:fld id="{ECF4D81E-CD29-4EAF-8F74-61615CF43DF7}" type="slidenum">
              <a:rPr lang="en-GB" smtClean="0"/>
              <a:t>8</a:t>
            </a:fld>
            <a:endParaRPr lang="en-GB"/>
          </a:p>
        </p:txBody>
      </p:sp>
    </p:spTree>
    <p:extLst>
      <p:ext uri="{BB962C8B-B14F-4D97-AF65-F5344CB8AC3E}">
        <p14:creationId xmlns:p14="http://schemas.microsoft.com/office/powerpoint/2010/main" val="3791053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Selection process details go here – 2 pages available if needed</a:t>
            </a:r>
          </a:p>
        </p:txBody>
      </p:sp>
      <p:sp>
        <p:nvSpPr>
          <p:cNvPr id="4" name="Slide Number Placeholder 3"/>
          <p:cNvSpPr>
            <a:spLocks noGrp="1"/>
          </p:cNvSpPr>
          <p:nvPr>
            <p:ph type="sldNum" sz="quarter" idx="5"/>
          </p:nvPr>
        </p:nvSpPr>
        <p:spPr/>
        <p:txBody>
          <a:bodyPr/>
          <a:lstStyle/>
          <a:p>
            <a:fld id="{ECF4D81E-CD29-4EAF-8F74-61615CF43DF7}" type="slidenum">
              <a:rPr lang="en-GB" smtClean="0"/>
              <a:t>9</a:t>
            </a:fld>
            <a:endParaRPr lang="en-GB"/>
          </a:p>
        </p:txBody>
      </p:sp>
    </p:spTree>
    <p:extLst>
      <p:ext uri="{BB962C8B-B14F-4D97-AF65-F5344CB8AC3E}">
        <p14:creationId xmlns:p14="http://schemas.microsoft.com/office/powerpoint/2010/main" val="2392055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Please update contact details here:</a:t>
            </a:r>
          </a:p>
          <a:p>
            <a:pPr marL="285750" indent="-285750">
              <a:buFontTx/>
              <a:buChar char="-"/>
            </a:pPr>
            <a:r>
              <a:rPr lang="en-GB"/>
              <a:t>Department details for a hiring contact if available</a:t>
            </a:r>
          </a:p>
          <a:p>
            <a:pPr marL="285750" indent="-285750">
              <a:buFontTx/>
              <a:buChar char="-"/>
            </a:pPr>
            <a:r>
              <a:rPr lang="en-GB"/>
              <a:t>Recruitment details should be Consultants email (NOT the </a:t>
            </a:r>
            <a:r>
              <a:rPr lang="en-GB" err="1"/>
              <a:t>ons.resourcing</a:t>
            </a:r>
            <a:r>
              <a:rPr lang="en-GB"/>
              <a:t> mailbox)</a:t>
            </a:r>
          </a:p>
        </p:txBody>
      </p:sp>
      <p:sp>
        <p:nvSpPr>
          <p:cNvPr id="4" name="Slide Number Placeholder 3"/>
          <p:cNvSpPr>
            <a:spLocks noGrp="1"/>
          </p:cNvSpPr>
          <p:nvPr>
            <p:ph type="sldNum" sz="quarter" idx="5"/>
          </p:nvPr>
        </p:nvSpPr>
        <p:spPr/>
        <p:txBody>
          <a:bodyPr/>
          <a:lstStyle/>
          <a:p>
            <a:fld id="{ECF4D81E-CD29-4EAF-8F74-61615CF43DF7}" type="slidenum">
              <a:rPr lang="en-GB" smtClean="0"/>
              <a:t>10</a:t>
            </a:fld>
            <a:endParaRPr lang="en-GB"/>
          </a:p>
        </p:txBody>
      </p:sp>
    </p:spTree>
    <p:extLst>
      <p:ext uri="{BB962C8B-B14F-4D97-AF65-F5344CB8AC3E}">
        <p14:creationId xmlns:p14="http://schemas.microsoft.com/office/powerpoint/2010/main" val="29052599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00001" y="1080001"/>
            <a:ext cx="4704640" cy="622676"/>
          </a:xfrm>
        </p:spPr>
        <p:txBody>
          <a:bodyPr anchor="t" anchorCtr="0">
            <a:normAutofit/>
          </a:bodyPr>
          <a:lstStyle>
            <a:lvl1pPr algn="l">
              <a:defRPr sz="3600" b="1">
                <a:solidFill>
                  <a:schemeClr val="tx2"/>
                </a:solidFill>
                <a:latin typeface="+mn-lt"/>
              </a:defRPr>
            </a:lvl1pPr>
          </a:lstStyle>
          <a:p>
            <a:r>
              <a:rPr lang="en-US"/>
              <a:t>Click to edit Master title style</a:t>
            </a:r>
          </a:p>
        </p:txBody>
      </p:sp>
      <p:sp>
        <p:nvSpPr>
          <p:cNvPr id="3" name="Subtitle 2"/>
          <p:cNvSpPr>
            <a:spLocks noGrp="1"/>
          </p:cNvSpPr>
          <p:nvPr>
            <p:ph type="subTitle" idx="1"/>
          </p:nvPr>
        </p:nvSpPr>
        <p:spPr>
          <a:xfrm>
            <a:off x="900000" y="1692000"/>
            <a:ext cx="4704638" cy="1259999"/>
          </a:xfrm>
        </p:spPr>
        <p:txBody>
          <a:bodyPr numCol="1">
            <a:normAutofit/>
          </a:bodyPr>
          <a:lstStyle>
            <a:lvl1pPr marL="0" indent="0" algn="l">
              <a:lnSpc>
                <a:spcPts val="2900"/>
              </a:lnSpc>
              <a:spcAft>
                <a:spcPts val="0"/>
              </a:spcAft>
              <a:buNone/>
              <a:defRPr sz="2400" b="0">
                <a:solidFill>
                  <a:schemeClr val="bg1"/>
                </a:solidFill>
              </a:defRPr>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p>
        </p:txBody>
      </p:sp>
      <p:cxnSp>
        <p:nvCxnSpPr>
          <p:cNvPr id="8" name="Straight Connector 7">
            <a:extLst>
              <a:ext uri="{FF2B5EF4-FFF2-40B4-BE49-F238E27FC236}">
                <a16:creationId xmlns:a16="http://schemas.microsoft.com/office/drawing/2014/main" id="{081F5597-88E5-4690-9005-1CE780F04ACC}"/>
              </a:ext>
            </a:extLst>
          </p:cNvPr>
          <p:cNvCxnSpPr/>
          <p:nvPr userDrawn="1"/>
        </p:nvCxnSpPr>
        <p:spPr>
          <a:xfrm>
            <a:off x="5904000" y="1080000"/>
            <a:ext cx="0" cy="162000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1069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ts val="1600"/>
              </a:lnSpc>
              <a:spcBef>
                <a:spcPts val="0"/>
              </a:spcBef>
              <a:spcAft>
                <a:spcPts val="1300"/>
              </a:spcAft>
              <a:defRPr/>
            </a:lvl1pPr>
            <a:lvl2pPr>
              <a:lnSpc>
                <a:spcPts val="1300"/>
              </a:lnSpc>
              <a:spcBef>
                <a:spcPts val="0"/>
              </a:spcBef>
              <a:spcAft>
                <a:spcPts val="1300"/>
              </a:spcAft>
              <a:defRPr b="1">
                <a:solidFill>
                  <a:schemeClr val="tx2"/>
                </a:solidFill>
              </a:defRPr>
            </a:lvl2pPr>
            <a:lvl3pPr>
              <a:lnSpc>
                <a:spcPts val="1300"/>
              </a:lnSpc>
              <a:spcBef>
                <a:spcPts val="0"/>
              </a:spcBef>
              <a:spcAft>
                <a:spcPts val="1300"/>
              </a:spcAft>
              <a:defRPr/>
            </a:lvl3pPr>
            <a:lvl4pPr marL="87313" indent="-87313">
              <a:lnSpc>
                <a:spcPts val="1300"/>
              </a:lnSpc>
              <a:spcBef>
                <a:spcPts val="0"/>
              </a:spcBef>
              <a:spcAft>
                <a:spcPts val="1300"/>
              </a:spcAft>
              <a:buClr>
                <a:schemeClr val="tx2"/>
              </a:buClr>
              <a:buFont typeface="Arial" panose="020B0604020202020204" pitchFamily="34" charset="0"/>
              <a:buChar char="•"/>
              <a:defRPr/>
            </a:lvl4pPr>
            <a:lvl5pPr>
              <a:lnSpc>
                <a:spcPts val="1300"/>
              </a:lnSpc>
              <a:spcBef>
                <a:spcPts val="0"/>
              </a:spcBef>
              <a:spcAft>
                <a:spcPts val="13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E9CF545-4DDB-4E71-B0EC-B6535FDD5B32}" type="slidenum">
              <a:rPr lang="en-GB" smtClean="0"/>
              <a:t>‹#›</a:t>
            </a:fld>
            <a:endParaRPr lang="en-GB"/>
          </a:p>
        </p:txBody>
      </p:sp>
    </p:spTree>
    <p:extLst>
      <p:ext uri="{BB962C8B-B14F-4D97-AF65-F5344CB8AC3E}">
        <p14:creationId xmlns:p14="http://schemas.microsoft.com/office/powerpoint/2010/main" val="1637109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EE96F-30CF-4EB3-9BCD-61B2CC4D2B93}"/>
              </a:ext>
            </a:extLst>
          </p:cNvPr>
          <p:cNvSpPr>
            <a:spLocks noGrp="1"/>
          </p:cNvSpPr>
          <p:nvPr>
            <p:ph type="title"/>
          </p:nvPr>
        </p:nvSpPr>
        <p:spPr>
          <a:xfrm>
            <a:off x="900000" y="3852000"/>
            <a:ext cx="6480000" cy="3168000"/>
          </a:xfrm>
        </p:spPr>
        <p:txBody>
          <a:bodyPr>
            <a:normAutofit/>
          </a:bodyPr>
          <a:lstStyle>
            <a:lvl1pPr>
              <a:lnSpc>
                <a:spcPts val="4700"/>
              </a:lnSpc>
              <a:defRPr sz="3600" b="1">
                <a:latin typeface="+mn-lt"/>
              </a:defRPr>
            </a:lvl1p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EAE88A19-42E0-4328-96D6-D34AE241B9F1}"/>
              </a:ext>
            </a:extLst>
          </p:cNvPr>
          <p:cNvSpPr>
            <a:spLocks noGrp="1"/>
          </p:cNvSpPr>
          <p:nvPr>
            <p:ph type="sldNum" sz="quarter" idx="10"/>
          </p:nvPr>
        </p:nvSpPr>
        <p:spPr/>
        <p:txBody>
          <a:bodyPr/>
          <a:lstStyle/>
          <a:p>
            <a:fld id="{DE9CF545-4DDB-4E71-B0EC-B6535FDD5B32}" type="slidenum">
              <a:rPr lang="en-GB" smtClean="0"/>
              <a:pPr/>
              <a:t>‹#›</a:t>
            </a:fld>
            <a:endParaRPr lang="en-GB"/>
          </a:p>
        </p:txBody>
      </p:sp>
    </p:spTree>
    <p:extLst>
      <p:ext uri="{BB962C8B-B14F-4D97-AF65-F5344CB8AC3E}">
        <p14:creationId xmlns:p14="http://schemas.microsoft.com/office/powerpoint/2010/main" val="307743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Quote and Tex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00000" y="4320000"/>
            <a:ext cx="5400000" cy="2772000"/>
          </a:xfrm>
        </p:spPr>
        <p:txBody>
          <a:bodyPr numCol="1">
            <a:normAutofit/>
          </a:bodyPr>
          <a:lstStyle>
            <a:lvl1pPr>
              <a:lnSpc>
                <a:spcPts val="4700"/>
              </a:lnSpc>
              <a:spcBef>
                <a:spcPts val="0"/>
              </a:spcBef>
              <a:spcAft>
                <a:spcPts val="0"/>
              </a:spcAft>
              <a:defRPr sz="3600" b="1">
                <a:solidFill>
                  <a:schemeClr val="bg1"/>
                </a:solidFill>
                <a:latin typeface="+mn-lt"/>
              </a:defRPr>
            </a:lvl1pPr>
            <a:lvl2pPr>
              <a:lnSpc>
                <a:spcPts val="4700"/>
              </a:lnSpc>
              <a:spcBef>
                <a:spcPts val="0"/>
              </a:spcBef>
              <a:spcAft>
                <a:spcPts val="0"/>
              </a:spcAft>
              <a:defRPr sz="3600" b="1">
                <a:solidFill>
                  <a:schemeClr val="bg1"/>
                </a:solidFill>
                <a:latin typeface="+mn-lt"/>
              </a:defRPr>
            </a:lvl2pPr>
            <a:lvl3pPr>
              <a:lnSpc>
                <a:spcPts val="4700"/>
              </a:lnSpc>
              <a:spcBef>
                <a:spcPts val="0"/>
              </a:spcBef>
              <a:spcAft>
                <a:spcPts val="0"/>
              </a:spcAft>
              <a:defRPr sz="3600" b="1">
                <a:solidFill>
                  <a:schemeClr val="bg1"/>
                </a:solidFill>
                <a:latin typeface="+mn-lt"/>
              </a:defRPr>
            </a:lvl3pPr>
            <a:lvl4pPr>
              <a:lnSpc>
                <a:spcPts val="4700"/>
              </a:lnSpc>
              <a:spcBef>
                <a:spcPts val="0"/>
              </a:spcBef>
              <a:spcAft>
                <a:spcPts val="0"/>
              </a:spcAft>
              <a:defRPr sz="3600" b="1">
                <a:solidFill>
                  <a:schemeClr val="bg1"/>
                </a:solidFill>
                <a:latin typeface="+mn-lt"/>
              </a:defRPr>
            </a:lvl4pPr>
            <a:lvl5pPr>
              <a:lnSpc>
                <a:spcPts val="4700"/>
              </a:lnSpc>
              <a:spcBef>
                <a:spcPts val="0"/>
              </a:spcBef>
              <a:spcAft>
                <a:spcPts val="0"/>
              </a:spcAft>
              <a:defRPr sz="3600" b="1">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E9CF545-4DDB-4E71-B0EC-B6535FDD5B32}" type="slidenum">
              <a:rPr lang="en-GB" smtClean="0"/>
              <a:t>‹#›</a:t>
            </a:fld>
            <a:endParaRPr lang="en-GB"/>
          </a:p>
        </p:txBody>
      </p:sp>
      <p:sp>
        <p:nvSpPr>
          <p:cNvPr id="8" name="Content Placeholder 2">
            <a:extLst>
              <a:ext uri="{FF2B5EF4-FFF2-40B4-BE49-F238E27FC236}">
                <a16:creationId xmlns:a16="http://schemas.microsoft.com/office/drawing/2014/main" id="{7500DB0C-64C1-4E61-8F9F-7EC555580633}"/>
              </a:ext>
            </a:extLst>
          </p:cNvPr>
          <p:cNvSpPr>
            <a:spLocks noGrp="1"/>
          </p:cNvSpPr>
          <p:nvPr>
            <p:ph idx="13"/>
          </p:nvPr>
        </p:nvSpPr>
        <p:spPr>
          <a:xfrm>
            <a:off x="6948000" y="4320000"/>
            <a:ext cx="2843809" cy="2772000"/>
          </a:xfrm>
        </p:spPr>
        <p:txBody>
          <a:bodyPr numCol="1">
            <a:normAutofit/>
          </a:bodyPr>
          <a:lstStyle>
            <a:lvl1pPr>
              <a:lnSpc>
                <a:spcPts val="1300"/>
              </a:lnSpc>
              <a:spcBef>
                <a:spcPts val="0"/>
              </a:spcBef>
              <a:spcAft>
                <a:spcPts val="1300"/>
              </a:spcAft>
              <a:defRPr sz="900" b="0">
                <a:solidFill>
                  <a:schemeClr val="bg1"/>
                </a:solidFill>
                <a:latin typeface="+mn-lt"/>
              </a:defRPr>
            </a:lvl1pPr>
            <a:lvl2pPr>
              <a:lnSpc>
                <a:spcPts val="1300"/>
              </a:lnSpc>
              <a:spcBef>
                <a:spcPts val="0"/>
              </a:spcBef>
              <a:spcAft>
                <a:spcPts val="1300"/>
              </a:spcAft>
              <a:defRPr sz="900" b="0">
                <a:solidFill>
                  <a:schemeClr val="bg1"/>
                </a:solidFill>
                <a:latin typeface="+mn-lt"/>
              </a:defRPr>
            </a:lvl2pPr>
            <a:lvl3pPr>
              <a:lnSpc>
                <a:spcPts val="1300"/>
              </a:lnSpc>
              <a:spcBef>
                <a:spcPts val="0"/>
              </a:spcBef>
              <a:spcAft>
                <a:spcPts val="1300"/>
              </a:spcAft>
              <a:defRPr sz="900" b="0">
                <a:solidFill>
                  <a:schemeClr val="bg1"/>
                </a:solidFill>
                <a:latin typeface="+mn-lt"/>
              </a:defRPr>
            </a:lvl3pPr>
            <a:lvl4pPr>
              <a:lnSpc>
                <a:spcPts val="1300"/>
              </a:lnSpc>
              <a:spcBef>
                <a:spcPts val="0"/>
              </a:spcBef>
              <a:spcAft>
                <a:spcPts val="1300"/>
              </a:spcAft>
              <a:defRPr sz="900" b="0">
                <a:solidFill>
                  <a:schemeClr val="bg1"/>
                </a:solidFill>
                <a:latin typeface="+mn-lt"/>
              </a:defRPr>
            </a:lvl4pPr>
            <a:lvl5pPr>
              <a:lnSpc>
                <a:spcPts val="1300"/>
              </a:lnSpc>
              <a:spcBef>
                <a:spcPts val="0"/>
              </a:spcBef>
              <a:spcAft>
                <a:spcPts val="1300"/>
              </a:spcAft>
              <a:defRPr sz="900" b="0">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426319E1-0FAB-48D8-9BCA-521D0A742EFA}"/>
              </a:ext>
            </a:extLst>
          </p:cNvPr>
          <p:cNvCxnSpPr/>
          <p:nvPr userDrawn="1"/>
        </p:nvCxnSpPr>
        <p:spPr>
          <a:xfrm>
            <a:off x="6768000" y="4320000"/>
            <a:ext cx="0" cy="2232000"/>
          </a:xfrm>
          <a:prstGeom prst="line">
            <a:avLst/>
          </a:prstGeom>
          <a:ln w="508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583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ext over 2 columns of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00000" y="2772000"/>
            <a:ext cx="5868000" cy="4320000"/>
          </a:xfrm>
        </p:spPr>
        <p:txBody>
          <a:bodyPr numCol="1"/>
          <a:lstStyle>
            <a:lvl1pPr>
              <a:lnSpc>
                <a:spcPts val="1600"/>
              </a:lnSpc>
              <a:spcBef>
                <a:spcPts val="0"/>
              </a:spcBef>
              <a:spcAft>
                <a:spcPts val="1300"/>
              </a:spcAft>
              <a:defRPr/>
            </a:lvl1pPr>
            <a:lvl2pPr>
              <a:lnSpc>
                <a:spcPts val="1300"/>
              </a:lnSpc>
              <a:spcBef>
                <a:spcPts val="0"/>
              </a:spcBef>
              <a:spcAft>
                <a:spcPts val="1300"/>
              </a:spcAft>
              <a:defRPr b="1">
                <a:solidFill>
                  <a:schemeClr val="tx2"/>
                </a:solidFill>
              </a:defRPr>
            </a:lvl2pPr>
            <a:lvl3pPr>
              <a:lnSpc>
                <a:spcPts val="1300"/>
              </a:lnSpc>
              <a:spcBef>
                <a:spcPts val="0"/>
              </a:spcBef>
              <a:spcAft>
                <a:spcPts val="1300"/>
              </a:spcAft>
              <a:defRPr/>
            </a:lvl3pPr>
            <a:lvl4pPr marL="87313" indent="-87313">
              <a:lnSpc>
                <a:spcPts val="1300"/>
              </a:lnSpc>
              <a:spcBef>
                <a:spcPts val="0"/>
              </a:spcBef>
              <a:spcAft>
                <a:spcPts val="1300"/>
              </a:spcAft>
              <a:buClr>
                <a:schemeClr val="tx2"/>
              </a:buClr>
              <a:buFont typeface="Arial" panose="020B0604020202020204" pitchFamily="34" charset="0"/>
              <a:buChar char="•"/>
              <a:defRPr/>
            </a:lvl4pPr>
            <a:lvl5pPr>
              <a:lnSpc>
                <a:spcPts val="1300"/>
              </a:lnSpc>
              <a:spcBef>
                <a:spcPts val="0"/>
              </a:spcBef>
              <a:spcAft>
                <a:spcPts val="13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E9CF545-4DDB-4E71-B0EC-B6535FDD5B32}" type="slidenum">
              <a:rPr lang="en-GB" smtClean="0"/>
              <a:t>‹#›</a:t>
            </a:fld>
            <a:endParaRPr lang="en-GB"/>
          </a:p>
        </p:txBody>
      </p:sp>
    </p:spTree>
    <p:extLst>
      <p:ext uri="{BB962C8B-B14F-4D97-AF65-F5344CB8AC3E}">
        <p14:creationId xmlns:p14="http://schemas.microsoft.com/office/powerpoint/2010/main" val="1072650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00000" y="4320000"/>
            <a:ext cx="5400000" cy="2772000"/>
          </a:xfrm>
        </p:spPr>
        <p:txBody>
          <a:bodyPr numCol="1">
            <a:normAutofit/>
          </a:bodyPr>
          <a:lstStyle>
            <a:lvl1pPr>
              <a:lnSpc>
                <a:spcPts val="4700"/>
              </a:lnSpc>
              <a:spcBef>
                <a:spcPts val="0"/>
              </a:spcBef>
              <a:spcAft>
                <a:spcPts val="0"/>
              </a:spcAft>
              <a:defRPr sz="3600" b="1">
                <a:solidFill>
                  <a:schemeClr val="tx1"/>
                </a:solidFill>
                <a:latin typeface="+mn-lt"/>
              </a:defRPr>
            </a:lvl1pPr>
            <a:lvl2pPr>
              <a:lnSpc>
                <a:spcPts val="4700"/>
              </a:lnSpc>
              <a:spcBef>
                <a:spcPts val="0"/>
              </a:spcBef>
              <a:spcAft>
                <a:spcPts val="0"/>
              </a:spcAft>
              <a:defRPr sz="3600" b="1">
                <a:solidFill>
                  <a:schemeClr val="tx1"/>
                </a:solidFill>
                <a:latin typeface="+mn-lt"/>
              </a:defRPr>
            </a:lvl2pPr>
            <a:lvl3pPr>
              <a:lnSpc>
                <a:spcPts val="4700"/>
              </a:lnSpc>
              <a:spcBef>
                <a:spcPts val="0"/>
              </a:spcBef>
              <a:spcAft>
                <a:spcPts val="0"/>
              </a:spcAft>
              <a:defRPr sz="3600" b="1">
                <a:solidFill>
                  <a:schemeClr val="tx1"/>
                </a:solidFill>
                <a:latin typeface="+mn-lt"/>
              </a:defRPr>
            </a:lvl3pPr>
            <a:lvl4pPr>
              <a:lnSpc>
                <a:spcPts val="4700"/>
              </a:lnSpc>
              <a:spcBef>
                <a:spcPts val="0"/>
              </a:spcBef>
              <a:spcAft>
                <a:spcPts val="0"/>
              </a:spcAft>
              <a:defRPr sz="3600" b="1">
                <a:solidFill>
                  <a:schemeClr val="tx1"/>
                </a:solidFill>
                <a:latin typeface="+mn-lt"/>
              </a:defRPr>
            </a:lvl4pPr>
            <a:lvl5pPr>
              <a:lnSpc>
                <a:spcPts val="4700"/>
              </a:lnSpc>
              <a:spcBef>
                <a:spcPts val="0"/>
              </a:spcBef>
              <a:spcAft>
                <a:spcPts val="0"/>
              </a:spcAft>
              <a:defRPr sz="3600" b="1">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E9CF545-4DDB-4E71-B0EC-B6535FDD5B32}" type="slidenum">
              <a:rPr lang="en-GB" smtClean="0"/>
              <a:t>‹#›</a:t>
            </a:fld>
            <a:endParaRPr lang="en-GB"/>
          </a:p>
        </p:txBody>
      </p:sp>
      <p:sp>
        <p:nvSpPr>
          <p:cNvPr id="8" name="Content Placeholder 2">
            <a:extLst>
              <a:ext uri="{FF2B5EF4-FFF2-40B4-BE49-F238E27FC236}">
                <a16:creationId xmlns:a16="http://schemas.microsoft.com/office/drawing/2014/main" id="{7500DB0C-64C1-4E61-8F9F-7EC555580633}"/>
              </a:ext>
            </a:extLst>
          </p:cNvPr>
          <p:cNvSpPr>
            <a:spLocks noGrp="1"/>
          </p:cNvSpPr>
          <p:nvPr>
            <p:ph idx="13"/>
          </p:nvPr>
        </p:nvSpPr>
        <p:spPr>
          <a:xfrm>
            <a:off x="6948000" y="4320000"/>
            <a:ext cx="2843809" cy="2772000"/>
          </a:xfrm>
        </p:spPr>
        <p:txBody>
          <a:bodyPr numCol="1">
            <a:normAutofit/>
          </a:bodyPr>
          <a:lstStyle>
            <a:lvl1pPr>
              <a:lnSpc>
                <a:spcPts val="1600"/>
              </a:lnSpc>
              <a:spcBef>
                <a:spcPts val="0"/>
              </a:spcBef>
              <a:spcAft>
                <a:spcPts val="1600"/>
              </a:spcAft>
              <a:defRPr sz="1200" b="1">
                <a:solidFill>
                  <a:schemeClr val="tx1"/>
                </a:solidFill>
                <a:latin typeface="+mn-lt"/>
              </a:defRPr>
            </a:lvl1pPr>
            <a:lvl2pPr>
              <a:lnSpc>
                <a:spcPts val="1600"/>
              </a:lnSpc>
              <a:spcBef>
                <a:spcPts val="0"/>
              </a:spcBef>
              <a:spcAft>
                <a:spcPts val="1600"/>
              </a:spcAft>
              <a:defRPr sz="1200" b="1">
                <a:solidFill>
                  <a:schemeClr val="tx1"/>
                </a:solidFill>
                <a:latin typeface="+mn-lt"/>
              </a:defRPr>
            </a:lvl2pPr>
            <a:lvl3pPr>
              <a:lnSpc>
                <a:spcPts val="1600"/>
              </a:lnSpc>
              <a:spcBef>
                <a:spcPts val="0"/>
              </a:spcBef>
              <a:spcAft>
                <a:spcPts val="1600"/>
              </a:spcAft>
              <a:defRPr sz="1200" b="1">
                <a:solidFill>
                  <a:schemeClr val="tx1"/>
                </a:solidFill>
                <a:latin typeface="+mn-lt"/>
              </a:defRPr>
            </a:lvl3pPr>
            <a:lvl4pPr>
              <a:lnSpc>
                <a:spcPts val="1600"/>
              </a:lnSpc>
              <a:spcBef>
                <a:spcPts val="0"/>
              </a:spcBef>
              <a:spcAft>
                <a:spcPts val="1600"/>
              </a:spcAft>
              <a:defRPr sz="1200" b="1">
                <a:solidFill>
                  <a:schemeClr val="tx1"/>
                </a:solidFill>
                <a:latin typeface="+mn-lt"/>
              </a:defRPr>
            </a:lvl4pPr>
            <a:lvl5pPr>
              <a:lnSpc>
                <a:spcPts val="1600"/>
              </a:lnSpc>
              <a:spcBef>
                <a:spcPts val="0"/>
              </a:spcBef>
              <a:spcAft>
                <a:spcPts val="1600"/>
              </a:spcAft>
              <a:defRPr sz="1200" b="1">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426319E1-0FAB-48D8-9BCA-521D0A742EFA}"/>
              </a:ext>
            </a:extLst>
          </p:cNvPr>
          <p:cNvCxnSpPr/>
          <p:nvPr userDrawn="1"/>
        </p:nvCxnSpPr>
        <p:spPr>
          <a:xfrm>
            <a:off x="6768000" y="4320000"/>
            <a:ext cx="0" cy="2232000"/>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305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000" y="935999"/>
            <a:ext cx="8892000" cy="1127931"/>
          </a:xfrm>
          <a:prstGeom prst="rect">
            <a:avLst/>
          </a:prstGeom>
        </p:spPr>
        <p:txBody>
          <a:bodyPr vert="horz" lIns="0" tIns="0" rIns="0" bIns="0" rtlCol="0" anchor="t" anchorCtr="0">
            <a:normAutofit/>
          </a:bodyPr>
          <a:lstStyle/>
          <a:p>
            <a:r>
              <a:rPr lang="en-US"/>
              <a:t>Click to edit Master title style</a:t>
            </a:r>
          </a:p>
        </p:txBody>
      </p:sp>
      <p:sp>
        <p:nvSpPr>
          <p:cNvPr id="3" name="Text Placeholder 2"/>
          <p:cNvSpPr>
            <a:spLocks noGrp="1"/>
          </p:cNvSpPr>
          <p:nvPr>
            <p:ph type="body" idx="1"/>
          </p:nvPr>
        </p:nvSpPr>
        <p:spPr>
          <a:xfrm>
            <a:off x="900000" y="2772000"/>
            <a:ext cx="8892000" cy="4320000"/>
          </a:xfrm>
          <a:prstGeom prst="rect">
            <a:avLst/>
          </a:prstGeom>
        </p:spPr>
        <p:txBody>
          <a:bodyPr vert="horz" lIns="0" tIns="0" rIns="0" bIns="0" numCol="3" spcCol="180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00000" y="540000"/>
            <a:ext cx="2405658" cy="261189"/>
          </a:xfrm>
          <a:prstGeom prst="rect">
            <a:avLst/>
          </a:prstGeom>
        </p:spPr>
        <p:txBody>
          <a:bodyPr vert="horz" lIns="0" tIns="0" rIns="0" bIns="0" rtlCol="0" anchor="t" anchorCtr="0"/>
          <a:lstStyle>
            <a:lvl1pPr algn="l">
              <a:defRPr sz="1000" b="1">
                <a:solidFill>
                  <a:schemeClr val="bg1"/>
                </a:solidFill>
              </a:defRPr>
            </a:lvl1pPr>
          </a:lstStyle>
          <a:p>
            <a:fld id="{DE9CF545-4DDB-4E71-B0EC-B6535FDD5B32}" type="slidenum">
              <a:rPr lang="en-GB" smtClean="0"/>
              <a:pPr/>
              <a:t>‹#›</a:t>
            </a:fld>
            <a:endParaRPr lang="en-GB"/>
          </a:p>
        </p:txBody>
      </p:sp>
    </p:spTree>
    <p:extLst>
      <p:ext uri="{BB962C8B-B14F-4D97-AF65-F5344CB8AC3E}">
        <p14:creationId xmlns:p14="http://schemas.microsoft.com/office/powerpoint/2010/main" val="35898761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84" r:id="rId3"/>
    <p:sldLayoutId id="2147483685" r:id="rId4"/>
    <p:sldLayoutId id="2147483686" r:id="rId5"/>
    <p:sldLayoutId id="2147483687" r:id="rId6"/>
  </p:sldLayoutIdLst>
  <p:hf hdr="0" ftr="0" dt="0"/>
  <p:txStyles>
    <p:titleStyle>
      <a:lvl1pPr algn="l" defTabSz="1007943" rtl="0" eaLnBrk="1" latinLnBrk="0" hangingPunct="1">
        <a:lnSpc>
          <a:spcPct val="90000"/>
        </a:lnSpc>
        <a:spcBef>
          <a:spcPct val="0"/>
        </a:spcBef>
        <a:buNone/>
        <a:defRPr sz="2600" kern="1200">
          <a:solidFill>
            <a:schemeClr val="bg1"/>
          </a:solidFill>
          <a:latin typeface="+mj-lt"/>
          <a:ea typeface="+mj-ea"/>
          <a:cs typeface="+mj-cs"/>
        </a:defRPr>
      </a:lvl1pPr>
    </p:titleStyle>
    <p:bodyStyle>
      <a:lvl1pPr marL="0" indent="0" algn="l" defTabSz="1007943" rtl="0" eaLnBrk="1" latinLnBrk="0" hangingPunct="1">
        <a:lnSpc>
          <a:spcPts val="1600"/>
        </a:lnSpc>
        <a:spcBef>
          <a:spcPts val="0"/>
        </a:spcBef>
        <a:spcAft>
          <a:spcPts val="1300"/>
        </a:spcAft>
        <a:buFont typeface="Arial" panose="020B0604020202020204" pitchFamily="34" charset="0"/>
        <a:buNone/>
        <a:defRPr sz="1100" b="1"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1007943" rtl="0" eaLnBrk="1" latinLnBrk="0" hangingPunct="1">
        <a:lnSpc>
          <a:spcPts val="1300"/>
        </a:lnSpc>
        <a:spcBef>
          <a:spcPts val="0"/>
        </a:spcBef>
        <a:spcAft>
          <a:spcPts val="1300"/>
        </a:spcAft>
        <a:buFont typeface="Arial" panose="020B0604020202020204" pitchFamily="34" charset="0"/>
        <a:buNone/>
        <a:defRPr sz="900" kern="1200">
          <a:solidFill>
            <a:schemeClr val="tx1"/>
          </a:solidFill>
          <a:latin typeface="+mn-lt"/>
          <a:ea typeface="+mn-ea"/>
          <a:cs typeface="+mn-cs"/>
        </a:defRPr>
      </a:lvl2pPr>
      <a:lvl3pPr marL="0" indent="0" algn="l" defTabSz="1007943" rtl="0" eaLnBrk="1" latinLnBrk="0" hangingPunct="1">
        <a:lnSpc>
          <a:spcPts val="1300"/>
        </a:lnSpc>
        <a:spcBef>
          <a:spcPts val="0"/>
        </a:spcBef>
        <a:spcAft>
          <a:spcPts val="1300"/>
        </a:spcAft>
        <a:buFont typeface="Arial" panose="020B0604020202020204" pitchFamily="34" charset="0"/>
        <a:buNone/>
        <a:defRPr sz="900" kern="1200">
          <a:solidFill>
            <a:schemeClr val="tx1"/>
          </a:solidFill>
          <a:latin typeface="+mn-lt"/>
          <a:ea typeface="+mn-ea"/>
          <a:cs typeface="+mn-cs"/>
        </a:defRPr>
      </a:lvl3pPr>
      <a:lvl4pPr marL="0" indent="0" algn="l" defTabSz="1007943" rtl="0" eaLnBrk="1" latinLnBrk="0" hangingPunct="1">
        <a:lnSpc>
          <a:spcPts val="1300"/>
        </a:lnSpc>
        <a:spcBef>
          <a:spcPts val="0"/>
        </a:spcBef>
        <a:spcAft>
          <a:spcPts val="1300"/>
        </a:spcAft>
        <a:buFont typeface="Arial" panose="020B0604020202020204" pitchFamily="34" charset="0"/>
        <a:buNone/>
        <a:defRPr sz="900" kern="1200">
          <a:solidFill>
            <a:schemeClr val="tx1"/>
          </a:solidFill>
          <a:latin typeface="+mn-lt"/>
          <a:ea typeface="+mn-ea"/>
          <a:cs typeface="+mn-cs"/>
        </a:defRPr>
      </a:lvl4pPr>
      <a:lvl5pPr marL="0" indent="0" algn="l" defTabSz="1007943" rtl="0" eaLnBrk="1" latinLnBrk="0" hangingPunct="1">
        <a:lnSpc>
          <a:spcPts val="1300"/>
        </a:lnSpc>
        <a:spcBef>
          <a:spcPts val="0"/>
        </a:spcBef>
        <a:spcAft>
          <a:spcPts val="1300"/>
        </a:spcAft>
        <a:buFont typeface="Arial" panose="020B0604020202020204" pitchFamily="34" charset="0"/>
        <a:buNone/>
        <a:defRPr sz="9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simon.rigby@statistics.gov.uk"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hyperlink" Target="https://uksa.statisticsauthority.gov.uk/about-the-authority/strategy-and-business-plan/"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gov.uk/government/publications/national-security-vetting-advice-for-people-who-are-being-vetted"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mailto:SCS.recruitment@ons.gov.u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400E7-B020-45E0-9BDB-B46971F2AB6A}"/>
              </a:ext>
            </a:extLst>
          </p:cNvPr>
          <p:cNvSpPr>
            <a:spLocks noGrp="1"/>
          </p:cNvSpPr>
          <p:nvPr>
            <p:ph type="ctrTitle"/>
          </p:nvPr>
        </p:nvSpPr>
        <p:spPr/>
        <p:txBody>
          <a:bodyPr/>
          <a:lstStyle/>
          <a:p>
            <a:r>
              <a:rPr lang="en-GB"/>
              <a:t>Applicant Pack</a:t>
            </a:r>
          </a:p>
        </p:txBody>
      </p:sp>
      <p:sp>
        <p:nvSpPr>
          <p:cNvPr id="3" name="Subtitle 2">
            <a:extLst>
              <a:ext uri="{FF2B5EF4-FFF2-40B4-BE49-F238E27FC236}">
                <a16:creationId xmlns:a16="http://schemas.microsoft.com/office/drawing/2014/main" id="{B54E9B6A-EA79-48E5-B798-95D4BC8B5CFE}"/>
              </a:ext>
            </a:extLst>
          </p:cNvPr>
          <p:cNvSpPr>
            <a:spLocks noGrp="1"/>
          </p:cNvSpPr>
          <p:nvPr>
            <p:ph type="subTitle" idx="1"/>
          </p:nvPr>
        </p:nvSpPr>
        <p:spPr/>
        <p:txBody>
          <a:bodyPr vert="horz" lIns="0" tIns="0" rIns="0" bIns="0" numCol="1" spcCol="180000" rtlCol="0" anchor="t">
            <a:normAutofit fontScale="70000" lnSpcReduction="20000"/>
          </a:bodyPr>
          <a:lstStyle/>
          <a:p>
            <a:r>
              <a:rPr lang="en-GB" b="1" dirty="0">
                <a:latin typeface="Open Sans"/>
                <a:ea typeface="Open Sans"/>
                <a:cs typeface="Open Sans"/>
              </a:rPr>
              <a:t>Committee</a:t>
            </a:r>
            <a:r>
              <a:rPr lang="en-GB" dirty="0">
                <a:latin typeface="Open Sans"/>
                <a:ea typeface="Open Sans"/>
                <a:cs typeface="Open Sans"/>
              </a:rPr>
              <a:t> </a:t>
            </a:r>
            <a:r>
              <a:rPr lang="en-GB" b="1" dirty="0">
                <a:latin typeface="+mn-lt"/>
                <a:ea typeface="Open Sans"/>
                <a:cs typeface="Open Sans"/>
              </a:rPr>
              <a:t>Member</a:t>
            </a:r>
            <a:endParaRPr lang="en-GB" b="1" dirty="0">
              <a:latin typeface="+mn-lt"/>
            </a:endParaRPr>
          </a:p>
          <a:p>
            <a:r>
              <a:rPr lang="en-GB" i="1" dirty="0">
                <a:latin typeface="Open Sans"/>
                <a:ea typeface="Open Sans"/>
                <a:cs typeface="Open Sans"/>
              </a:rPr>
              <a:t>National Statistician’s Committee for Advice on Standards for Economic Statistics (NSCASE)</a:t>
            </a:r>
            <a:r>
              <a:rPr lang="en-GB" dirty="0">
                <a:latin typeface="Open Sans"/>
                <a:ea typeface="Open Sans"/>
                <a:cs typeface="Open Sans"/>
              </a:rPr>
              <a:t> </a:t>
            </a:r>
            <a:endParaRPr lang="en-GB" dirty="0"/>
          </a:p>
        </p:txBody>
      </p:sp>
      <p:sp>
        <p:nvSpPr>
          <p:cNvPr id="5" name="TextBox 4">
            <a:extLst>
              <a:ext uri="{FF2B5EF4-FFF2-40B4-BE49-F238E27FC236}">
                <a16:creationId xmlns:a16="http://schemas.microsoft.com/office/drawing/2014/main" id="{7186AE00-89DC-463E-9ED8-B93CDA9756D8}"/>
              </a:ext>
            </a:extLst>
          </p:cNvPr>
          <p:cNvSpPr txBox="1"/>
          <p:nvPr/>
        </p:nvSpPr>
        <p:spPr>
          <a:xfrm>
            <a:off x="900000" y="2952000"/>
            <a:ext cx="5027834" cy="215444"/>
          </a:xfrm>
          <a:prstGeom prst="rect">
            <a:avLst/>
          </a:prstGeom>
          <a:noFill/>
        </p:spPr>
        <p:txBody>
          <a:bodyPr wrap="square" lIns="0" tIns="0" rIns="0" bIns="0" rtlCol="0" anchor="t">
            <a:spAutoFit/>
          </a:bodyPr>
          <a:lstStyle/>
          <a:p>
            <a:endParaRPr lang="en-GB" sz="1400">
              <a:solidFill>
                <a:schemeClr val="tx2"/>
              </a:solidFill>
              <a:ea typeface="Open Sans"/>
              <a:cs typeface="Open Sans"/>
            </a:endParaRPr>
          </a:p>
        </p:txBody>
      </p:sp>
      <p:pic>
        <p:nvPicPr>
          <p:cNvPr id="7" name="Picture 6">
            <a:extLst>
              <a:ext uri="{FF2B5EF4-FFF2-40B4-BE49-F238E27FC236}">
                <a16:creationId xmlns:a16="http://schemas.microsoft.com/office/drawing/2014/main" id="{137DCCC6-9FBE-4EEC-B787-F58CEE6BB6F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000" y="1079999"/>
            <a:ext cx="3900376" cy="795995"/>
          </a:xfrm>
          <a:prstGeom prst="rect">
            <a:avLst/>
          </a:prstGeom>
        </p:spPr>
      </p:pic>
    </p:spTree>
    <p:extLst>
      <p:ext uri="{BB962C8B-B14F-4D97-AF65-F5344CB8AC3E}">
        <p14:creationId xmlns:p14="http://schemas.microsoft.com/office/powerpoint/2010/main" val="958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5F20756-4429-407A-AB73-598866DDCC5C}"/>
              </a:ext>
            </a:extLst>
          </p:cNvPr>
          <p:cNvSpPr>
            <a:spLocks noGrp="1"/>
          </p:cNvSpPr>
          <p:nvPr>
            <p:ph type="title"/>
          </p:nvPr>
        </p:nvSpPr>
        <p:spPr/>
        <p:txBody>
          <a:bodyPr/>
          <a:lstStyle/>
          <a:p>
            <a:r>
              <a:rPr lang="en-GB"/>
              <a:t>Contact</a:t>
            </a:r>
            <a:br>
              <a:rPr lang="en-GB"/>
            </a:br>
            <a:endParaRPr lang="en-GB"/>
          </a:p>
        </p:txBody>
      </p:sp>
      <p:sp>
        <p:nvSpPr>
          <p:cNvPr id="6" name="Content Placeholder 5">
            <a:extLst>
              <a:ext uri="{FF2B5EF4-FFF2-40B4-BE49-F238E27FC236}">
                <a16:creationId xmlns:a16="http://schemas.microsoft.com/office/drawing/2014/main" id="{B3B5A532-E1FA-479D-A311-F8F243EDC74A}"/>
              </a:ext>
            </a:extLst>
          </p:cNvPr>
          <p:cNvSpPr>
            <a:spLocks noGrp="1"/>
          </p:cNvSpPr>
          <p:nvPr>
            <p:ph idx="1"/>
          </p:nvPr>
        </p:nvSpPr>
        <p:spPr/>
        <p:txBody>
          <a:bodyPr/>
          <a:lstStyle/>
          <a:p>
            <a:r>
              <a:rPr lang="en-US"/>
              <a:t>Thank you for your interest in this position.</a:t>
            </a:r>
            <a:endParaRPr lang="en-GB"/>
          </a:p>
        </p:txBody>
      </p:sp>
      <p:sp>
        <p:nvSpPr>
          <p:cNvPr id="7" name="Content Placeholder 6">
            <a:extLst>
              <a:ext uri="{FF2B5EF4-FFF2-40B4-BE49-F238E27FC236}">
                <a16:creationId xmlns:a16="http://schemas.microsoft.com/office/drawing/2014/main" id="{95F62F97-E1B0-4BCF-98AE-1990FB3488EA}"/>
              </a:ext>
            </a:extLst>
          </p:cNvPr>
          <p:cNvSpPr>
            <a:spLocks noGrp="1"/>
          </p:cNvSpPr>
          <p:nvPr>
            <p:ph idx="13"/>
          </p:nvPr>
        </p:nvSpPr>
        <p:spPr>
          <a:xfrm>
            <a:off x="6948000" y="4320000"/>
            <a:ext cx="2843809" cy="2772000"/>
          </a:xfrm>
        </p:spPr>
        <p:txBody>
          <a:bodyPr>
            <a:normAutofit fontScale="92500"/>
          </a:bodyPr>
          <a:lstStyle/>
          <a:p>
            <a:r>
              <a:rPr lang="en-GB" sz="1200" dirty="0"/>
              <a:t>Please send your completed application to SCS.recruitment@ons.gov.uk</a:t>
            </a:r>
          </a:p>
          <a:p>
            <a:r>
              <a:rPr lang="en-US" dirty="0"/>
              <a:t>If you have any questions, </a:t>
            </a:r>
            <a:br>
              <a:rPr lang="en-US" dirty="0"/>
            </a:br>
            <a:r>
              <a:rPr lang="en-US" dirty="0"/>
              <a:t>please get in touch:</a:t>
            </a:r>
          </a:p>
          <a:p>
            <a:pPr>
              <a:spcAft>
                <a:spcPts val="600"/>
              </a:spcAft>
            </a:pPr>
            <a:r>
              <a:rPr lang="en-US" dirty="0"/>
              <a:t>Hiring Contact</a:t>
            </a:r>
          </a:p>
          <a:p>
            <a:pPr>
              <a:spcAft>
                <a:spcPts val="600"/>
              </a:spcAft>
            </a:pPr>
            <a:r>
              <a:rPr lang="en-US" dirty="0"/>
              <a:t>E: </a:t>
            </a:r>
            <a:r>
              <a:rPr lang="en-US" dirty="0">
                <a:hlinkClick r:id="rId3"/>
              </a:rPr>
              <a:t>simon.rigby@statistics.gov.uk</a:t>
            </a:r>
            <a:r>
              <a:rPr lang="en-US" dirty="0"/>
              <a:t> </a:t>
            </a:r>
            <a:br>
              <a:rPr lang="en-US" dirty="0"/>
            </a:br>
            <a:endParaRPr lang="en-US" dirty="0"/>
          </a:p>
          <a:p>
            <a:pPr>
              <a:spcAft>
                <a:spcPts val="600"/>
              </a:spcAft>
            </a:pPr>
            <a:r>
              <a:rPr lang="en-US" dirty="0"/>
              <a:t>Recruitment</a:t>
            </a:r>
          </a:p>
          <a:p>
            <a:pPr>
              <a:spcAft>
                <a:spcPts val="600"/>
              </a:spcAft>
            </a:pPr>
            <a:r>
              <a:rPr lang="en-US" dirty="0"/>
              <a:t>E: scs.recruitment@ons.gov.uk</a:t>
            </a:r>
            <a:br>
              <a:rPr lang="en-US" dirty="0"/>
            </a:br>
            <a:r>
              <a:rPr lang="en-US" dirty="0"/>
              <a:t>T: 01633 455556</a:t>
            </a:r>
          </a:p>
          <a:p>
            <a:endParaRPr lang="en-GB" dirty="0"/>
          </a:p>
        </p:txBody>
      </p:sp>
    </p:spTree>
    <p:extLst>
      <p:ext uri="{BB962C8B-B14F-4D97-AF65-F5344CB8AC3E}">
        <p14:creationId xmlns:p14="http://schemas.microsoft.com/office/powerpoint/2010/main" val="1827067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4F1B956-4FC6-4FDB-AFD3-C81AA40F5199}"/>
              </a:ext>
            </a:extLst>
          </p:cNvPr>
          <p:cNvSpPr>
            <a:spLocks noGrp="1"/>
          </p:cNvSpPr>
          <p:nvPr>
            <p:ph type="title"/>
          </p:nvPr>
        </p:nvSpPr>
        <p:spPr>
          <a:xfrm>
            <a:off x="900000" y="3852000"/>
            <a:ext cx="6587322" cy="3168000"/>
          </a:xfrm>
        </p:spPr>
        <p:txBody>
          <a:bodyPr>
            <a:normAutofit fontScale="90000"/>
          </a:bodyPr>
          <a:lstStyle/>
          <a:p>
            <a:pPr>
              <a:lnSpc>
                <a:spcPct val="100000"/>
              </a:lnSpc>
              <a:spcBef>
                <a:spcPts val="0"/>
              </a:spcBef>
            </a:pPr>
            <a:r>
              <a:rPr lang="en-US">
                <a:ea typeface="+mn-lt"/>
                <a:cs typeface="+mn-lt"/>
              </a:rPr>
              <a:t>Thank you for your interest in this position. It is an </a:t>
            </a:r>
            <a:r>
              <a:rPr lang="en-US">
                <a:solidFill>
                  <a:schemeClr val="tx2"/>
                </a:solidFill>
                <a:ea typeface="+mn-lt"/>
                <a:cs typeface="+mn-lt"/>
              </a:rPr>
              <a:t>exciting</a:t>
            </a:r>
            <a:r>
              <a:rPr lang="en-US">
                <a:solidFill>
                  <a:srgbClr val="C1C600"/>
                </a:solidFill>
                <a:ea typeface="+mn-lt"/>
                <a:cs typeface="+mn-lt"/>
              </a:rPr>
              <a:t> </a:t>
            </a:r>
            <a:r>
              <a:rPr lang="en-US">
                <a:ea typeface="+mn-lt"/>
                <a:cs typeface="+mn-lt"/>
              </a:rPr>
              <a:t>opportunity to work with a </a:t>
            </a:r>
            <a:r>
              <a:rPr lang="en-US">
                <a:solidFill>
                  <a:srgbClr val="C1C600"/>
                </a:solidFill>
                <a:ea typeface="+mn-lt"/>
                <a:cs typeface="+mn-lt"/>
              </a:rPr>
              <a:t>radical, ambitious, </a:t>
            </a:r>
            <a:br>
              <a:rPr lang="en-US">
                <a:solidFill>
                  <a:srgbClr val="C1C600"/>
                </a:solidFill>
                <a:ea typeface="+mn-lt"/>
                <a:cs typeface="+mn-lt"/>
              </a:rPr>
            </a:br>
            <a:r>
              <a:rPr lang="en-US">
                <a:solidFill>
                  <a:srgbClr val="C1C600"/>
                </a:solidFill>
                <a:ea typeface="+mn-lt"/>
                <a:cs typeface="+mn-lt"/>
              </a:rPr>
              <a:t>inclusive and</a:t>
            </a:r>
            <a:r>
              <a:rPr lang="en-US">
                <a:solidFill>
                  <a:schemeClr val="tx2"/>
                </a:solidFill>
                <a:ea typeface="+mn-lt"/>
                <a:cs typeface="+mn-lt"/>
              </a:rPr>
              <a:t> sustainable </a:t>
            </a:r>
            <a:br>
              <a:rPr lang="en-US">
                <a:solidFill>
                  <a:schemeClr val="tx2"/>
                </a:solidFill>
                <a:ea typeface="+mn-lt"/>
                <a:cs typeface="+mn-lt"/>
              </a:rPr>
            </a:br>
            <a:r>
              <a:rPr lang="en-US" err="1">
                <a:ea typeface="+mn-lt"/>
                <a:cs typeface="+mn-lt"/>
              </a:rPr>
              <a:t>organisation</a:t>
            </a:r>
            <a:r>
              <a:rPr lang="en-US">
                <a:ea typeface="+mn-lt"/>
                <a:cs typeface="+mn-lt"/>
              </a:rPr>
              <a:t>.</a:t>
            </a:r>
            <a:endParaRPr lang="en-GB">
              <a:ea typeface="+mn-lt"/>
              <a:cs typeface="+mn-lt"/>
            </a:endParaRPr>
          </a:p>
        </p:txBody>
      </p:sp>
    </p:spTree>
    <p:extLst>
      <p:ext uri="{BB962C8B-B14F-4D97-AF65-F5344CB8AC3E}">
        <p14:creationId xmlns:p14="http://schemas.microsoft.com/office/powerpoint/2010/main" val="2471170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4CE3A-2207-4529-BEB4-AB9DBDE81EC2}"/>
              </a:ext>
            </a:extLst>
          </p:cNvPr>
          <p:cNvSpPr>
            <a:spLocks noGrp="1"/>
          </p:cNvSpPr>
          <p:nvPr>
            <p:ph type="title"/>
          </p:nvPr>
        </p:nvSpPr>
        <p:spPr/>
        <p:txBody>
          <a:bodyPr/>
          <a:lstStyle/>
          <a:p>
            <a:r>
              <a:rPr lang="en-GB"/>
              <a:t>Welcome</a:t>
            </a:r>
          </a:p>
        </p:txBody>
      </p:sp>
      <p:sp>
        <p:nvSpPr>
          <p:cNvPr id="3" name="Content Placeholder 2">
            <a:extLst>
              <a:ext uri="{FF2B5EF4-FFF2-40B4-BE49-F238E27FC236}">
                <a16:creationId xmlns:a16="http://schemas.microsoft.com/office/drawing/2014/main" id="{4296A838-423E-4E9F-803D-C2AF3B9F23C7}"/>
              </a:ext>
            </a:extLst>
          </p:cNvPr>
          <p:cNvSpPr>
            <a:spLocks noGrp="1"/>
          </p:cNvSpPr>
          <p:nvPr>
            <p:ph idx="1"/>
          </p:nvPr>
        </p:nvSpPr>
        <p:spPr/>
        <p:txBody>
          <a:bodyPr vert="horz" lIns="0" tIns="0" rIns="0" bIns="0" numCol="2" spcCol="180000" rtlCol="0" anchor="t">
            <a:normAutofit lnSpcReduction="10000"/>
          </a:bodyPr>
          <a:lstStyle/>
          <a:p>
            <a:pPr>
              <a:lnSpc>
                <a:spcPct val="120000"/>
              </a:lnSpc>
            </a:pPr>
            <a:r>
              <a:rPr lang="en-US" sz="1200" dirty="0">
                <a:solidFill>
                  <a:srgbClr val="002060"/>
                </a:solidFill>
                <a:latin typeface="Open Sans"/>
                <a:ea typeface="Open Sans"/>
                <a:cs typeface="Open Sans"/>
              </a:rPr>
              <a:t>Economic statistics are among the most fundamental indicators of the state of the UK and are some of the most closely watched official statistics.  </a:t>
            </a:r>
            <a:endParaRPr lang="en-US" dirty="0">
              <a:solidFill>
                <a:srgbClr val="002060"/>
              </a:solidFill>
            </a:endParaRPr>
          </a:p>
          <a:p>
            <a:pPr>
              <a:lnSpc>
                <a:spcPct val="120000"/>
              </a:lnSpc>
            </a:pPr>
            <a:r>
              <a:rPr lang="en-US" sz="1200" b="0" dirty="0">
                <a:solidFill>
                  <a:srgbClr val="002060"/>
                </a:solidFill>
                <a:latin typeface="Open Sans"/>
                <a:ea typeface="Open Sans"/>
                <a:cs typeface="Open Sans"/>
              </a:rPr>
              <a:t>The new </a:t>
            </a:r>
            <a:r>
              <a:rPr lang="en-US" sz="1200" b="0" i="1" dirty="0">
                <a:solidFill>
                  <a:srgbClr val="002060"/>
                </a:solidFill>
                <a:latin typeface="Open Sans"/>
                <a:ea typeface="Open Sans"/>
                <a:cs typeface="Open Sans"/>
              </a:rPr>
              <a:t>National Statistician’s Committee for Advice on Standards for Economic Statistics (NSCASE)</a:t>
            </a:r>
            <a:r>
              <a:rPr lang="en-GB" sz="1200" b="0" i="1" dirty="0">
                <a:solidFill>
                  <a:srgbClr val="002060"/>
                </a:solidFill>
                <a:latin typeface="Open Sans"/>
                <a:ea typeface="Open Sans"/>
                <a:cs typeface="Open Sans"/>
              </a:rPr>
              <a:t> </a:t>
            </a:r>
            <a:r>
              <a:rPr lang="en-GB" sz="1200" b="0" dirty="0">
                <a:solidFill>
                  <a:srgbClr val="002060"/>
                </a:solidFill>
                <a:latin typeface="Open Sans"/>
                <a:ea typeface="Open Sans"/>
                <a:cs typeface="Open Sans"/>
              </a:rPr>
              <a:t>will support the UK by ensuring its processes for influencing and adopting international statistical standards are world-leading.</a:t>
            </a:r>
            <a:r>
              <a:rPr lang="en-US" sz="1200" b="0" dirty="0">
                <a:solidFill>
                  <a:srgbClr val="002060"/>
                </a:solidFill>
                <a:latin typeface="Open Sans"/>
                <a:ea typeface="Open Sans"/>
                <a:cs typeface="Open Sans"/>
              </a:rPr>
              <a:t>  </a:t>
            </a:r>
            <a:r>
              <a:rPr lang="en-GB" sz="1200" b="0" dirty="0">
                <a:solidFill>
                  <a:srgbClr val="002060"/>
                </a:solidFill>
                <a:latin typeface="Open Sans"/>
                <a:ea typeface="Open Sans"/>
                <a:cs typeface="Open Sans"/>
              </a:rPr>
              <a:t>We are seeking to appoint independent members to the Committee, to provide strategic advice directly to the National Statistician.</a:t>
            </a:r>
          </a:p>
          <a:p>
            <a:pPr algn="just">
              <a:lnSpc>
                <a:spcPct val="120000"/>
              </a:lnSpc>
            </a:pPr>
            <a:r>
              <a:rPr lang="en-GB" sz="1200" b="0" dirty="0">
                <a:solidFill>
                  <a:srgbClr val="002060"/>
                </a:solidFill>
                <a:latin typeface="Open Sans"/>
                <a:ea typeface="Open Sans"/>
                <a:cs typeface="Open Sans"/>
              </a:rPr>
              <a:t>Candidates should be able to demonstrate excellent leadership skills and strategic vision, as well as the ability to influence and communicate effectively with a wide range of stakeholders. Candidates must have a good working knowledge of the UK’s economic data and their uses.</a:t>
            </a:r>
          </a:p>
          <a:p>
            <a:pPr algn="just">
              <a:lnSpc>
                <a:spcPct val="110000"/>
              </a:lnSpc>
              <a:spcAft>
                <a:spcPts val="0"/>
              </a:spcAft>
            </a:pPr>
            <a:r>
              <a:rPr lang="en-GB" sz="1200" b="0" dirty="0">
                <a:solidFill>
                  <a:srgbClr val="002060"/>
                </a:solidFill>
                <a:latin typeface="Open Sans"/>
                <a:ea typeface="Open Sans"/>
                <a:cs typeface="Open Sans"/>
              </a:rPr>
              <a:t>We are looking to establish a Committee with a mix of skills and experience. We are looking for candidates experience of one for more of the following:</a:t>
            </a:r>
          </a:p>
          <a:p>
            <a:pPr marL="171450" indent="-171450" algn="just">
              <a:lnSpc>
                <a:spcPct val="110000"/>
              </a:lnSpc>
              <a:spcAft>
                <a:spcPts val="0"/>
              </a:spcAft>
              <a:buFont typeface="Arial" panose="020B0604020202020204" pitchFamily="34" charset="0"/>
              <a:buChar char="•"/>
            </a:pPr>
            <a:r>
              <a:rPr lang="en-GB" sz="1200" b="0" dirty="0">
                <a:solidFill>
                  <a:srgbClr val="002060"/>
                </a:solidFill>
                <a:latin typeface="Open Sans"/>
                <a:ea typeface="Open Sans"/>
                <a:cs typeface="Open Sans"/>
              </a:rPr>
              <a:t>Producing or working with statistical standards. </a:t>
            </a:r>
          </a:p>
          <a:p>
            <a:pPr marL="171450" indent="-171450" algn="just">
              <a:lnSpc>
                <a:spcPct val="110000"/>
              </a:lnSpc>
              <a:spcAft>
                <a:spcPts val="0"/>
              </a:spcAft>
              <a:buFont typeface="Arial" panose="020B0604020202020204" pitchFamily="34" charset="0"/>
              <a:buChar char="•"/>
            </a:pPr>
            <a:r>
              <a:rPr lang="en-GB" sz="1200" b="0" dirty="0">
                <a:solidFill>
                  <a:srgbClr val="002060"/>
                </a:solidFill>
                <a:latin typeface="Open Sans"/>
                <a:ea typeface="Open Sans"/>
                <a:cs typeface="Open Sans"/>
              </a:rPr>
              <a:t>Strong background as producers or users of economic and financial statistics either nationally or internationally.</a:t>
            </a:r>
          </a:p>
          <a:p>
            <a:pPr marL="171450" indent="-171450" algn="just">
              <a:lnSpc>
                <a:spcPct val="110000"/>
              </a:lnSpc>
              <a:spcAft>
                <a:spcPts val="0"/>
              </a:spcAft>
              <a:buFont typeface="Arial" panose="020B0604020202020204" pitchFamily="34" charset="0"/>
              <a:buChar char="•"/>
            </a:pPr>
            <a:r>
              <a:rPr lang="en-GB" sz="1200" b="0" dirty="0">
                <a:solidFill>
                  <a:srgbClr val="002060"/>
                </a:solidFill>
                <a:latin typeface="Open Sans"/>
                <a:ea typeface="Open Sans"/>
                <a:cs typeface="Open Sans"/>
              </a:rPr>
              <a:t>Work with international statistical guidance and the bodies that produce such guidance.</a:t>
            </a:r>
          </a:p>
          <a:p>
            <a:pPr algn="just">
              <a:lnSpc>
                <a:spcPct val="120000"/>
              </a:lnSpc>
            </a:pPr>
            <a:br>
              <a:rPr lang="en-US" sz="1200" b="0" dirty="0">
                <a:solidFill>
                  <a:srgbClr val="002060"/>
                </a:solidFill>
                <a:latin typeface="Open Sans"/>
                <a:ea typeface="Open Sans"/>
                <a:cs typeface="Open Sans"/>
              </a:rPr>
            </a:br>
            <a:r>
              <a:rPr lang="en-US" sz="1200" b="0" dirty="0">
                <a:solidFill>
                  <a:srgbClr val="002060"/>
                </a:solidFill>
                <a:latin typeface="Open Sans"/>
                <a:ea typeface="Open Sans"/>
                <a:cs typeface="Open Sans"/>
              </a:rPr>
              <a:t>The Committee will meet at least four times each year. </a:t>
            </a:r>
            <a:r>
              <a:rPr lang="en-GB" sz="1200" b="0" dirty="0">
                <a:solidFill>
                  <a:schemeClr val="tx1"/>
                </a:solidFill>
                <a:latin typeface="Open Sans"/>
                <a:ea typeface="Open Sans"/>
                <a:cs typeface="Open Sans"/>
              </a:rPr>
              <a:t>The appointment will be for an initial period of approximately three years. As this is a new Committee we will stagger members’ end dates to ensure continuity of work and experience. The possibility of renewal for a further similar period will be available.</a:t>
            </a:r>
          </a:p>
          <a:p>
            <a:pPr algn="just">
              <a:lnSpc>
                <a:spcPct val="120000"/>
              </a:lnSpc>
            </a:pPr>
            <a:r>
              <a:rPr lang="en-US" sz="1200" dirty="0">
                <a:solidFill>
                  <a:srgbClr val="002060"/>
                </a:solidFill>
                <a:latin typeface="Open Sans"/>
                <a:ea typeface="Open Sans"/>
                <a:cs typeface="Open Sans"/>
              </a:rPr>
              <a:t>Prof Sir Ian Diamond</a:t>
            </a:r>
            <a:r>
              <a:rPr lang="en-US" sz="1200" b="0" dirty="0">
                <a:solidFill>
                  <a:srgbClr val="002060"/>
                </a:solidFill>
                <a:latin typeface="Open Sans"/>
                <a:ea typeface="Open Sans"/>
                <a:cs typeface="Open Sans"/>
              </a:rPr>
              <a:t> </a:t>
            </a:r>
            <a:endParaRPr lang="en-US" dirty="0">
              <a:solidFill>
                <a:srgbClr val="002060"/>
              </a:solidFill>
            </a:endParaRPr>
          </a:p>
          <a:p>
            <a:pPr algn="just">
              <a:lnSpc>
                <a:spcPct val="120000"/>
              </a:lnSpc>
            </a:pPr>
            <a:r>
              <a:rPr lang="en-US" sz="1200" b="0" dirty="0">
                <a:solidFill>
                  <a:srgbClr val="002060"/>
                </a:solidFill>
                <a:latin typeface="Open Sans"/>
                <a:ea typeface="Open Sans"/>
                <a:cs typeface="Open Sans"/>
              </a:rPr>
              <a:t>National Statistician </a:t>
            </a:r>
            <a:endParaRPr lang="en-US" dirty="0">
              <a:solidFill>
                <a:srgbClr val="002060"/>
              </a:solidFill>
            </a:endParaRPr>
          </a:p>
          <a:p>
            <a:pPr algn="just"/>
            <a:endParaRPr lang="en-US" sz="1200" b="0" dirty="0">
              <a:solidFill>
                <a:srgbClr val="002060"/>
              </a:solidFill>
            </a:endParaRPr>
          </a:p>
          <a:p>
            <a:pPr algn="just"/>
            <a:br>
              <a:rPr lang="en-US" dirty="0"/>
            </a:br>
            <a:endParaRPr lang="en-US" dirty="0">
              <a:solidFill>
                <a:srgbClr val="002060"/>
              </a:solidFill>
            </a:endParaRPr>
          </a:p>
          <a:p>
            <a:endParaRPr lang="en-US" sz="1200" dirty="0">
              <a:solidFill>
                <a:srgbClr val="002060"/>
              </a:solidFill>
              <a:ea typeface="Open Sans"/>
              <a:cs typeface="Open Sans"/>
            </a:endParaRPr>
          </a:p>
        </p:txBody>
      </p:sp>
      <p:pic>
        <p:nvPicPr>
          <p:cNvPr id="5" name="Picture 5">
            <a:extLst>
              <a:ext uri="{FF2B5EF4-FFF2-40B4-BE49-F238E27FC236}">
                <a16:creationId xmlns:a16="http://schemas.microsoft.com/office/drawing/2014/main" id="{6135912E-4A89-4167-B11C-659A626C98E9}"/>
              </a:ext>
            </a:extLst>
          </p:cNvPr>
          <p:cNvPicPr>
            <a:picLocks noChangeAspect="1"/>
          </p:cNvPicPr>
          <p:nvPr/>
        </p:nvPicPr>
        <p:blipFill>
          <a:blip r:embed="rId3"/>
          <a:stretch>
            <a:fillRect/>
          </a:stretch>
        </p:blipFill>
        <p:spPr>
          <a:xfrm>
            <a:off x="8229342" y="322465"/>
            <a:ext cx="1562471" cy="2095500"/>
          </a:xfrm>
          <a:prstGeom prst="rect">
            <a:avLst/>
          </a:prstGeom>
        </p:spPr>
      </p:pic>
    </p:spTree>
    <p:extLst>
      <p:ext uri="{BB962C8B-B14F-4D97-AF65-F5344CB8AC3E}">
        <p14:creationId xmlns:p14="http://schemas.microsoft.com/office/powerpoint/2010/main" val="3386520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0FC081-19A5-4986-8BD2-0E7A7EA14DB3}"/>
              </a:ext>
            </a:extLst>
          </p:cNvPr>
          <p:cNvSpPr>
            <a:spLocks noGrp="1"/>
          </p:cNvSpPr>
          <p:nvPr>
            <p:ph type="title"/>
          </p:nvPr>
        </p:nvSpPr>
        <p:spPr/>
        <p:txBody>
          <a:bodyPr/>
          <a:lstStyle/>
          <a:p>
            <a:r>
              <a:rPr lang="en-GB" dirty="0"/>
              <a:t>Why UKSA?</a:t>
            </a:r>
            <a:br>
              <a:rPr lang="en-GB" dirty="0"/>
            </a:br>
            <a:endParaRPr lang="en-GB" dirty="0"/>
          </a:p>
        </p:txBody>
      </p:sp>
      <p:sp>
        <p:nvSpPr>
          <p:cNvPr id="3" name="Content Placeholder 2">
            <a:extLst>
              <a:ext uri="{FF2B5EF4-FFF2-40B4-BE49-F238E27FC236}">
                <a16:creationId xmlns:a16="http://schemas.microsoft.com/office/drawing/2014/main" id="{468B838B-D44C-4E86-A0B6-D06D4A3D50C0}"/>
              </a:ext>
            </a:extLst>
          </p:cNvPr>
          <p:cNvSpPr>
            <a:spLocks noGrp="1"/>
          </p:cNvSpPr>
          <p:nvPr>
            <p:ph idx="1"/>
          </p:nvPr>
        </p:nvSpPr>
        <p:spPr>
          <a:xfrm>
            <a:off x="778212" y="2655651"/>
            <a:ext cx="9013787" cy="4436349"/>
          </a:xfrm>
        </p:spPr>
        <p:txBody>
          <a:bodyPr>
            <a:normAutofit/>
          </a:bodyPr>
          <a:lstStyle/>
          <a:p>
            <a:pPr lvl="1"/>
            <a:r>
              <a:rPr lang="en-US" sz="1200" dirty="0">
                <a:solidFill>
                  <a:schemeClr val="tx1"/>
                </a:solidFill>
              </a:rPr>
              <a:t>United Kingdom Statistics Authority (UKSA)</a:t>
            </a:r>
          </a:p>
          <a:p>
            <a:pPr lvl="2"/>
            <a:r>
              <a:rPr lang="en-US" sz="1200" dirty="0"/>
              <a:t>At ONS, our people are our strength and we aim to be a brilliant and inclusive employer to over 5,000 colleagues, who work flexibly across all of our sites and in co-located teams.</a:t>
            </a:r>
          </a:p>
          <a:p>
            <a:pPr lvl="2"/>
            <a:r>
              <a:rPr lang="en-US" sz="1200" dirty="0"/>
              <a:t>We have people in offices in Newport, South Wales (majority of our colleagues are based here), Titchfield, Darlington, Edinburgh and London as well as a large team of interviewers, who are based throughout the UK (you might have come across some of them at airports or Eurostar stations?). We are establishing our presence in Darlington Economic Campus, alongside other departments.</a:t>
            </a:r>
          </a:p>
          <a:p>
            <a:pPr lvl="1"/>
            <a:endParaRPr lang="en-US" sz="1200" dirty="0">
              <a:solidFill>
                <a:srgbClr val="002060"/>
              </a:solidFill>
            </a:endParaRPr>
          </a:p>
          <a:p>
            <a:pPr lvl="1"/>
            <a:endParaRPr lang="en-US" sz="1200" dirty="0">
              <a:solidFill>
                <a:srgbClr val="002060"/>
              </a:solidFill>
            </a:endParaRPr>
          </a:p>
          <a:p>
            <a:pPr lvl="1"/>
            <a:endParaRPr lang="en-US" sz="1200" dirty="0">
              <a:solidFill>
                <a:srgbClr val="002060"/>
              </a:solidFill>
            </a:endParaRPr>
          </a:p>
          <a:p>
            <a:pPr lvl="1"/>
            <a:r>
              <a:rPr lang="en-US" sz="1200" dirty="0">
                <a:solidFill>
                  <a:srgbClr val="002060"/>
                </a:solidFill>
              </a:rPr>
              <a:t>What people say about us?</a:t>
            </a:r>
          </a:p>
          <a:p>
            <a:pPr lvl="2"/>
            <a:r>
              <a:rPr lang="en-US" sz="1200" dirty="0"/>
              <a:t>‘Truly collaborative place – any time I need input from other areas, it’s welcomed and supported’</a:t>
            </a:r>
            <a:br>
              <a:rPr lang="en-US" sz="1200" dirty="0"/>
            </a:br>
            <a:r>
              <a:rPr lang="en-US" sz="1200" b="1" i="1" dirty="0"/>
              <a:t>Kate, People Solutions</a:t>
            </a:r>
          </a:p>
          <a:p>
            <a:pPr lvl="2"/>
            <a:r>
              <a:rPr lang="en-US" sz="1200" dirty="0"/>
              <a:t>‘A brilliant place to work with a genuine focus on people and career development’ </a:t>
            </a:r>
            <a:br>
              <a:rPr lang="en-US" sz="1200" dirty="0"/>
            </a:br>
            <a:r>
              <a:rPr lang="en-US" sz="1200" b="1" i="1" dirty="0"/>
              <a:t>Ross, Macroeconomic Statistics  and Analysis</a:t>
            </a:r>
          </a:p>
          <a:p>
            <a:pPr lvl="2"/>
            <a:r>
              <a:rPr lang="en-US" sz="1200" dirty="0"/>
              <a:t>‘One of my </a:t>
            </a:r>
            <a:r>
              <a:rPr lang="en-US" sz="1200" dirty="0" err="1"/>
              <a:t>favourite</a:t>
            </a:r>
            <a:r>
              <a:rPr lang="en-US" sz="1200" dirty="0"/>
              <a:t> things about working in ONS is that it is packed with committed and inspiring people who genuinely care about the impact we have across the whole of society in the UK.’</a:t>
            </a:r>
            <a:br>
              <a:rPr lang="en-US" sz="1200" dirty="0"/>
            </a:br>
            <a:r>
              <a:rPr lang="en-US" sz="1200" b="1" i="1" dirty="0"/>
              <a:t>Anne, Population and Public Policy</a:t>
            </a:r>
          </a:p>
          <a:p>
            <a:pPr lvl="2"/>
            <a:r>
              <a:rPr lang="en-US" sz="1200" dirty="0"/>
              <a:t>‘A modern and flexible working environment with a focus on staff and culture’</a:t>
            </a:r>
            <a:br>
              <a:rPr lang="en-US" sz="1200" dirty="0"/>
            </a:br>
            <a:r>
              <a:rPr lang="en-US" sz="1200" b="1" i="1" dirty="0"/>
              <a:t>Tom, Recruitment Services</a:t>
            </a:r>
          </a:p>
          <a:p>
            <a:endParaRPr lang="en-US" dirty="0"/>
          </a:p>
        </p:txBody>
      </p:sp>
      <p:pic>
        <p:nvPicPr>
          <p:cNvPr id="6" name="Picture 5">
            <a:extLst>
              <a:ext uri="{FF2B5EF4-FFF2-40B4-BE49-F238E27FC236}">
                <a16:creationId xmlns:a16="http://schemas.microsoft.com/office/drawing/2014/main" id="{0A9DBA57-B97F-499E-9F2A-A7B6AD783DB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4137" y="0"/>
            <a:ext cx="3487676" cy="7559675"/>
          </a:xfrm>
          <a:prstGeom prst="rect">
            <a:avLst/>
          </a:prstGeom>
        </p:spPr>
      </p:pic>
    </p:spTree>
    <p:extLst>
      <p:ext uri="{BB962C8B-B14F-4D97-AF65-F5344CB8AC3E}">
        <p14:creationId xmlns:p14="http://schemas.microsoft.com/office/powerpoint/2010/main" val="832426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D83489-AD68-43B2-AAF6-F580FEB1ACD7}"/>
              </a:ext>
            </a:extLst>
          </p:cNvPr>
          <p:cNvSpPr>
            <a:spLocks noGrp="1"/>
          </p:cNvSpPr>
          <p:nvPr>
            <p:ph type="title"/>
          </p:nvPr>
        </p:nvSpPr>
        <p:spPr/>
        <p:txBody>
          <a:bodyPr/>
          <a:lstStyle/>
          <a:p>
            <a:r>
              <a:rPr lang="en-GB"/>
              <a:t>Our Mission</a:t>
            </a:r>
            <a:br>
              <a:rPr lang="en-GB"/>
            </a:br>
            <a:endParaRPr lang="en-GB"/>
          </a:p>
        </p:txBody>
      </p:sp>
      <p:sp>
        <p:nvSpPr>
          <p:cNvPr id="6" name="Content Placeholder 5">
            <a:extLst>
              <a:ext uri="{FF2B5EF4-FFF2-40B4-BE49-F238E27FC236}">
                <a16:creationId xmlns:a16="http://schemas.microsoft.com/office/drawing/2014/main" id="{F5984344-74C1-4250-A2FC-8097865EA6AF}"/>
              </a:ext>
            </a:extLst>
          </p:cNvPr>
          <p:cNvSpPr>
            <a:spLocks noGrp="1"/>
          </p:cNvSpPr>
          <p:nvPr>
            <p:ph idx="1"/>
          </p:nvPr>
        </p:nvSpPr>
        <p:spPr/>
        <p:txBody>
          <a:bodyPr vert="horz" lIns="0" tIns="0" rIns="0" bIns="0" numCol="1" spcCol="180000" rtlCol="0" anchor="t">
            <a:normAutofit/>
          </a:bodyPr>
          <a:lstStyle/>
          <a:p>
            <a:r>
              <a:rPr lang="en-US">
                <a:ea typeface="+mn-lt"/>
                <a:cs typeface="+mn-lt"/>
              </a:rPr>
              <a:t>“High quality data and analysis to </a:t>
            </a:r>
            <a:r>
              <a:rPr lang="en-US">
                <a:solidFill>
                  <a:schemeClr val="tx2"/>
                </a:solidFill>
                <a:ea typeface="+mn-lt"/>
                <a:cs typeface="+mn-lt"/>
              </a:rPr>
              <a:t>inform</a:t>
            </a:r>
            <a:r>
              <a:rPr lang="en-US">
                <a:ea typeface="+mn-lt"/>
                <a:cs typeface="+mn-lt"/>
              </a:rPr>
              <a:t> the UK, </a:t>
            </a:r>
            <a:r>
              <a:rPr lang="en-US">
                <a:solidFill>
                  <a:schemeClr val="tx2"/>
                </a:solidFill>
                <a:ea typeface="+mn-lt"/>
                <a:cs typeface="+mn-lt"/>
              </a:rPr>
              <a:t>improve lives</a:t>
            </a:r>
            <a:r>
              <a:rPr lang="en-US">
                <a:ea typeface="+mn-lt"/>
                <a:cs typeface="+mn-lt"/>
              </a:rPr>
              <a:t> and build the </a:t>
            </a:r>
            <a:r>
              <a:rPr lang="en-US">
                <a:solidFill>
                  <a:schemeClr val="tx2"/>
                </a:solidFill>
                <a:ea typeface="+mn-lt"/>
                <a:cs typeface="+mn-lt"/>
              </a:rPr>
              <a:t>future</a:t>
            </a:r>
            <a:r>
              <a:rPr lang="en-US">
                <a:ea typeface="+mn-lt"/>
                <a:cs typeface="+mn-lt"/>
              </a:rPr>
              <a:t>.”</a:t>
            </a:r>
          </a:p>
        </p:txBody>
      </p:sp>
      <p:sp>
        <p:nvSpPr>
          <p:cNvPr id="7" name="Content Placeholder 6">
            <a:extLst>
              <a:ext uri="{FF2B5EF4-FFF2-40B4-BE49-F238E27FC236}">
                <a16:creationId xmlns:a16="http://schemas.microsoft.com/office/drawing/2014/main" id="{31FC2F86-0907-4327-8BDB-7B7E527E64C9}"/>
              </a:ext>
            </a:extLst>
          </p:cNvPr>
          <p:cNvSpPr>
            <a:spLocks noGrp="1"/>
          </p:cNvSpPr>
          <p:nvPr>
            <p:ph idx="13"/>
          </p:nvPr>
        </p:nvSpPr>
        <p:spPr>
          <a:xfrm>
            <a:off x="6948000" y="4319999"/>
            <a:ext cx="2843813" cy="2849285"/>
          </a:xfrm>
        </p:spPr>
        <p:txBody>
          <a:bodyPr vert="horz" lIns="0" tIns="0" rIns="0" bIns="0" numCol="1" spcCol="180000" rtlCol="0" anchor="t">
            <a:noAutofit/>
          </a:bodyPr>
          <a:lstStyle/>
          <a:p>
            <a:r>
              <a:rPr lang="en-US" sz="1200" dirty="0">
                <a:ea typeface="+mn-lt"/>
                <a:cs typeface="+mn-lt"/>
              </a:rPr>
              <a:t>Official statistics are for the benefit of society and the economy generally. They allow the formulation of better public policy and the effective measurement of those policies; they inform the direction of economic and commercial activities; they provide valuable information for analysts, researchers, public and voluntary bodies; and they enable the public to hold to account all </a:t>
            </a:r>
            <a:r>
              <a:rPr lang="en-US" sz="1200" dirty="0" err="1">
                <a:ea typeface="+mn-lt"/>
                <a:cs typeface="+mn-lt"/>
              </a:rPr>
              <a:t>organisations</a:t>
            </a:r>
            <a:r>
              <a:rPr lang="en-US" sz="1200" dirty="0">
                <a:ea typeface="+mn-lt"/>
                <a:cs typeface="+mn-lt"/>
              </a:rPr>
              <a:t> that spend public money, thus informing democratic debate.</a:t>
            </a:r>
          </a:p>
          <a:p>
            <a:r>
              <a:rPr lang="en-US" sz="1200" b="1" dirty="0">
                <a:solidFill>
                  <a:schemeClr val="bg2"/>
                </a:solidFill>
                <a:ea typeface="+mn-lt"/>
                <a:cs typeface="+mn-lt"/>
                <a:hlinkClick r:id="rId3">
                  <a:extLst>
                    <a:ext uri="{A12FA001-AC4F-418D-AE19-62706E023703}">
                      <ahyp:hlinkClr xmlns:ahyp="http://schemas.microsoft.com/office/drawing/2018/hyperlinkcolor" val="tx"/>
                    </a:ext>
                  </a:extLst>
                </a:hlinkClick>
              </a:rPr>
              <a:t>You can find out more about the UKSA strategy here: </a:t>
            </a:r>
            <a:br>
              <a:rPr lang="en-US" sz="1200" b="1" dirty="0">
                <a:solidFill>
                  <a:schemeClr val="bg2"/>
                </a:solidFill>
                <a:ea typeface="+mn-lt"/>
                <a:cs typeface="+mn-lt"/>
                <a:hlinkClick r:id="rId3">
                  <a:extLst>
                    <a:ext uri="{A12FA001-AC4F-418D-AE19-62706E023703}">
                      <ahyp:hlinkClr xmlns:ahyp="http://schemas.microsoft.com/office/drawing/2018/hyperlinkcolor" val="tx"/>
                    </a:ext>
                  </a:extLst>
                </a:hlinkClick>
              </a:rPr>
            </a:br>
            <a:r>
              <a:rPr lang="en-US" sz="1200" b="1" dirty="0">
                <a:solidFill>
                  <a:schemeClr val="bg2"/>
                </a:solidFill>
                <a:ea typeface="+mn-lt"/>
                <a:cs typeface="+mn-lt"/>
                <a:hlinkClick r:id="rId3"/>
              </a:rPr>
              <a:t>UKSA Website </a:t>
            </a:r>
            <a:endParaRPr lang="en-US" sz="1200" dirty="0">
              <a:solidFill>
                <a:srgbClr val="FFFFFF"/>
              </a:solidFill>
            </a:endParaRPr>
          </a:p>
        </p:txBody>
      </p:sp>
    </p:spTree>
    <p:extLst>
      <p:ext uri="{BB962C8B-B14F-4D97-AF65-F5344CB8AC3E}">
        <p14:creationId xmlns:p14="http://schemas.microsoft.com/office/powerpoint/2010/main" val="3207212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8878CF-3ABC-4F2E-94EF-D8D9D865A48B}"/>
              </a:ext>
            </a:extLst>
          </p:cNvPr>
          <p:cNvSpPr>
            <a:spLocks noGrp="1"/>
          </p:cNvSpPr>
          <p:nvPr>
            <p:ph type="title"/>
          </p:nvPr>
        </p:nvSpPr>
        <p:spPr>
          <a:xfrm>
            <a:off x="551010" y="419632"/>
            <a:ext cx="8892000" cy="1127931"/>
          </a:xfrm>
        </p:spPr>
        <p:txBody>
          <a:bodyPr/>
          <a:lstStyle/>
          <a:p>
            <a:r>
              <a:rPr lang="en-GB"/>
              <a:t>About the </a:t>
            </a:r>
            <a:br>
              <a:rPr lang="en-GB"/>
            </a:br>
            <a:r>
              <a:rPr lang="en-GB"/>
              <a:t>Role</a:t>
            </a:r>
            <a:br>
              <a:rPr lang="en-GB"/>
            </a:br>
            <a:endParaRPr lang="en-GB"/>
          </a:p>
        </p:txBody>
      </p:sp>
      <p:sp>
        <p:nvSpPr>
          <p:cNvPr id="7" name="Content Placeholder 6">
            <a:extLst>
              <a:ext uri="{FF2B5EF4-FFF2-40B4-BE49-F238E27FC236}">
                <a16:creationId xmlns:a16="http://schemas.microsoft.com/office/drawing/2014/main" id="{E34DAE9F-39EC-4168-B21E-8CB947ABC5F7}"/>
              </a:ext>
            </a:extLst>
          </p:cNvPr>
          <p:cNvSpPr>
            <a:spLocks noGrp="1"/>
          </p:cNvSpPr>
          <p:nvPr>
            <p:ph idx="1"/>
          </p:nvPr>
        </p:nvSpPr>
        <p:spPr>
          <a:xfrm>
            <a:off x="279699" y="2289731"/>
            <a:ext cx="10004612" cy="5404292"/>
          </a:xfrm>
        </p:spPr>
        <p:txBody>
          <a:bodyPr vert="horz" lIns="0" tIns="0" rIns="0" bIns="0" numCol="3" spcCol="180000" rtlCol="0" anchor="t">
            <a:normAutofit fontScale="25000" lnSpcReduction="20000"/>
          </a:bodyPr>
          <a:lstStyle/>
          <a:p>
            <a:pPr lvl="1"/>
            <a:endParaRPr lang="en-US" dirty="0">
              <a:solidFill>
                <a:srgbClr val="002060"/>
              </a:solidFill>
              <a:ea typeface="Open Sans"/>
              <a:cs typeface="Open Sans"/>
            </a:endParaRPr>
          </a:p>
          <a:p>
            <a:pPr lvl="1"/>
            <a:endParaRPr lang="en-US" dirty="0">
              <a:solidFill>
                <a:srgbClr val="002060"/>
              </a:solidFill>
              <a:ea typeface="Open Sans"/>
              <a:cs typeface="Open Sans"/>
            </a:endParaRPr>
          </a:p>
          <a:p>
            <a:pPr lvl="1"/>
            <a:endParaRPr lang="en-US" dirty="0">
              <a:solidFill>
                <a:srgbClr val="002060"/>
              </a:solidFill>
              <a:ea typeface="Open Sans"/>
              <a:cs typeface="Open Sans"/>
            </a:endParaRPr>
          </a:p>
          <a:p>
            <a:pPr lvl="1"/>
            <a:endParaRPr lang="en-US" dirty="0">
              <a:solidFill>
                <a:srgbClr val="002060"/>
              </a:solidFill>
              <a:ea typeface="Open Sans"/>
              <a:cs typeface="Open Sans"/>
            </a:endParaRPr>
          </a:p>
          <a:p>
            <a:pPr lvl="1"/>
            <a:endParaRPr lang="en-US" sz="1700" dirty="0">
              <a:solidFill>
                <a:srgbClr val="002060"/>
              </a:solidFill>
              <a:ea typeface="Open Sans"/>
              <a:cs typeface="Open Sans"/>
            </a:endParaRPr>
          </a:p>
          <a:p>
            <a:pPr lvl="1"/>
            <a:endParaRPr lang="en-US" sz="1700" dirty="0">
              <a:solidFill>
                <a:srgbClr val="002060"/>
              </a:solidFill>
              <a:ea typeface="+mn-lt"/>
              <a:cs typeface="+mn-lt"/>
            </a:endParaRPr>
          </a:p>
          <a:p>
            <a:pPr lvl="1"/>
            <a:endParaRPr lang="en-US" sz="1700" dirty="0">
              <a:solidFill>
                <a:srgbClr val="002060"/>
              </a:solidFill>
              <a:latin typeface="+mn-lt"/>
              <a:ea typeface="+mn-lt"/>
              <a:cs typeface="+mn-lt"/>
            </a:endParaRPr>
          </a:p>
          <a:p>
            <a:pPr lvl="1"/>
            <a:r>
              <a:rPr lang="en-US" sz="4800" dirty="0">
                <a:solidFill>
                  <a:srgbClr val="002060"/>
                </a:solidFill>
                <a:ea typeface="+mn-lt"/>
                <a:cs typeface="+mn-lt"/>
              </a:rPr>
              <a:t>Objective</a:t>
            </a:r>
            <a:r>
              <a:rPr lang="en-US" sz="4800" dirty="0">
                <a:solidFill>
                  <a:srgbClr val="002060"/>
                </a:solidFill>
                <a:latin typeface="+mn-lt"/>
                <a:ea typeface="+mn-lt"/>
                <a:cs typeface="+mn-lt"/>
              </a:rPr>
              <a:t> </a:t>
            </a:r>
          </a:p>
          <a:p>
            <a:pPr lvl="1"/>
            <a:r>
              <a:rPr lang="en-GB" sz="4400" b="0" dirty="0">
                <a:solidFill>
                  <a:schemeClr val="tx1"/>
                </a:solidFill>
                <a:ea typeface="Open Sans"/>
                <a:cs typeface="Open Sans"/>
              </a:rPr>
              <a:t>The National Statistician’s Committee for the Advice on Standards for Economic Statistics will support the UK by ensuring its processes for influencing and adopting international statistical standards are world-leading</a:t>
            </a:r>
          </a:p>
          <a:p>
            <a:pPr lvl="1"/>
            <a:r>
              <a:rPr lang="en-GB" sz="4400" b="0" dirty="0">
                <a:solidFill>
                  <a:schemeClr val="tx1"/>
                </a:solidFill>
                <a:ea typeface="Open Sans"/>
                <a:cs typeface="Open Sans"/>
              </a:rPr>
              <a:t>We are seeking to appoint independent committee members to provide strategic advice to the National Statistician. </a:t>
            </a:r>
          </a:p>
          <a:p>
            <a:pPr lvl="1"/>
            <a:endParaRPr lang="en-GB" sz="4800" b="0" dirty="0">
              <a:solidFill>
                <a:schemeClr val="tx1"/>
              </a:solidFill>
              <a:ea typeface="Open Sans"/>
              <a:cs typeface="Open Sans"/>
            </a:endParaRPr>
          </a:p>
          <a:p>
            <a:pPr lvl="1"/>
            <a:endParaRPr lang="en-GB" sz="4800" b="0" dirty="0">
              <a:solidFill>
                <a:schemeClr val="tx1"/>
              </a:solidFill>
              <a:ea typeface="Open Sans"/>
              <a:cs typeface="Open Sans"/>
            </a:endParaRPr>
          </a:p>
          <a:p>
            <a:pPr lvl="1"/>
            <a:endParaRPr lang="en-GB" sz="4800" b="0" dirty="0">
              <a:solidFill>
                <a:schemeClr val="tx1"/>
              </a:solidFill>
              <a:ea typeface="Open Sans"/>
              <a:cs typeface="Open Sans"/>
            </a:endParaRPr>
          </a:p>
          <a:p>
            <a:pPr marL="86995" indent="-86995">
              <a:spcAft>
                <a:spcPts val="0"/>
              </a:spcAft>
            </a:pPr>
            <a:r>
              <a:rPr lang="en-US" sz="4800" b="1" dirty="0">
                <a:solidFill>
                  <a:srgbClr val="002060"/>
                </a:solidFill>
                <a:latin typeface="Open Sans"/>
                <a:ea typeface="+mn-lt"/>
                <a:cs typeface="+mn-lt"/>
              </a:rPr>
              <a:t>Outputs</a:t>
            </a:r>
            <a:r>
              <a:rPr lang="en-US" sz="4800" b="0" dirty="0">
                <a:solidFill>
                  <a:srgbClr val="002060"/>
                </a:solidFill>
                <a:latin typeface="Open Sans"/>
                <a:ea typeface="+mn-lt"/>
                <a:cs typeface="+mn-lt"/>
              </a:rPr>
              <a:t> </a:t>
            </a:r>
          </a:p>
          <a:p>
            <a:pPr marL="86995" indent="-86995">
              <a:spcAft>
                <a:spcPts val="0"/>
              </a:spcAft>
            </a:pPr>
            <a:endParaRPr lang="en-US" sz="4800" b="0" dirty="0">
              <a:solidFill>
                <a:srgbClr val="002060"/>
              </a:solidFill>
              <a:latin typeface="Open Sans"/>
              <a:ea typeface="+mn-lt"/>
              <a:cs typeface="+mn-lt"/>
            </a:endParaRPr>
          </a:p>
          <a:p>
            <a:pPr marL="180000" indent="-180000">
              <a:spcAft>
                <a:spcPts val="0"/>
              </a:spcAft>
              <a:buClr>
                <a:schemeClr val="tx2"/>
              </a:buClr>
              <a:buFont typeface="Arial" panose="020B0604020202020204" pitchFamily="34" charset="0"/>
              <a:buChar char="•"/>
            </a:pPr>
            <a:r>
              <a:rPr lang="en-US" sz="4400" b="0" dirty="0">
                <a:solidFill>
                  <a:srgbClr val="002060"/>
                </a:solidFill>
                <a:latin typeface="+mn-lt"/>
                <a:ea typeface="+mn-lt"/>
                <a:cs typeface="+mn-lt"/>
              </a:rPr>
              <a:t>In this role, you will work closely with the Chair and other committee members, senior leaders across the statistical system, and key users of economic data.    </a:t>
            </a:r>
            <a:endParaRPr lang="en-US" sz="4400" dirty="0">
              <a:solidFill>
                <a:srgbClr val="002060"/>
              </a:solidFill>
            </a:endParaRPr>
          </a:p>
          <a:p>
            <a:pPr>
              <a:spcAft>
                <a:spcPts val="0"/>
              </a:spcAft>
              <a:buClr>
                <a:schemeClr val="tx2"/>
              </a:buClr>
            </a:pPr>
            <a:endParaRPr lang="en-US" sz="4400" b="0" dirty="0">
              <a:solidFill>
                <a:srgbClr val="002060"/>
              </a:solidFill>
              <a:latin typeface="+mn-lt"/>
              <a:ea typeface="+mn-lt"/>
              <a:cs typeface="+mn-lt"/>
            </a:endParaRPr>
          </a:p>
          <a:p>
            <a:pPr>
              <a:spcAft>
                <a:spcPts val="0"/>
              </a:spcAft>
              <a:buClr>
                <a:schemeClr val="tx2"/>
              </a:buClr>
            </a:pPr>
            <a:r>
              <a:rPr lang="en-US" sz="4400" b="0" dirty="0">
                <a:solidFill>
                  <a:srgbClr val="002060"/>
                </a:solidFill>
                <a:latin typeface="+mn-lt"/>
                <a:ea typeface="+mn-lt"/>
                <a:cs typeface="+mn-lt"/>
              </a:rPr>
              <a:t>On an ongoing basis, you will be responsible contributing to advice to the National Statistician with regard to:</a:t>
            </a:r>
            <a:endParaRPr lang="en-US" sz="4400" b="0" dirty="0">
              <a:solidFill>
                <a:srgbClr val="002060"/>
              </a:solidFill>
              <a:latin typeface="+mn-lt"/>
              <a:ea typeface="+mn-ea"/>
              <a:cs typeface="+mn-cs"/>
            </a:endParaRPr>
          </a:p>
          <a:p>
            <a:pPr marL="180000" indent="-180000">
              <a:spcAft>
                <a:spcPts val="0"/>
              </a:spcAft>
              <a:buClr>
                <a:schemeClr val="tx2"/>
              </a:buClr>
              <a:buFont typeface="Arial" panose="020B0604020202020204" pitchFamily="34" charset="0"/>
              <a:buChar char="•"/>
            </a:pPr>
            <a:r>
              <a:rPr lang="en-US" sz="4400" b="0" dirty="0">
                <a:solidFill>
                  <a:srgbClr val="002060"/>
                </a:solidFill>
                <a:ea typeface="+mn-lt"/>
                <a:cs typeface="+mn-lt"/>
              </a:rPr>
              <a:t>the suitability of current standards across the ONS’s suite of economic data; </a:t>
            </a:r>
            <a:endParaRPr lang="en-US" sz="4400" dirty="0">
              <a:solidFill>
                <a:srgbClr val="002060"/>
              </a:solidFill>
              <a:ea typeface="Open Sans"/>
              <a:cs typeface="Open Sans"/>
            </a:endParaRPr>
          </a:p>
          <a:p>
            <a:pPr marL="180000" indent="-180000">
              <a:spcAft>
                <a:spcPts val="0"/>
              </a:spcAft>
              <a:buClr>
                <a:schemeClr val="tx2"/>
              </a:buClr>
              <a:buFont typeface="Arial" panose="020B0604020202020204" pitchFamily="34" charset="0"/>
              <a:buChar char="•"/>
            </a:pPr>
            <a:r>
              <a:rPr lang="en-US" sz="4400" b="0" dirty="0">
                <a:solidFill>
                  <a:srgbClr val="002060"/>
                </a:solidFill>
                <a:ea typeface="+mn-lt"/>
                <a:cs typeface="+mn-lt"/>
              </a:rPr>
              <a:t>how the UK can and should influence the development of future standards; </a:t>
            </a:r>
            <a:endParaRPr lang="en-US" sz="4400" dirty="0">
              <a:solidFill>
                <a:srgbClr val="002060"/>
              </a:solidFill>
              <a:ea typeface="Open Sans"/>
              <a:cs typeface="Open Sans"/>
            </a:endParaRPr>
          </a:p>
          <a:p>
            <a:pPr marL="180000" indent="-180000">
              <a:spcAft>
                <a:spcPts val="0"/>
              </a:spcAft>
              <a:buClr>
                <a:schemeClr val="tx2"/>
              </a:buClr>
              <a:buFont typeface="Arial" panose="020B0604020202020204" pitchFamily="34" charset="0"/>
              <a:buChar char="•"/>
            </a:pPr>
            <a:r>
              <a:rPr lang="en-US" sz="4400" b="0" dirty="0">
                <a:solidFill>
                  <a:srgbClr val="002060"/>
                </a:solidFill>
                <a:ea typeface="+mn-lt"/>
                <a:cs typeface="+mn-lt"/>
              </a:rPr>
              <a:t>which standards the UK should adopt in future, to meet the specific measurement needs of the UK economy, while ensuring international comparability.</a:t>
            </a:r>
            <a:endParaRPr lang="en-US" sz="4400" dirty="0">
              <a:solidFill>
                <a:srgbClr val="002060"/>
              </a:solidFill>
              <a:ea typeface="Open Sans"/>
              <a:cs typeface="Open Sans"/>
            </a:endParaRPr>
          </a:p>
          <a:p>
            <a:endParaRPr lang="en-US" sz="4400" b="0" dirty="0">
              <a:solidFill>
                <a:srgbClr val="002060"/>
              </a:solidFill>
              <a:ea typeface="+mn-lt"/>
              <a:cs typeface="+mn-lt"/>
            </a:endParaRPr>
          </a:p>
          <a:p>
            <a:endParaRPr lang="en-US" sz="4400" b="0" dirty="0">
              <a:solidFill>
                <a:srgbClr val="002060"/>
              </a:solidFill>
              <a:ea typeface="+mn-lt"/>
              <a:cs typeface="+mn-lt"/>
            </a:endParaRPr>
          </a:p>
          <a:p>
            <a:endParaRPr lang="en-US" sz="4400" dirty="0">
              <a:solidFill>
                <a:srgbClr val="002060"/>
              </a:solidFill>
              <a:latin typeface="+mn-lt"/>
              <a:ea typeface="+mn-lt"/>
              <a:cs typeface="+mn-lt"/>
            </a:endParaRPr>
          </a:p>
          <a:p>
            <a:endParaRPr lang="en-US" sz="4400" dirty="0">
              <a:solidFill>
                <a:srgbClr val="002060"/>
              </a:solidFill>
              <a:latin typeface="+mn-lt"/>
              <a:ea typeface="+mn-lt"/>
              <a:cs typeface="+mn-lt"/>
            </a:endParaRPr>
          </a:p>
          <a:p>
            <a:endParaRPr lang="en-US" sz="4400" dirty="0">
              <a:solidFill>
                <a:srgbClr val="002060"/>
              </a:solidFill>
              <a:latin typeface="+mn-lt"/>
              <a:ea typeface="+mn-lt"/>
              <a:cs typeface="+mn-lt"/>
            </a:endParaRPr>
          </a:p>
          <a:p>
            <a:endParaRPr lang="en-US" sz="4400" dirty="0">
              <a:solidFill>
                <a:srgbClr val="002060"/>
              </a:solidFill>
              <a:latin typeface="+mn-lt"/>
              <a:ea typeface="+mn-lt"/>
              <a:cs typeface="+mn-lt"/>
            </a:endParaRPr>
          </a:p>
          <a:p>
            <a:r>
              <a:rPr lang="en-US" sz="4400" dirty="0">
                <a:solidFill>
                  <a:schemeClr val="tx1"/>
                </a:solidFill>
                <a:latin typeface="+mn-lt"/>
                <a:ea typeface="+mn-lt"/>
                <a:cs typeface="+mn-lt"/>
              </a:rPr>
              <a:t>Individuals must be able to commit to attending four meetings each year.  </a:t>
            </a:r>
            <a:endParaRPr lang="en-US" sz="4400" dirty="0">
              <a:solidFill>
                <a:schemeClr val="tx1"/>
              </a:solidFill>
            </a:endParaRPr>
          </a:p>
          <a:p>
            <a:r>
              <a:rPr lang="en-GB" sz="4400" dirty="0">
                <a:solidFill>
                  <a:schemeClr val="tx1"/>
                </a:solidFill>
                <a:latin typeface="+mn-lt"/>
                <a:ea typeface="+mn-lt"/>
                <a:cs typeface="+mn-lt"/>
              </a:rPr>
              <a:t>The appointment will be for an initial period of approximately three years. As this is a new Committee we will stagger members’ end dates to ensure continuity of work and experience. The possibility of renewal for a further similar period will be available.</a:t>
            </a:r>
          </a:p>
          <a:p>
            <a:r>
              <a:rPr lang="en-GB" sz="4400" dirty="0">
                <a:solidFill>
                  <a:schemeClr val="tx1"/>
                </a:solidFill>
                <a:latin typeface="+mn-lt"/>
                <a:ea typeface="+mn-lt"/>
                <a:cs typeface="+mn-lt"/>
              </a:rPr>
              <a:t>Once appointed, for payment purposes you will be required to engage with one of our recruitment partners.  ONS will provide you with the necessary information to do that and if you have any questions in the meantime, please email is us on: scs.recruitment@ons.gov.uk.</a:t>
            </a:r>
          </a:p>
          <a:p>
            <a:r>
              <a:rPr lang="en-GB" sz="4400" dirty="0">
                <a:solidFill>
                  <a:srgbClr val="002060"/>
                </a:solidFill>
                <a:latin typeface="+mn-lt"/>
                <a:ea typeface="+mn-lt"/>
                <a:cs typeface="+mn-lt"/>
              </a:rPr>
              <a:t>The successful candidate must meet the security requirements before they can be appointed. The level of security needed is </a:t>
            </a:r>
            <a:r>
              <a:rPr lang="en-GB" sz="4400" dirty="0">
                <a:solidFill>
                  <a:srgbClr val="002060"/>
                </a:solidFill>
                <a:latin typeface="+mn-lt"/>
                <a:ea typeface="+mn-lt"/>
                <a:cs typeface="+mn-lt"/>
                <a:hlinkClick r:id="rId4"/>
              </a:rPr>
              <a:t>Security Clearance</a:t>
            </a:r>
            <a:r>
              <a:rPr lang="en-GB" sz="4400" dirty="0">
                <a:solidFill>
                  <a:srgbClr val="002060"/>
                </a:solidFill>
                <a:latin typeface="+mn-lt"/>
                <a:ea typeface="+mn-lt"/>
                <a:cs typeface="+mn-lt"/>
              </a:rPr>
              <a:t>.</a:t>
            </a:r>
            <a:endParaRPr lang="en-US" sz="4400" dirty="0">
              <a:solidFill>
                <a:srgbClr val="002060"/>
              </a:solidFill>
              <a:latin typeface="+mn-lt"/>
              <a:ea typeface="+mn-lt"/>
              <a:cs typeface="+mn-lt"/>
            </a:endParaRPr>
          </a:p>
          <a:p>
            <a:endParaRPr lang="en-US" sz="4800" dirty="0">
              <a:solidFill>
                <a:srgbClr val="002060"/>
              </a:solidFill>
            </a:endParaRPr>
          </a:p>
          <a:p>
            <a:pPr marL="86995" lvl="3" indent="-86995"/>
            <a:endParaRPr lang="en-US" sz="1700" dirty="0">
              <a:solidFill>
                <a:srgbClr val="002060"/>
              </a:solidFill>
              <a:ea typeface="Open Sans"/>
              <a:cs typeface="Open Sans"/>
            </a:endParaRPr>
          </a:p>
        </p:txBody>
      </p:sp>
      <p:sp>
        <p:nvSpPr>
          <p:cNvPr id="8" name="TextBox 7">
            <a:extLst>
              <a:ext uri="{FF2B5EF4-FFF2-40B4-BE49-F238E27FC236}">
                <a16:creationId xmlns:a16="http://schemas.microsoft.com/office/drawing/2014/main" id="{3B2D1ADD-1DD7-48AA-AA4C-5351EF0CBA17}"/>
              </a:ext>
            </a:extLst>
          </p:cNvPr>
          <p:cNvSpPr txBox="1"/>
          <p:nvPr/>
        </p:nvSpPr>
        <p:spPr>
          <a:xfrm>
            <a:off x="279699" y="2289730"/>
            <a:ext cx="3121006" cy="1490106"/>
          </a:xfrm>
          <a:prstGeom prst="rect">
            <a:avLst/>
          </a:prstGeom>
          <a:solidFill>
            <a:srgbClr val="EAEBA1"/>
          </a:solidFill>
        </p:spPr>
        <p:txBody>
          <a:bodyPr wrap="square" lIns="72000" tIns="180000" rIns="72000" bIns="180000" rtlCol="0">
            <a:spAutoFit/>
          </a:bodyPr>
          <a:lstStyle/>
          <a:p>
            <a:r>
              <a:rPr lang="en-GB" sz="1200" b="1">
                <a:ea typeface="Open Sans"/>
                <a:cs typeface="Open Sans"/>
              </a:rPr>
              <a:t>Committee</a:t>
            </a:r>
            <a:r>
              <a:rPr lang="en-GB" sz="1200">
                <a:ea typeface="Open Sans"/>
                <a:cs typeface="Open Sans"/>
              </a:rPr>
              <a:t> </a:t>
            </a:r>
            <a:r>
              <a:rPr lang="en-GB" sz="1200" b="1">
                <a:ea typeface="Open Sans"/>
                <a:cs typeface="Open Sans"/>
              </a:rPr>
              <a:t>Member</a:t>
            </a:r>
          </a:p>
          <a:p>
            <a:endParaRPr lang="en-GB" sz="1200"/>
          </a:p>
          <a:p>
            <a:r>
              <a:rPr lang="en-GB" sz="1200" i="1">
                <a:ea typeface="Open Sans"/>
                <a:cs typeface="Open Sans"/>
              </a:rPr>
              <a:t>National Statistician’s Committee for Advice on Standards for Economic Statistics (NSCASE)</a:t>
            </a:r>
            <a:r>
              <a:rPr lang="en-GB" sz="1200">
                <a:ea typeface="Open Sans"/>
                <a:cs typeface="Open Sans"/>
              </a:rPr>
              <a:t> </a:t>
            </a:r>
            <a:endParaRPr lang="en-GB" sz="1200"/>
          </a:p>
          <a:p>
            <a:pPr>
              <a:lnSpc>
                <a:spcPts val="1700"/>
              </a:lnSpc>
            </a:pPr>
            <a:endParaRPr lang="en-GB" sz="1200">
              <a:latin typeface="+mj-lt"/>
            </a:endParaRPr>
          </a:p>
        </p:txBody>
      </p:sp>
      <p:sp>
        <p:nvSpPr>
          <p:cNvPr id="9" name="TextBox 8">
            <a:extLst>
              <a:ext uri="{FF2B5EF4-FFF2-40B4-BE49-F238E27FC236}">
                <a16:creationId xmlns:a16="http://schemas.microsoft.com/office/drawing/2014/main" id="{97B6F440-7EF4-4BB0-9A56-2DEA4CBA0388}"/>
              </a:ext>
            </a:extLst>
          </p:cNvPr>
          <p:cNvSpPr txBox="1"/>
          <p:nvPr/>
        </p:nvSpPr>
        <p:spPr>
          <a:xfrm>
            <a:off x="279700" y="3779836"/>
            <a:ext cx="3121005" cy="515123"/>
          </a:xfrm>
          <a:prstGeom prst="rect">
            <a:avLst/>
          </a:prstGeom>
          <a:noFill/>
          <a:ln>
            <a:solidFill>
              <a:srgbClr val="EAEBA1"/>
            </a:solidFill>
          </a:ln>
        </p:spPr>
        <p:txBody>
          <a:bodyPr wrap="square" lIns="72000" tIns="72000" rIns="72000" bIns="72000" rtlCol="0">
            <a:spAutoFit/>
          </a:bodyPr>
          <a:lstStyle/>
          <a:p>
            <a:pPr>
              <a:lnSpc>
                <a:spcPts val="1500"/>
              </a:lnSpc>
            </a:pPr>
            <a:r>
              <a:rPr lang="en-US" sz="1000" b="1" dirty="0"/>
              <a:t>Remuneration</a:t>
            </a:r>
            <a:r>
              <a:rPr lang="en-US" sz="1000" dirty="0"/>
              <a:t>: £500 per day</a:t>
            </a:r>
          </a:p>
          <a:p>
            <a:pPr>
              <a:lnSpc>
                <a:spcPts val="1500"/>
              </a:lnSpc>
            </a:pPr>
            <a:r>
              <a:rPr lang="en-US" sz="1000" b="1" dirty="0"/>
              <a:t>Closing date</a:t>
            </a:r>
            <a:r>
              <a:rPr lang="en-US" sz="1000" dirty="0"/>
              <a:t>: 23 February 2022</a:t>
            </a:r>
            <a:endParaRPr lang="en-GB" sz="1000" dirty="0"/>
          </a:p>
        </p:txBody>
      </p:sp>
    </p:spTree>
    <p:extLst>
      <p:ext uri="{BB962C8B-B14F-4D97-AF65-F5344CB8AC3E}">
        <p14:creationId xmlns:p14="http://schemas.microsoft.com/office/powerpoint/2010/main" val="331479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2C3FD-F94A-4B23-8683-D3A65CF3B500}"/>
              </a:ext>
            </a:extLst>
          </p:cNvPr>
          <p:cNvSpPr>
            <a:spLocks noGrp="1"/>
          </p:cNvSpPr>
          <p:nvPr>
            <p:ph type="title"/>
          </p:nvPr>
        </p:nvSpPr>
        <p:spPr>
          <a:xfrm>
            <a:off x="501967" y="570239"/>
            <a:ext cx="8892000" cy="1127931"/>
          </a:xfrm>
        </p:spPr>
        <p:txBody>
          <a:bodyPr/>
          <a:lstStyle/>
          <a:p>
            <a:r>
              <a:rPr lang="en-GB"/>
              <a:t>Requirements</a:t>
            </a:r>
            <a:br>
              <a:rPr lang="en-GB"/>
            </a:br>
            <a:endParaRPr lang="en-GB"/>
          </a:p>
        </p:txBody>
      </p:sp>
      <p:sp>
        <p:nvSpPr>
          <p:cNvPr id="3" name="Content Placeholder 2">
            <a:extLst>
              <a:ext uri="{FF2B5EF4-FFF2-40B4-BE49-F238E27FC236}">
                <a16:creationId xmlns:a16="http://schemas.microsoft.com/office/drawing/2014/main" id="{8610DEF8-91A2-42E4-908F-9E33DF8F84C5}"/>
              </a:ext>
            </a:extLst>
          </p:cNvPr>
          <p:cNvSpPr>
            <a:spLocks noGrp="1"/>
          </p:cNvSpPr>
          <p:nvPr>
            <p:ph idx="1"/>
          </p:nvPr>
        </p:nvSpPr>
        <p:spPr>
          <a:xfrm>
            <a:off x="262647" y="2393004"/>
            <a:ext cx="9529353" cy="4785562"/>
          </a:xfrm>
        </p:spPr>
        <p:txBody>
          <a:bodyPr vert="horz" lIns="0" tIns="0" rIns="0" bIns="0" numCol="2" spcCol="180000" rtlCol="0" anchor="t">
            <a:noAutofit/>
          </a:bodyPr>
          <a:lstStyle/>
          <a:p>
            <a:r>
              <a:rPr lang="en-GB" sz="1200" dirty="0">
                <a:solidFill>
                  <a:schemeClr val="tx1"/>
                </a:solidFill>
              </a:rPr>
              <a:t>Requirements </a:t>
            </a:r>
          </a:p>
          <a:p>
            <a:pPr marL="171450" indent="-171450">
              <a:buClr>
                <a:schemeClr val="tx2"/>
              </a:buClr>
              <a:buFont typeface="Arial" panose="020B0604020202020204" pitchFamily="34" charset="0"/>
              <a:buChar char="•"/>
            </a:pPr>
            <a:r>
              <a:rPr lang="en-GB" sz="1200" b="0" dirty="0">
                <a:solidFill>
                  <a:schemeClr val="tx1"/>
                </a:solidFill>
              </a:rPr>
              <a:t>Strategic skills, including the ability to analyse complex issues and to think clearly, strategically and laterally, extracting the essence of an argument from papers or presented evidence.</a:t>
            </a:r>
          </a:p>
          <a:p>
            <a:pPr marL="171450" indent="-171450">
              <a:buClr>
                <a:schemeClr val="tx2"/>
              </a:buClr>
              <a:buFont typeface="Arial" panose="020B0604020202020204" pitchFamily="34" charset="0"/>
              <a:buChar char="•"/>
            </a:pPr>
            <a:r>
              <a:rPr lang="en-GB" sz="1200" b="0" dirty="0">
                <a:solidFill>
                  <a:schemeClr val="tx1"/>
                </a:solidFill>
              </a:rPr>
              <a:t>Influencing and communication skills, including an ability to develop and maintain relationships with groups with disparate views and agendas.</a:t>
            </a:r>
          </a:p>
          <a:p>
            <a:pPr marL="171450" indent="-171450">
              <a:buClr>
                <a:schemeClr val="tx2"/>
              </a:buClr>
              <a:buFont typeface="Arial" panose="020B0604020202020204" pitchFamily="34" charset="0"/>
              <a:buChar char="•"/>
            </a:pPr>
            <a:r>
              <a:rPr lang="en-GB" sz="1200" b="0" dirty="0">
                <a:solidFill>
                  <a:schemeClr val="tx1"/>
                </a:solidFill>
              </a:rPr>
              <a:t>Team working and collaboration skills, including an ability to work with other members and to participate in robust debate, challenging constructively the opinions of others, and working to achieve a shared consensus.</a:t>
            </a:r>
          </a:p>
          <a:p>
            <a:pPr>
              <a:spcAft>
                <a:spcPts val="600"/>
              </a:spcAft>
              <a:buClr>
                <a:schemeClr val="tx2"/>
              </a:buClr>
            </a:pPr>
            <a:r>
              <a:rPr lang="en-GB" sz="1200" dirty="0">
                <a:solidFill>
                  <a:schemeClr val="tx1"/>
                </a:solidFill>
              </a:rPr>
              <a:t>We are looking to establish a Committee with a mix of skills and experience. We are looking for candidates with experience of one or more of the following :</a:t>
            </a:r>
          </a:p>
          <a:p>
            <a:pPr marL="171450" indent="-171450">
              <a:spcAft>
                <a:spcPts val="600"/>
              </a:spcAft>
              <a:buClr>
                <a:schemeClr val="tx2"/>
              </a:buClr>
              <a:buFont typeface="Arial" panose="020B0604020202020204" pitchFamily="34" charset="0"/>
              <a:buChar char="•"/>
            </a:pPr>
            <a:r>
              <a:rPr lang="en-GB" sz="1200" b="0" dirty="0">
                <a:solidFill>
                  <a:schemeClr val="tx1"/>
                </a:solidFill>
                <a:latin typeface="Open Sans"/>
                <a:ea typeface="Open Sans"/>
                <a:cs typeface="Open Sans"/>
              </a:rPr>
              <a:t>Producing or working with statistical standards. </a:t>
            </a:r>
          </a:p>
          <a:p>
            <a:pPr marL="171450" indent="-171450">
              <a:spcAft>
                <a:spcPts val="600"/>
              </a:spcAft>
              <a:buClr>
                <a:schemeClr val="tx2"/>
              </a:buClr>
              <a:buFont typeface="Arial" panose="020B0604020202020204" pitchFamily="34" charset="0"/>
              <a:buChar char="•"/>
            </a:pPr>
            <a:r>
              <a:rPr lang="en-GB" sz="1200" b="0" dirty="0">
                <a:solidFill>
                  <a:schemeClr val="tx1"/>
                </a:solidFill>
                <a:latin typeface="Open Sans"/>
                <a:ea typeface="Open Sans"/>
                <a:cs typeface="Open Sans"/>
              </a:rPr>
              <a:t>Strong background as producers or users of economic and financial statistics either nationally or internationally.</a:t>
            </a:r>
          </a:p>
          <a:p>
            <a:pPr marL="171450" indent="-171450">
              <a:spcAft>
                <a:spcPts val="600"/>
              </a:spcAft>
              <a:buClr>
                <a:schemeClr val="tx2"/>
              </a:buClr>
              <a:buFont typeface="Arial" panose="020B0604020202020204" pitchFamily="34" charset="0"/>
              <a:buChar char="•"/>
            </a:pPr>
            <a:r>
              <a:rPr lang="en-GB" sz="1200" b="0" dirty="0">
                <a:solidFill>
                  <a:schemeClr val="tx1"/>
                </a:solidFill>
                <a:latin typeface="Open Sans"/>
                <a:ea typeface="Open Sans"/>
                <a:cs typeface="Open Sans"/>
              </a:rPr>
              <a:t>Work with international statistical guidance and the bodies that produce such guidance.</a:t>
            </a:r>
          </a:p>
          <a:p>
            <a:pPr>
              <a:spcAft>
                <a:spcPts val="600"/>
              </a:spcAft>
              <a:buClr>
                <a:schemeClr val="tx2"/>
              </a:buClr>
            </a:pPr>
            <a:r>
              <a:rPr lang="en-GB" sz="1200" dirty="0">
                <a:solidFill>
                  <a:schemeClr val="tx1"/>
                </a:solidFill>
              </a:rPr>
              <a:t>Location                                                                             </a:t>
            </a:r>
          </a:p>
          <a:p>
            <a:pPr marL="171450" indent="-171450">
              <a:spcAft>
                <a:spcPts val="600"/>
              </a:spcAft>
              <a:buClr>
                <a:schemeClr val="tx2"/>
              </a:buClr>
              <a:buFont typeface="Arial" panose="020B0604020202020204" pitchFamily="34" charset="0"/>
              <a:buChar char="•"/>
            </a:pPr>
            <a:r>
              <a:rPr lang="en-GB" sz="1200" b="0" dirty="0">
                <a:solidFill>
                  <a:schemeClr val="tx1"/>
                </a:solidFill>
              </a:rPr>
              <a:t>There is no explicit requirement to be based in the UK, and we welcome applications from all qualified candidates. </a:t>
            </a:r>
          </a:p>
          <a:p>
            <a:pPr marL="171450" indent="-171450">
              <a:spcAft>
                <a:spcPts val="600"/>
              </a:spcAft>
              <a:buClr>
                <a:schemeClr val="tx2"/>
              </a:buClr>
              <a:buFont typeface="Arial" panose="020B0604020202020204" pitchFamily="34" charset="0"/>
              <a:buChar char="•"/>
            </a:pPr>
            <a:r>
              <a:rPr lang="en-GB" sz="1200" b="0" dirty="0">
                <a:solidFill>
                  <a:schemeClr val="tx1"/>
                </a:solidFill>
              </a:rPr>
              <a:t>There would be an expectation to travel to meetings when necessary.</a:t>
            </a:r>
          </a:p>
          <a:p>
            <a:pPr marL="171450" indent="-171450">
              <a:spcAft>
                <a:spcPts val="600"/>
              </a:spcAft>
              <a:buClr>
                <a:schemeClr val="tx2"/>
              </a:buClr>
              <a:buFont typeface="Arial" panose="020B0604020202020204" pitchFamily="34" charset="0"/>
              <a:buChar char="•"/>
            </a:pPr>
            <a:r>
              <a:rPr lang="en-GB" sz="1200" b="0" dirty="0">
                <a:solidFill>
                  <a:schemeClr val="tx1"/>
                </a:solidFill>
              </a:rPr>
              <a:t>Meetings are likely to be held in our office locations in Newport (South Wales), Titchfield (Hampshire), Darlington or London.</a:t>
            </a:r>
          </a:p>
          <a:p>
            <a:pPr>
              <a:spcAft>
                <a:spcPts val="600"/>
              </a:spcAft>
              <a:buClr>
                <a:schemeClr val="tx2"/>
              </a:buClr>
            </a:pPr>
            <a:endParaRPr lang="en-GB" sz="1200" b="0" dirty="0">
              <a:solidFill>
                <a:schemeClr val="tx1"/>
              </a:solidFill>
            </a:endParaRPr>
          </a:p>
          <a:p>
            <a:pPr>
              <a:spcAft>
                <a:spcPts val="600"/>
              </a:spcAft>
              <a:buClr>
                <a:schemeClr val="tx2"/>
              </a:buClr>
            </a:pPr>
            <a:endParaRPr lang="en-GB" sz="1200" b="0" dirty="0">
              <a:solidFill>
                <a:schemeClr val="tx1"/>
              </a:solidFill>
            </a:endParaRPr>
          </a:p>
          <a:p>
            <a:pPr>
              <a:spcAft>
                <a:spcPts val="600"/>
              </a:spcAft>
              <a:buClr>
                <a:schemeClr val="tx2"/>
              </a:buClr>
            </a:pPr>
            <a:endParaRPr lang="en-GB" sz="1200" b="0" dirty="0">
              <a:solidFill>
                <a:schemeClr val="tx1"/>
              </a:solidFill>
            </a:endParaRPr>
          </a:p>
          <a:p>
            <a:endParaRPr lang="en-GB" dirty="0">
              <a:solidFill>
                <a:schemeClr val="tx1"/>
              </a:solidFill>
            </a:endParaRPr>
          </a:p>
        </p:txBody>
      </p:sp>
    </p:spTree>
    <p:extLst>
      <p:ext uri="{BB962C8B-B14F-4D97-AF65-F5344CB8AC3E}">
        <p14:creationId xmlns:p14="http://schemas.microsoft.com/office/powerpoint/2010/main" val="651095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69C7021-86C8-48FA-9F12-0EEF07AF55B9}"/>
              </a:ext>
            </a:extLst>
          </p:cNvPr>
          <p:cNvSpPr>
            <a:spLocks noGrp="1"/>
          </p:cNvSpPr>
          <p:nvPr>
            <p:ph type="title"/>
          </p:nvPr>
        </p:nvSpPr>
        <p:spPr>
          <a:xfrm>
            <a:off x="573020" y="467675"/>
            <a:ext cx="8892000" cy="1127931"/>
          </a:xfrm>
        </p:spPr>
        <p:txBody>
          <a:bodyPr/>
          <a:lstStyle/>
          <a:p>
            <a:r>
              <a:rPr lang="en-GB"/>
              <a:t>Recruitment</a:t>
            </a:r>
            <a:br>
              <a:rPr lang="en-GB"/>
            </a:br>
            <a:r>
              <a:rPr lang="en-GB"/>
              <a:t>Timetable</a:t>
            </a:r>
            <a:br>
              <a:rPr lang="en-GB"/>
            </a:br>
            <a:endParaRPr lang="en-GB"/>
          </a:p>
        </p:txBody>
      </p:sp>
      <p:sp>
        <p:nvSpPr>
          <p:cNvPr id="6" name="Content Placeholder 5">
            <a:extLst>
              <a:ext uri="{FF2B5EF4-FFF2-40B4-BE49-F238E27FC236}">
                <a16:creationId xmlns:a16="http://schemas.microsoft.com/office/drawing/2014/main" id="{CE4D4E69-B22F-4F78-A60A-EF56CEEA7CA4}"/>
              </a:ext>
            </a:extLst>
          </p:cNvPr>
          <p:cNvSpPr>
            <a:spLocks noGrp="1"/>
          </p:cNvSpPr>
          <p:nvPr>
            <p:ph idx="1"/>
          </p:nvPr>
        </p:nvSpPr>
        <p:spPr/>
        <p:txBody>
          <a:bodyPr vert="horz" lIns="0" tIns="0" rIns="0" bIns="0" numCol="1" spcCol="180000" rtlCol="0" anchor="t">
            <a:normAutofit/>
          </a:bodyPr>
          <a:lstStyle/>
          <a:p>
            <a:pPr lvl="2"/>
            <a:r>
              <a:rPr lang="en-US" sz="1200" dirty="0">
                <a:solidFill>
                  <a:srgbClr val="002060"/>
                </a:solidFill>
                <a:latin typeface="+mj-lt"/>
              </a:rPr>
              <a:t>Vacancy live</a:t>
            </a:r>
            <a:br>
              <a:rPr lang="en-US" sz="1200" dirty="0">
                <a:solidFill>
                  <a:srgbClr val="002060"/>
                </a:solidFill>
              </a:rPr>
            </a:br>
            <a:r>
              <a:rPr lang="en-US" sz="1200" dirty="0">
                <a:latin typeface="Open Sans"/>
                <a:ea typeface="Open Sans ExtraBold"/>
                <a:cs typeface="Open Sans ExtraBold"/>
              </a:rPr>
              <a:t>7 February 2022</a:t>
            </a:r>
            <a:endParaRPr lang="en-US" sz="1200" dirty="0">
              <a:latin typeface="Open Sans"/>
              <a:ea typeface="Open Sans"/>
              <a:cs typeface="Open Sans"/>
            </a:endParaRPr>
          </a:p>
          <a:p>
            <a:pPr lvl="2"/>
            <a:r>
              <a:rPr lang="en-US" sz="1200" dirty="0">
                <a:solidFill>
                  <a:srgbClr val="002060"/>
                </a:solidFill>
                <a:latin typeface="+mj-lt"/>
              </a:rPr>
              <a:t>Closing date</a:t>
            </a:r>
            <a:br>
              <a:rPr lang="en-US" sz="1200" dirty="0">
                <a:solidFill>
                  <a:srgbClr val="002060"/>
                </a:solidFill>
              </a:rPr>
            </a:br>
            <a:r>
              <a:rPr lang="en-US" sz="1200" dirty="0">
                <a:latin typeface="Open Sans"/>
                <a:ea typeface="Open Sans ExtraBold"/>
                <a:cs typeface="Open Sans ExtraBold"/>
              </a:rPr>
              <a:t>23 February 2022</a:t>
            </a:r>
            <a:endParaRPr lang="en-US" sz="1200" dirty="0">
              <a:latin typeface="Open Sans"/>
              <a:ea typeface="Open Sans"/>
              <a:cs typeface="Open Sans"/>
            </a:endParaRPr>
          </a:p>
          <a:p>
            <a:pPr lvl="2"/>
            <a:r>
              <a:rPr lang="en-US" sz="1200" dirty="0">
                <a:solidFill>
                  <a:srgbClr val="002060"/>
                </a:solidFill>
                <a:latin typeface="+mj-lt"/>
              </a:rPr>
              <a:t>Interviews</a:t>
            </a:r>
            <a:br>
              <a:rPr lang="en-US" sz="1200" dirty="0">
                <a:solidFill>
                  <a:srgbClr val="002060"/>
                </a:solidFill>
              </a:rPr>
            </a:br>
            <a:r>
              <a:rPr lang="en-US" sz="1200" dirty="0">
                <a:latin typeface="Open Sans"/>
                <a:ea typeface="Open Sans ExtraBold"/>
                <a:cs typeface="Open Sans ExtraBold"/>
              </a:rPr>
              <a:t>w/c 7 March</a:t>
            </a:r>
            <a:endParaRPr lang="en-US" sz="1200" dirty="0">
              <a:latin typeface="Open Sans"/>
              <a:ea typeface="Open Sans"/>
              <a:cs typeface="Open Sans"/>
            </a:endParaRPr>
          </a:p>
          <a:p>
            <a:pPr lvl="2"/>
            <a:r>
              <a:rPr lang="en-US" sz="1200" dirty="0">
                <a:solidFill>
                  <a:srgbClr val="002060"/>
                </a:solidFill>
                <a:latin typeface="+mj-lt"/>
              </a:rPr>
              <a:t>Committee Members appointed</a:t>
            </a:r>
            <a:br>
              <a:rPr lang="en-US" sz="1200" dirty="0">
                <a:solidFill>
                  <a:srgbClr val="002060"/>
                </a:solidFill>
                <a:latin typeface="+mj-lt"/>
              </a:rPr>
            </a:br>
            <a:r>
              <a:rPr lang="en-US" sz="1200" dirty="0">
                <a:latin typeface="Open Sans"/>
                <a:ea typeface="Open Sans ExtraBold"/>
                <a:cs typeface="Open Sans ExtraBold"/>
              </a:rPr>
              <a:t>w/c 14 March</a:t>
            </a:r>
            <a:endParaRPr lang="en-US" sz="1200" dirty="0">
              <a:latin typeface="Open Sans"/>
              <a:ea typeface="Open Sans"/>
              <a:cs typeface="Open Sans"/>
            </a:endParaRPr>
          </a:p>
          <a:p>
            <a:pPr lvl="2"/>
            <a:br>
              <a:rPr lang="en-US" sz="1200" dirty="0">
                <a:solidFill>
                  <a:srgbClr val="002060"/>
                </a:solidFill>
                <a:latin typeface="+mj-lt"/>
              </a:rPr>
            </a:br>
            <a:endParaRPr lang="en-US" sz="1200" dirty="0">
              <a:solidFill>
                <a:srgbClr val="FF0000"/>
              </a:solidFill>
              <a:latin typeface="+mj-lt"/>
            </a:endParaRPr>
          </a:p>
        </p:txBody>
      </p:sp>
      <p:cxnSp>
        <p:nvCxnSpPr>
          <p:cNvPr id="8" name="Straight Connector 7">
            <a:extLst>
              <a:ext uri="{FF2B5EF4-FFF2-40B4-BE49-F238E27FC236}">
                <a16:creationId xmlns:a16="http://schemas.microsoft.com/office/drawing/2014/main" id="{DAF98F4B-8A8F-4FDE-A96E-0282944D23F8}"/>
              </a:ext>
            </a:extLst>
          </p:cNvPr>
          <p:cNvCxnSpPr>
            <a:cxnSpLocks/>
            <a:endCxn id="12" idx="4"/>
          </p:cNvCxnSpPr>
          <p:nvPr/>
        </p:nvCxnSpPr>
        <p:spPr>
          <a:xfrm>
            <a:off x="573020" y="2862000"/>
            <a:ext cx="2980" cy="2078074"/>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1B59DD2D-4745-4B6A-808E-D499E76A8670}"/>
              </a:ext>
            </a:extLst>
          </p:cNvPr>
          <p:cNvSpPr/>
          <p:nvPr/>
        </p:nvSpPr>
        <p:spPr>
          <a:xfrm>
            <a:off x="486000" y="2772000"/>
            <a:ext cx="180000" cy="180000"/>
          </a:xfrm>
          <a:prstGeom prst="ellipse">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0A8744E4-EBC4-4492-97A4-8049E709FE82}"/>
              </a:ext>
            </a:extLst>
          </p:cNvPr>
          <p:cNvSpPr/>
          <p:nvPr/>
        </p:nvSpPr>
        <p:spPr>
          <a:xfrm>
            <a:off x="486000" y="4760074"/>
            <a:ext cx="180000" cy="180000"/>
          </a:xfrm>
          <a:prstGeom prst="ellipse">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CB0514E4-EC8A-433B-9618-33D953010628}"/>
              </a:ext>
            </a:extLst>
          </p:cNvPr>
          <p:cNvSpPr/>
          <p:nvPr/>
        </p:nvSpPr>
        <p:spPr>
          <a:xfrm>
            <a:off x="519020" y="3294890"/>
            <a:ext cx="108000" cy="108000"/>
          </a:xfrm>
          <a:prstGeom prst="ellipse">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B573A2FF-5686-4914-AB59-C383CC6E68BB}"/>
              </a:ext>
            </a:extLst>
          </p:cNvPr>
          <p:cNvSpPr/>
          <p:nvPr/>
        </p:nvSpPr>
        <p:spPr>
          <a:xfrm>
            <a:off x="519082" y="3779837"/>
            <a:ext cx="108000" cy="108000"/>
          </a:xfrm>
          <a:prstGeom prst="ellipse">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AF933002-E05C-458F-9067-5A23E3767F6D}"/>
              </a:ext>
            </a:extLst>
          </p:cNvPr>
          <p:cNvSpPr/>
          <p:nvPr/>
        </p:nvSpPr>
        <p:spPr>
          <a:xfrm>
            <a:off x="519082" y="4286578"/>
            <a:ext cx="108000" cy="108000"/>
          </a:xfrm>
          <a:prstGeom prst="ellipse">
            <a:avLst/>
          </a:prstGeom>
          <a:solidFill>
            <a:schemeClr val="bg1"/>
          </a:solidFill>
          <a:ln w="254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0AC3C5A-6692-4A4A-8CCA-3BE9A4595F6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7617" y="5152"/>
            <a:ext cx="3524196" cy="7559675"/>
          </a:xfrm>
          <a:prstGeom prst="rect">
            <a:avLst/>
          </a:prstGeom>
        </p:spPr>
      </p:pic>
    </p:spTree>
    <p:extLst>
      <p:ext uri="{BB962C8B-B14F-4D97-AF65-F5344CB8AC3E}">
        <p14:creationId xmlns:p14="http://schemas.microsoft.com/office/powerpoint/2010/main" val="2377499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9181FD-3667-4A0D-877A-09895913A08B}"/>
              </a:ext>
            </a:extLst>
          </p:cNvPr>
          <p:cNvSpPr>
            <a:spLocks noGrp="1"/>
          </p:cNvSpPr>
          <p:nvPr>
            <p:ph type="title"/>
          </p:nvPr>
        </p:nvSpPr>
        <p:spPr>
          <a:xfrm>
            <a:off x="512725" y="462663"/>
            <a:ext cx="8892000" cy="1127931"/>
          </a:xfrm>
        </p:spPr>
        <p:txBody>
          <a:bodyPr/>
          <a:lstStyle/>
          <a:p>
            <a:r>
              <a:rPr lang="en-GB"/>
              <a:t>Selection</a:t>
            </a:r>
            <a:br>
              <a:rPr lang="en-GB"/>
            </a:br>
            <a:r>
              <a:rPr lang="en-GB"/>
              <a:t>Approach</a:t>
            </a:r>
            <a:br>
              <a:rPr lang="en-GB"/>
            </a:br>
            <a:endParaRPr lang="en-GB"/>
          </a:p>
        </p:txBody>
      </p:sp>
      <p:sp>
        <p:nvSpPr>
          <p:cNvPr id="6" name="Content Placeholder 5">
            <a:extLst>
              <a:ext uri="{FF2B5EF4-FFF2-40B4-BE49-F238E27FC236}">
                <a16:creationId xmlns:a16="http://schemas.microsoft.com/office/drawing/2014/main" id="{15FB88CE-AADC-45B0-B771-A7149C6F9F63}"/>
              </a:ext>
            </a:extLst>
          </p:cNvPr>
          <p:cNvSpPr>
            <a:spLocks noGrp="1"/>
          </p:cNvSpPr>
          <p:nvPr>
            <p:ph idx="1"/>
          </p:nvPr>
        </p:nvSpPr>
        <p:spPr>
          <a:xfrm>
            <a:off x="900000" y="2772000"/>
            <a:ext cx="6296866" cy="3851676"/>
          </a:xfrm>
        </p:spPr>
        <p:txBody>
          <a:bodyPr numCol="1">
            <a:normAutofit/>
          </a:bodyPr>
          <a:lstStyle/>
          <a:p>
            <a:pPr lvl="1"/>
            <a:r>
              <a:rPr lang="en-GB" sz="1200" dirty="0">
                <a:solidFill>
                  <a:srgbClr val="002060"/>
                </a:solidFill>
              </a:rPr>
              <a:t>Applications should include:</a:t>
            </a:r>
          </a:p>
          <a:p>
            <a:pPr marL="228600" lvl="1" indent="-228600">
              <a:buFont typeface="+mj-lt"/>
              <a:buAutoNum type="arabicPeriod"/>
            </a:pPr>
            <a:r>
              <a:rPr lang="en-GB" sz="1200" dirty="0">
                <a:solidFill>
                  <a:srgbClr val="002060"/>
                </a:solidFill>
              </a:rPr>
              <a:t>A covering letter explaining why this post interests you and how you meet the criteria as detailed in the requirements section of the vacancy description. </a:t>
            </a:r>
            <a:br>
              <a:rPr lang="en-GB" sz="1200" dirty="0">
                <a:solidFill>
                  <a:srgbClr val="002060"/>
                </a:solidFill>
              </a:rPr>
            </a:br>
            <a:r>
              <a:rPr lang="en-GB" sz="1200" dirty="0">
                <a:solidFill>
                  <a:srgbClr val="002060"/>
                </a:solidFill>
              </a:rPr>
              <a:t>Your covering letter should be no longer than two sides of A4.</a:t>
            </a:r>
          </a:p>
          <a:p>
            <a:pPr marL="228600" lvl="1" indent="-228600">
              <a:buFont typeface="+mj-lt"/>
              <a:buAutoNum type="arabicPeriod"/>
            </a:pPr>
            <a:r>
              <a:rPr lang="en-GB" sz="1200" dirty="0">
                <a:solidFill>
                  <a:srgbClr val="002060"/>
                </a:solidFill>
              </a:rPr>
              <a:t>A curriculum vitae which includes:</a:t>
            </a:r>
          </a:p>
          <a:p>
            <a:pPr marL="171450" lvl="1" indent="-171450">
              <a:buFont typeface="Arial" panose="020B0604020202020204" pitchFamily="34" charset="0"/>
              <a:buChar char="•"/>
            </a:pPr>
            <a:r>
              <a:rPr lang="en-GB" sz="1200" dirty="0">
                <a:solidFill>
                  <a:srgbClr val="002060"/>
                </a:solidFill>
              </a:rPr>
              <a:t>Details of education and professional qualifications</a:t>
            </a:r>
          </a:p>
          <a:p>
            <a:pPr marL="171450" lvl="1" indent="-171450">
              <a:buFont typeface="Arial" panose="020B0604020202020204" pitchFamily="34" charset="0"/>
              <a:buChar char="•"/>
            </a:pPr>
            <a:r>
              <a:rPr lang="en-GB" sz="1200" dirty="0">
                <a:solidFill>
                  <a:srgbClr val="002060"/>
                </a:solidFill>
              </a:rPr>
              <a:t>Full employment history</a:t>
            </a:r>
          </a:p>
          <a:p>
            <a:pPr marL="228600" lvl="1" indent="-228600">
              <a:buFont typeface="Arial" panose="020B0604020202020204" pitchFamily="34" charset="0"/>
              <a:buChar char="•"/>
            </a:pPr>
            <a:r>
              <a:rPr lang="en-GB" sz="1200" dirty="0">
                <a:solidFill>
                  <a:srgbClr val="002060"/>
                </a:solidFill>
              </a:rPr>
              <a:t>Relevant achievements in recent posts</a:t>
            </a:r>
          </a:p>
          <a:p>
            <a:pPr lvl="1"/>
            <a:r>
              <a:rPr lang="en-GB" sz="1200" dirty="0">
                <a:solidFill>
                  <a:srgbClr val="002060"/>
                </a:solidFill>
              </a:rPr>
              <a:t>Please send your completed application to </a:t>
            </a:r>
            <a:r>
              <a:rPr lang="en-GB" sz="1200" dirty="0">
                <a:solidFill>
                  <a:srgbClr val="002060"/>
                </a:solidFill>
                <a:hlinkClick r:id="rId4"/>
              </a:rPr>
              <a:t>SCS.recruitment@ons.gov.uk</a:t>
            </a:r>
            <a:r>
              <a:rPr lang="en-GB" sz="1200" dirty="0">
                <a:solidFill>
                  <a:srgbClr val="002060"/>
                </a:solidFill>
              </a:rPr>
              <a:t> with your CV and statement as attachments.</a:t>
            </a:r>
          </a:p>
          <a:p>
            <a:pPr lvl="1"/>
            <a:r>
              <a:rPr lang="en-GB" sz="1200" dirty="0">
                <a:solidFill>
                  <a:srgbClr val="002060"/>
                </a:solidFill>
              </a:rPr>
              <a:t>Applications will be sifted following the closing date and informal conversations will be held during the week commencing the </a:t>
            </a:r>
            <a:r>
              <a:rPr lang="en-GB" sz="1200" dirty="0">
                <a:solidFill>
                  <a:schemeClr val="tx1"/>
                </a:solidFill>
              </a:rPr>
              <a:t>7 March 2022. </a:t>
            </a:r>
          </a:p>
        </p:txBody>
      </p:sp>
      <p:pic>
        <p:nvPicPr>
          <p:cNvPr id="1026" name="Picture 2">
            <a:extLst>
              <a:ext uri="{FF2B5EF4-FFF2-40B4-BE49-F238E27FC236}">
                <a16:creationId xmlns:a16="http://schemas.microsoft.com/office/drawing/2014/main" id="{05A430C6-4775-4E98-99C6-941366993BD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9219" y="-1"/>
            <a:ext cx="3092594" cy="755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664352"/>
      </p:ext>
    </p:extLst>
  </p:cSld>
  <p:clrMapOvr>
    <a:masterClrMapping/>
  </p:clrMapOvr>
</p:sld>
</file>

<file path=ppt/theme/theme1.xml><?xml version="1.0" encoding="utf-8"?>
<a:theme xmlns:a="http://schemas.openxmlformats.org/drawingml/2006/main" name="Office Theme">
  <a:themeElements>
    <a:clrScheme name="ONS">
      <a:dk1>
        <a:srgbClr val="003B61"/>
      </a:dk1>
      <a:lt1>
        <a:sysClr val="window" lastClr="FFFFFF"/>
      </a:lt1>
      <a:dk2>
        <a:srgbClr val="C1C600"/>
      </a:dk2>
      <a:lt2>
        <a:srgbClr val="FFFFFF"/>
      </a:lt2>
      <a:accent1>
        <a:srgbClr val="007B2F"/>
      </a:accent1>
      <a:accent2>
        <a:srgbClr val="1F6994"/>
      </a:accent2>
      <a:accent3>
        <a:srgbClr val="008EC8"/>
      </a:accent3>
      <a:accent4>
        <a:srgbClr val="D70926"/>
      </a:accent4>
      <a:accent5>
        <a:srgbClr val="EF7918"/>
      </a:accent5>
      <a:accent6>
        <a:srgbClr val="C39400"/>
      </a:accent6>
      <a:hlink>
        <a:srgbClr val="0563C1"/>
      </a:hlink>
      <a:folHlink>
        <a:srgbClr val="954F72"/>
      </a:folHlink>
    </a:clrScheme>
    <a:fontScheme name="ONS">
      <a:majorFont>
        <a:latin typeface="Open Sans ExtraBold"/>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EDRMSOwner xmlns="6dab36e7-c487-4780-8e35-3b48fa83d7a8" xsi:nil="true"/>
    <Retention xmlns="6dab36e7-c487-4780-8e35-3b48fa83d7a8">0</Retention>
    <Record_Type xmlns="6dab36e7-c487-4780-8e35-3b48fa83d7a8">Staff Employment, Career, Health etc</Record_Type>
    <RetentionDate xmlns="6dab36e7-c487-4780-8e35-3b48fa83d7a8" xsi:nil="true"/>
    <RetentionType xmlns="6dab36e7-c487-4780-8e35-3b48fa83d7a8">Notify</RetentionType>
  </documentManagement>
</p:properties>
</file>

<file path=customXml/item2.xml><?xml version="1.0" encoding="utf-8"?>
<?mso-contentType ?>
<FormTemplates xmlns="http://schemas.microsoft.com/sharepoint/v3/contenttype/forms"/>
</file>

<file path=customXml/item3.xml><?xml version="1.0" encoding="utf-8"?>
<ct:contentTypeSchema xmlns:ct="http://schemas.microsoft.com/office/2006/metadata/contentType" xmlns:ma="http://schemas.microsoft.com/office/2006/metadata/properties/metaAttributes" ct:_="" ma:_="" ma:contentTypeName="Document" ma:contentTypeID="0x0101008479C203A480354DA3E799C37B3264BC" ma:contentTypeVersion="34" ma:contentTypeDescription="Create a new document." ma:contentTypeScope="" ma:versionID="c5a77908eb10be70717de14afa2f3a6c">
  <xsd:schema xmlns:xsd="http://www.w3.org/2001/XMLSchema" xmlns:xs="http://www.w3.org/2001/XMLSchema" xmlns:p="http://schemas.microsoft.com/office/2006/metadata/properties" xmlns:ns2="6dab36e7-c487-4780-8e35-3b48fa83d7a8" xmlns:ns3="47b7eda7-cd46-4187-86e1-1b2fe6e71b6d" targetNamespace="http://schemas.microsoft.com/office/2006/metadata/properties" ma:root="true" ma:fieldsID="948c76b69548eb9ceacac3d36b27169c" ns2:_="" ns3:_="">
    <xsd:import namespace="6dab36e7-c487-4780-8e35-3b48fa83d7a8"/>
    <xsd:import namespace="47b7eda7-cd46-4187-86e1-1b2fe6e71b6d"/>
    <xsd:element name="properties">
      <xsd:complexType>
        <xsd:sequence>
          <xsd:element name="documentManagement">
            <xsd:complexType>
              <xsd:all>
                <xsd:element ref="ns2:EDRMSOwner" minOccurs="0"/>
                <xsd:element ref="ns2:Record_Type" minOccurs="0"/>
                <xsd:element ref="ns2:RetentionDate" minOccurs="0"/>
                <xsd:element ref="ns2:RetentionType" minOccurs="0"/>
                <xsd:element ref="ns2:Retention"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ab36e7-c487-4780-8e35-3b48fa83d7a8" elementFormDefault="qualified">
    <xsd:import namespace="http://schemas.microsoft.com/office/2006/documentManagement/types"/>
    <xsd:import namespace="http://schemas.microsoft.com/office/infopath/2007/PartnerControls"/>
    <xsd:element name="EDRMSOwner" ma:index="4" nillable="true" ma:displayName="EDRMSOwner" ma:internalName="EDRMSOwner" ma:readOnly="false">
      <xsd:simpleType>
        <xsd:restriction base="dms:Text"/>
      </xsd:simpleType>
    </xsd:element>
    <xsd:element name="Record_Type" ma:index="5" nillable="true" ma:displayName="Record Type" ma:format="Dropdown" ma:internalName="Record_Type" ma:readOnly="false">
      <xsd:simpleType>
        <xsd:union memberTypes="dms:Text">
          <xsd:simpleType>
            <xsd:restriction base="dms:Choice">
              <xsd:enumeration value="Business Plans"/>
              <xsd:enumeration value="Commercial"/>
              <xsd:enumeration value="Correspondence, Guidance etc"/>
              <xsd:enumeration value="Financial"/>
              <xsd:enumeration value="Legislation"/>
              <xsd:enumeration value="Meeting papers (inc. agendas minutes etc)"/>
              <xsd:enumeration value="Policy Papers"/>
              <xsd:enumeration value="Private Office Papers"/>
              <xsd:enumeration value="Programme and Project"/>
              <xsd:enumeration value="Reports"/>
              <xsd:enumeration value="Salaries"/>
              <xsd:enumeration value="Staff Disciplinary Matters"/>
              <xsd:enumeration value="Staff Employment, Career, Health etc"/>
              <xsd:enumeration value="Statistical"/>
              <xsd:enumeration value="Systems"/>
              <xsd:enumeration value="zMigration"/>
            </xsd:restriction>
          </xsd:simpleType>
        </xsd:union>
      </xsd:simpleType>
    </xsd:element>
    <xsd:element name="RetentionDate" ma:index="6" nillable="true" ma:displayName="Retention Date" ma:format="DateOnly" ma:internalName="Retention_x0020_Date" ma:readOnly="false">
      <xsd:simpleType>
        <xsd:restriction base="dms:DateTime"/>
      </xsd:simpleType>
    </xsd:element>
    <xsd:element name="RetentionType" ma:index="7" nillable="true" ma:displayName="Retention Type" ma:default="Notify" ma:format="Dropdown" ma:internalName="Retention_x0020_Type" ma:readOnly="false">
      <xsd:simpleType>
        <xsd:restriction base="dms:Choice">
          <xsd:enumeration value="Notify"/>
          <xsd:enumeration value="Delete"/>
          <xsd:enumeration value="Declare"/>
        </xsd:restriction>
      </xsd:simpleType>
    </xsd:element>
    <xsd:element name="Retention" ma:index="8" nillable="true" ma:displayName="Retention" ma:default="0" ma:internalName="Retention" ma:readOnly="false" ma:percentage="FALSE">
      <xsd:simpleType>
        <xsd:restriction base="dms:Number"/>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7b7eda7-cd46-4187-86e1-1b2fe6e71b6d"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F4127C-0ADB-431A-9B8A-EAC360E8987E}">
  <ds:schemaRefs>
    <ds:schemaRef ds:uri="http://purl.org/dc/terms/"/>
    <ds:schemaRef ds:uri="http://purl.org/dc/dcmitype/"/>
    <ds:schemaRef ds:uri="http://schemas.openxmlformats.org/package/2006/metadata/core-properties"/>
    <ds:schemaRef ds:uri="6dab36e7-c487-4780-8e35-3b48fa83d7a8"/>
    <ds:schemaRef ds:uri="http://purl.org/dc/elements/1.1/"/>
    <ds:schemaRef ds:uri="http://schemas.microsoft.com/office/2006/documentManagement/types"/>
    <ds:schemaRef ds:uri="http://schemas.microsoft.com/office/infopath/2007/PartnerControls"/>
    <ds:schemaRef ds:uri="47b7eda7-cd46-4187-86e1-1b2fe6e71b6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DC90B3C0-5100-4E6F-B4FE-77397634E1CE}">
  <ds:schemaRefs>
    <ds:schemaRef ds:uri="http://schemas.microsoft.com/sharepoint/v3/contenttype/forms"/>
  </ds:schemaRefs>
</ds:datastoreItem>
</file>

<file path=customXml/itemProps3.xml><?xml version="1.0" encoding="utf-8"?>
<ds:datastoreItem xmlns:ds="http://schemas.openxmlformats.org/officeDocument/2006/customXml" ds:itemID="{7C5422EA-5E69-43D1-9C6C-506C67BF2D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dab36e7-c487-4780-8e35-3b48fa83d7a8"/>
    <ds:schemaRef ds:uri="47b7eda7-cd46-4187-86e1-1b2fe6e71b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147</TotalTime>
  <Words>1569</Words>
  <Application>Microsoft Office PowerPoint</Application>
  <PresentationFormat>Custom</PresentationFormat>
  <Paragraphs>133</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Open Sans</vt:lpstr>
      <vt:lpstr>Arial</vt:lpstr>
      <vt:lpstr>Open Sans ExtraBold</vt:lpstr>
      <vt:lpstr>Calibri</vt:lpstr>
      <vt:lpstr>Office Theme</vt:lpstr>
      <vt:lpstr>Applicant Pack</vt:lpstr>
      <vt:lpstr>Thank you for your interest in this position. It is an exciting opportunity to work with a radical, ambitious,  inclusive and sustainable  organisation.</vt:lpstr>
      <vt:lpstr>Welcome</vt:lpstr>
      <vt:lpstr>Why UKSA? </vt:lpstr>
      <vt:lpstr>Our Mission </vt:lpstr>
      <vt:lpstr>About the  Role </vt:lpstr>
      <vt:lpstr>Requirements </vt:lpstr>
      <vt:lpstr>Recruitment Timetable </vt:lpstr>
      <vt:lpstr>Selection Approach </vt:lpstr>
      <vt:lpstr>Contact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Webb</dc:creator>
  <cp:lastModifiedBy>Campbell, Millie</cp:lastModifiedBy>
  <cp:revision>13</cp:revision>
  <dcterms:created xsi:type="dcterms:W3CDTF">2020-03-04T11:53:54Z</dcterms:created>
  <dcterms:modified xsi:type="dcterms:W3CDTF">2022-02-07T08:45:18Z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policyId">
    <vt:lpwstr>0x01010035E33599CC8D1E47A037F474646B1D58|2057524105</vt:lpwstr>
  </property>
  <property fmtid="{D5CDD505-2E9C-101B-9397-08002B2CF9AE}" pid="3" name="ItemRetentionFormula">
    <vt:lpwstr>&lt;formula id="Microsoft.Office.RecordsManagement.PolicyFeatures.Expiration.Formula.BuiltIn"&gt;&lt;number&gt;100&lt;/number&gt;&lt;property&gt;Retention_x005f_x0020_Date&lt;/property&gt;&lt;period&gt;years&lt;/period&gt;&lt;/formula&gt;</vt:lpwstr>
  </property>
  <property fmtid="{D5CDD505-2E9C-101B-9397-08002B2CF9AE}" pid="4" name="_dlc_DocIdItemGuid">
    <vt:lpwstr>93499f2c-9c9b-4e7b-965d-242d7a16252f</vt:lpwstr>
  </property>
  <property fmtid="{D5CDD505-2E9C-101B-9397-08002B2CF9AE}" pid="5" name="TaxKeyword">
    <vt:lpwstr/>
  </property>
  <property fmtid="{D5CDD505-2E9C-101B-9397-08002B2CF9AE}" pid="6" name="RecordType">
    <vt:lpwstr>2;#Staff Employment, Career, Health etc|3140f56e-9602-4c6a-93de-149a41bda061</vt:lpwstr>
  </property>
  <property fmtid="{D5CDD505-2E9C-101B-9397-08002B2CF9AE}" pid="7" name="TaxCatchAll">
    <vt:lpwstr>2;#Staff Employment, Career, Health etc|3140f56e-9602-4c6a-93de-149a41bda061</vt:lpwstr>
  </property>
  <property fmtid="{D5CDD505-2E9C-101B-9397-08002B2CF9AE}" pid="8" name="URL">
    <vt:lpwstr/>
  </property>
  <property fmtid="{D5CDD505-2E9C-101B-9397-08002B2CF9AE}" pid="9" name="ContentTypeId">
    <vt:lpwstr>0x0101008479C203A480354DA3E799C37B3264BC</vt:lpwstr>
  </property>
</Properties>
</file>