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  <p:sldMasterId id="2147483682" r:id="rId6"/>
    <p:sldMasterId id="2147483701" r:id="rId7"/>
  </p:sldMasterIdLst>
  <p:notesMasterIdLst>
    <p:notesMasterId r:id="rId27"/>
  </p:notesMasterIdLst>
  <p:sldIdLst>
    <p:sldId id="2146" r:id="rId8"/>
    <p:sldId id="2160" r:id="rId9"/>
    <p:sldId id="2168" r:id="rId10"/>
    <p:sldId id="2193" r:id="rId11"/>
    <p:sldId id="2237" r:id="rId12"/>
    <p:sldId id="2063" r:id="rId13"/>
    <p:sldId id="2182" r:id="rId14"/>
    <p:sldId id="2080" r:id="rId15"/>
    <p:sldId id="2070" r:id="rId16"/>
    <p:sldId id="2081" r:id="rId17"/>
    <p:sldId id="2082" r:id="rId18"/>
    <p:sldId id="2095" r:id="rId19"/>
    <p:sldId id="2096" r:id="rId20"/>
    <p:sldId id="2085" r:id="rId21"/>
    <p:sldId id="2201" r:id="rId22"/>
    <p:sldId id="2200" r:id="rId23"/>
    <p:sldId id="2202" r:id="rId24"/>
    <p:sldId id="2163" r:id="rId25"/>
    <p:sldId id="21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leet, Larry" initials="BL" lastIdx="5" clrIdx="0">
    <p:extLst>
      <p:ext uri="{19B8F6BF-5375-455C-9EA6-DF929625EA0E}">
        <p15:presenceInfo xmlns:p15="http://schemas.microsoft.com/office/powerpoint/2012/main" userId="S::Larry.Bartleet@ons.gov.uk::7a963f2a-1084-4a87-bc0f-91232812ca73" providerId="AD"/>
      </p:ext>
    </p:extLst>
  </p:cmAuthor>
  <p:cmAuthor id="2" name="Tinsley, Becky" initials="TB" lastIdx="2" clrIdx="1">
    <p:extLst>
      <p:ext uri="{19B8F6BF-5375-455C-9EA6-DF929625EA0E}">
        <p15:presenceInfo xmlns:p15="http://schemas.microsoft.com/office/powerpoint/2012/main" userId="S::becky.tinsley@ons.gov.uk::9480d88f-c53f-4e18-98f3-65ebb89a6466" providerId="AD"/>
      </p:ext>
    </p:extLst>
  </p:cmAuthor>
  <p:cmAuthor id="3" name="Mangles, Susan" initials="MS" lastIdx="1" clrIdx="2">
    <p:extLst>
      <p:ext uri="{19B8F6BF-5375-455C-9EA6-DF929625EA0E}">
        <p15:presenceInfo xmlns:p15="http://schemas.microsoft.com/office/powerpoint/2012/main" userId="S::susan.mangles@ons.gov.uk::df2e67d4-9612-4f45-b419-e996069e50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56"/>
    <a:srgbClr val="C55A11"/>
    <a:srgbClr val="D3ADEB"/>
    <a:srgbClr val="FFE699"/>
    <a:srgbClr val="8D8D8D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7B89C-DD68-4FFD-97C3-208D77820AA4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6A7DB95-8385-4D96-AD29-86A6039B54BA}">
      <dgm:prSet/>
      <dgm:spPr/>
      <dgm:t>
        <a:bodyPr/>
        <a:lstStyle/>
        <a:p>
          <a:pPr>
            <a:defRPr b="1"/>
          </a:pPr>
          <a:r>
            <a:rPr lang="en-US"/>
            <a:t>2011-2014</a:t>
          </a:r>
        </a:p>
      </dgm:t>
    </dgm:pt>
    <dgm:pt modelId="{CCA94C4F-31A5-4A33-B63E-48E9E26B983E}" type="parTrans" cxnId="{74E5A433-17C1-4427-82C7-812630A5738E}">
      <dgm:prSet/>
      <dgm:spPr/>
      <dgm:t>
        <a:bodyPr/>
        <a:lstStyle/>
        <a:p>
          <a:endParaRPr lang="en-US"/>
        </a:p>
      </dgm:t>
    </dgm:pt>
    <dgm:pt modelId="{285B70E4-B7AF-4FD8-BC76-D4DE73AF5C70}" type="sibTrans" cxnId="{74E5A433-17C1-4427-82C7-812630A5738E}">
      <dgm:prSet/>
      <dgm:spPr/>
      <dgm:t>
        <a:bodyPr/>
        <a:lstStyle/>
        <a:p>
          <a:endParaRPr lang="en-US"/>
        </a:p>
      </dgm:t>
    </dgm:pt>
    <dgm:pt modelId="{1A4619BE-B04E-4253-8552-A1650FF95FDA}">
      <dgm:prSet/>
      <dgm:spPr/>
      <dgm:t>
        <a:bodyPr/>
        <a:lstStyle/>
        <a:p>
          <a:r>
            <a:rPr lang="en-US"/>
            <a:t>ONS’s ‘Beyond 2011’ project explores potential of administrative data for population and social statistics</a:t>
          </a:r>
        </a:p>
      </dgm:t>
    </dgm:pt>
    <dgm:pt modelId="{7C98E6AE-4D27-4831-A916-7196F3056BEA}" type="parTrans" cxnId="{D108B55B-1051-48D1-B492-4AF0B8B626C0}">
      <dgm:prSet/>
      <dgm:spPr/>
      <dgm:t>
        <a:bodyPr/>
        <a:lstStyle/>
        <a:p>
          <a:endParaRPr lang="en-US"/>
        </a:p>
      </dgm:t>
    </dgm:pt>
    <dgm:pt modelId="{98BD808B-399F-4611-9850-4428EEA25739}" type="sibTrans" cxnId="{D108B55B-1051-48D1-B492-4AF0B8B626C0}">
      <dgm:prSet/>
      <dgm:spPr/>
      <dgm:t>
        <a:bodyPr/>
        <a:lstStyle/>
        <a:p>
          <a:endParaRPr lang="en-US"/>
        </a:p>
      </dgm:t>
    </dgm:pt>
    <dgm:pt modelId="{B3E7D983-C3F1-4CD7-891A-F8343A8DA267}">
      <dgm:prSet/>
      <dgm:spPr/>
      <dgm:t>
        <a:bodyPr/>
        <a:lstStyle/>
        <a:p>
          <a:pPr>
            <a:defRPr b="1"/>
          </a:pPr>
          <a:r>
            <a:rPr lang="en-US"/>
            <a:t>2014</a:t>
          </a:r>
        </a:p>
      </dgm:t>
    </dgm:pt>
    <dgm:pt modelId="{FDFF1E21-18CF-4A36-B060-C9E49460C18E}" type="parTrans" cxnId="{D826ACF1-2159-4E90-9ADA-73855CCC4EC2}">
      <dgm:prSet/>
      <dgm:spPr/>
      <dgm:t>
        <a:bodyPr/>
        <a:lstStyle/>
        <a:p>
          <a:endParaRPr lang="en-US"/>
        </a:p>
      </dgm:t>
    </dgm:pt>
    <dgm:pt modelId="{52A0F718-91A7-4326-88BA-B10501C74362}" type="sibTrans" cxnId="{D826ACF1-2159-4E90-9ADA-73855CCC4EC2}">
      <dgm:prSet/>
      <dgm:spPr/>
      <dgm:t>
        <a:bodyPr/>
        <a:lstStyle/>
        <a:p>
          <a:endParaRPr lang="en-US"/>
        </a:p>
      </dgm:t>
    </dgm:pt>
    <dgm:pt modelId="{44D94313-6464-4086-8813-80270AEB280F}">
      <dgm:prSet/>
      <dgm:spPr/>
      <dgm:t>
        <a:bodyPr/>
        <a:lstStyle/>
        <a:p>
          <a:r>
            <a:rPr lang="en-US" b="0"/>
            <a:t>Conclusion of ‘Beyond 2011’ project. Recommendations to Government: </a:t>
          </a:r>
        </a:p>
        <a:p>
          <a:r>
            <a:rPr lang="en-US" b="0"/>
            <a:t>- online-first Census 2021</a:t>
          </a:r>
        </a:p>
        <a:p>
          <a:r>
            <a:rPr lang="en-US" b="0"/>
            <a:t>- identified need for government to facilitate data-sharing</a:t>
          </a:r>
        </a:p>
        <a:p>
          <a:r>
            <a:rPr lang="en-US" b="0"/>
            <a:t>Government response: “ambition is that censuses after 2021 will be conducted using other sources of data”</a:t>
          </a:r>
        </a:p>
      </dgm:t>
    </dgm:pt>
    <dgm:pt modelId="{940619DA-BF23-4BED-B7B5-DE5575458BB7}" type="parTrans" cxnId="{6BB2172B-F9A7-406D-86C1-B03CFFCB8C22}">
      <dgm:prSet/>
      <dgm:spPr/>
      <dgm:t>
        <a:bodyPr/>
        <a:lstStyle/>
        <a:p>
          <a:endParaRPr lang="en-US"/>
        </a:p>
      </dgm:t>
    </dgm:pt>
    <dgm:pt modelId="{0F1CCB85-C425-479A-99F3-4B99DB379113}" type="sibTrans" cxnId="{6BB2172B-F9A7-406D-86C1-B03CFFCB8C22}">
      <dgm:prSet/>
      <dgm:spPr/>
      <dgm:t>
        <a:bodyPr/>
        <a:lstStyle/>
        <a:p>
          <a:endParaRPr lang="en-US"/>
        </a:p>
      </dgm:t>
    </dgm:pt>
    <dgm:pt modelId="{B7941498-F9CB-4420-BD58-E319982E30DF}">
      <dgm:prSet/>
      <dgm:spPr/>
      <dgm:t>
        <a:bodyPr/>
        <a:lstStyle/>
        <a:p>
          <a:pPr>
            <a:defRPr b="1"/>
          </a:pPr>
          <a:r>
            <a:rPr lang="en-US"/>
            <a:t>2017</a:t>
          </a:r>
        </a:p>
      </dgm:t>
    </dgm:pt>
    <dgm:pt modelId="{C3C1843D-C47A-4BB4-9F91-B12DD4A5B9E3}" type="parTrans" cxnId="{616439C9-D858-4607-97B7-90B8540C7489}">
      <dgm:prSet/>
      <dgm:spPr/>
      <dgm:t>
        <a:bodyPr/>
        <a:lstStyle/>
        <a:p>
          <a:endParaRPr lang="en-US"/>
        </a:p>
      </dgm:t>
    </dgm:pt>
    <dgm:pt modelId="{BDC6C527-C8E6-4726-9ADE-8ABF4F7D84C4}" type="sibTrans" cxnId="{616439C9-D858-4607-97B7-90B8540C7489}">
      <dgm:prSet/>
      <dgm:spPr/>
      <dgm:t>
        <a:bodyPr/>
        <a:lstStyle/>
        <a:p>
          <a:endParaRPr lang="en-US"/>
        </a:p>
      </dgm:t>
    </dgm:pt>
    <dgm:pt modelId="{06FED292-7936-4DCF-9D81-4176945CDBB4}">
      <dgm:prSet/>
      <dgm:spPr/>
      <dgm:t>
        <a:bodyPr/>
        <a:lstStyle/>
        <a:p>
          <a:r>
            <a:rPr lang="en-US"/>
            <a:t>Digital Economy Act opens legal gateway for cross-government data-sharing </a:t>
          </a:r>
        </a:p>
      </dgm:t>
    </dgm:pt>
    <dgm:pt modelId="{48C6A6AD-64D1-4C5E-96AC-647D5BD5B420}" type="parTrans" cxnId="{758B8AB8-4904-4244-9710-4A5070121366}">
      <dgm:prSet/>
      <dgm:spPr/>
      <dgm:t>
        <a:bodyPr/>
        <a:lstStyle/>
        <a:p>
          <a:endParaRPr lang="en-US"/>
        </a:p>
      </dgm:t>
    </dgm:pt>
    <dgm:pt modelId="{95463237-786B-4449-B7DD-5949DCD67655}" type="sibTrans" cxnId="{758B8AB8-4904-4244-9710-4A5070121366}">
      <dgm:prSet/>
      <dgm:spPr/>
      <dgm:t>
        <a:bodyPr/>
        <a:lstStyle/>
        <a:p>
          <a:endParaRPr lang="en-US"/>
        </a:p>
      </dgm:t>
    </dgm:pt>
    <dgm:pt modelId="{4BDD981B-D66E-464F-BF96-AE592234F65A}">
      <dgm:prSet/>
      <dgm:spPr/>
      <dgm:t>
        <a:bodyPr/>
        <a:lstStyle/>
        <a:p>
          <a:pPr>
            <a:defRPr b="1"/>
          </a:pPr>
          <a:r>
            <a:rPr lang="en-US"/>
            <a:t>2018</a:t>
          </a:r>
        </a:p>
      </dgm:t>
    </dgm:pt>
    <dgm:pt modelId="{EBD27409-1D57-4F23-BBAA-15AC93738F55}" type="parTrans" cxnId="{0ADCCF05-AC4F-45E5-A299-BB674FCB7180}">
      <dgm:prSet/>
      <dgm:spPr/>
      <dgm:t>
        <a:bodyPr/>
        <a:lstStyle/>
        <a:p>
          <a:endParaRPr lang="en-US"/>
        </a:p>
      </dgm:t>
    </dgm:pt>
    <dgm:pt modelId="{63D5EE4D-B332-4972-8E4E-667278993F5E}" type="sibTrans" cxnId="{0ADCCF05-AC4F-45E5-A299-BB674FCB7180}">
      <dgm:prSet/>
      <dgm:spPr/>
      <dgm:t>
        <a:bodyPr/>
        <a:lstStyle/>
        <a:p>
          <a:endParaRPr lang="en-US"/>
        </a:p>
      </dgm:t>
    </dgm:pt>
    <dgm:pt modelId="{FA02707D-BB68-41E8-AEA4-137F6C1F6ECB}">
      <dgm:prSet/>
      <dgm:spPr/>
      <dgm:t>
        <a:bodyPr/>
        <a:lstStyle/>
        <a:p>
          <a:r>
            <a:rPr lang="en-US"/>
            <a:t>Census White Paper ‘Help Shape our Future’ – contains commitment that “in 2023, ONS will present recommendations to government as to the future of census arrangements”</a:t>
          </a:r>
        </a:p>
      </dgm:t>
    </dgm:pt>
    <dgm:pt modelId="{212C57BE-DD3A-44D3-B49E-F1CCF2CE994C}" type="parTrans" cxnId="{F57EB704-7262-42B3-9D3B-61E2A23770C6}">
      <dgm:prSet/>
      <dgm:spPr/>
      <dgm:t>
        <a:bodyPr/>
        <a:lstStyle/>
        <a:p>
          <a:endParaRPr lang="en-US"/>
        </a:p>
      </dgm:t>
    </dgm:pt>
    <dgm:pt modelId="{3904C503-C5BF-4BEB-9F72-9C3B7C180608}" type="sibTrans" cxnId="{F57EB704-7262-42B3-9D3B-61E2A23770C6}">
      <dgm:prSet/>
      <dgm:spPr/>
      <dgm:t>
        <a:bodyPr/>
        <a:lstStyle/>
        <a:p>
          <a:endParaRPr lang="en-US"/>
        </a:p>
      </dgm:t>
    </dgm:pt>
    <dgm:pt modelId="{1DF35BBC-6869-47B6-8EDC-A44D541D9650}">
      <dgm:prSet/>
      <dgm:spPr/>
      <dgm:t>
        <a:bodyPr/>
        <a:lstStyle/>
        <a:p>
          <a:pPr>
            <a:defRPr b="1"/>
          </a:pPr>
          <a:r>
            <a:rPr lang="en-US"/>
            <a:t>2020	</a:t>
          </a:r>
        </a:p>
      </dgm:t>
    </dgm:pt>
    <dgm:pt modelId="{E94201BD-CB25-4481-805E-9E4151A2B30E}" type="parTrans" cxnId="{6AFA914F-9B59-420D-B18B-DE4662392B64}">
      <dgm:prSet/>
      <dgm:spPr/>
      <dgm:t>
        <a:bodyPr/>
        <a:lstStyle/>
        <a:p>
          <a:endParaRPr lang="en-US"/>
        </a:p>
      </dgm:t>
    </dgm:pt>
    <dgm:pt modelId="{CAD25081-48F6-4D42-9F92-056E9FCD5B5E}" type="sibTrans" cxnId="{6AFA914F-9B59-420D-B18B-DE4662392B64}">
      <dgm:prSet/>
      <dgm:spPr/>
      <dgm:t>
        <a:bodyPr/>
        <a:lstStyle/>
        <a:p>
          <a:endParaRPr lang="en-US"/>
        </a:p>
      </dgm:t>
    </dgm:pt>
    <dgm:pt modelId="{73A39883-146D-4B6B-9E5E-D6CDA7578551}">
      <dgm:prSet/>
      <dgm:spPr/>
      <dgm:t>
        <a:bodyPr/>
        <a:lstStyle/>
        <a:p>
          <a:r>
            <a:rPr lang="en-US"/>
            <a:t>ONS transformation using admin data featured as case study in National Data Strategy. Integrated Data </a:t>
          </a:r>
          <a:r>
            <a:rPr lang="en-US" err="1"/>
            <a:t>Programme</a:t>
          </a:r>
          <a:r>
            <a:rPr lang="en-US"/>
            <a:t> also featured prominently</a:t>
          </a:r>
        </a:p>
      </dgm:t>
    </dgm:pt>
    <dgm:pt modelId="{11C4BB75-8DCC-49A9-9DEF-B3807001DF6D}" type="parTrans" cxnId="{D7AFAD71-7958-42EE-A7BE-E4CC55EAD0A3}">
      <dgm:prSet/>
      <dgm:spPr/>
      <dgm:t>
        <a:bodyPr/>
        <a:lstStyle/>
        <a:p>
          <a:endParaRPr lang="en-US"/>
        </a:p>
      </dgm:t>
    </dgm:pt>
    <dgm:pt modelId="{D752F513-6D91-4DDC-831A-8F3A8B2E058B}" type="sibTrans" cxnId="{D7AFAD71-7958-42EE-A7BE-E4CC55EAD0A3}">
      <dgm:prSet/>
      <dgm:spPr/>
      <dgm:t>
        <a:bodyPr/>
        <a:lstStyle/>
        <a:p>
          <a:endParaRPr lang="en-US"/>
        </a:p>
      </dgm:t>
    </dgm:pt>
    <dgm:pt modelId="{B0AC226D-FAC5-4646-A9A1-276BFCEC186B}">
      <dgm:prSet/>
      <dgm:spPr/>
      <dgm:t>
        <a:bodyPr/>
        <a:lstStyle/>
        <a:p>
          <a:pPr>
            <a:defRPr b="1"/>
          </a:pPr>
          <a:r>
            <a:rPr lang="en-US"/>
            <a:t>2021	</a:t>
          </a:r>
        </a:p>
      </dgm:t>
    </dgm:pt>
    <dgm:pt modelId="{A389F329-5675-4D0C-98F3-23D7DFE9EB0C}" type="parTrans" cxnId="{DE2C4671-3AC7-437C-BCF0-C154F682E31A}">
      <dgm:prSet/>
      <dgm:spPr/>
      <dgm:t>
        <a:bodyPr/>
        <a:lstStyle/>
        <a:p>
          <a:endParaRPr lang="en-GB"/>
        </a:p>
      </dgm:t>
    </dgm:pt>
    <dgm:pt modelId="{B448D1BE-1F02-4D61-8C00-3FA05AA6D42D}" type="sibTrans" cxnId="{DE2C4671-3AC7-437C-BCF0-C154F682E31A}">
      <dgm:prSet/>
      <dgm:spPr/>
      <dgm:t>
        <a:bodyPr/>
        <a:lstStyle/>
        <a:p>
          <a:endParaRPr lang="en-GB"/>
        </a:p>
      </dgm:t>
    </dgm:pt>
    <dgm:pt modelId="{33D663DA-1DB3-4ABB-8E22-D831B9634A64}">
      <dgm:prSet/>
      <dgm:spPr/>
      <dgm:t>
        <a:bodyPr/>
        <a:lstStyle/>
        <a:p>
          <a:r>
            <a:rPr lang="en-US"/>
            <a:t>Framework for assessing recommendation signed off</a:t>
          </a:r>
        </a:p>
        <a:p>
          <a:r>
            <a:rPr lang="en-US"/>
            <a:t>Plans to start engagement on the transformation journey (late 2021)</a:t>
          </a:r>
        </a:p>
      </dgm:t>
    </dgm:pt>
    <dgm:pt modelId="{9C703E57-99F7-4B41-8EDE-CBE6595296D9}" type="parTrans" cxnId="{C2DD04FC-FD70-4E9F-B91E-32C9402F90D6}">
      <dgm:prSet/>
      <dgm:spPr/>
      <dgm:t>
        <a:bodyPr/>
        <a:lstStyle/>
        <a:p>
          <a:endParaRPr lang="en-GB"/>
        </a:p>
      </dgm:t>
    </dgm:pt>
    <dgm:pt modelId="{B3D9188D-5F65-434B-9B62-2183378A6F2D}" type="sibTrans" cxnId="{C2DD04FC-FD70-4E9F-B91E-32C9402F90D6}">
      <dgm:prSet/>
      <dgm:spPr/>
      <dgm:t>
        <a:bodyPr/>
        <a:lstStyle/>
        <a:p>
          <a:endParaRPr lang="en-GB"/>
        </a:p>
      </dgm:t>
    </dgm:pt>
    <dgm:pt modelId="{6CCD6E18-1AC8-4312-B38A-3AABB4CDF484}">
      <dgm:prSet/>
      <dgm:spPr/>
      <dgm:t>
        <a:bodyPr/>
        <a:lstStyle/>
        <a:p>
          <a:pPr>
            <a:defRPr b="1"/>
          </a:pPr>
          <a:r>
            <a:rPr lang="en-US"/>
            <a:t>End 2022</a:t>
          </a:r>
        </a:p>
      </dgm:t>
    </dgm:pt>
    <dgm:pt modelId="{91A39BBF-CE9D-4497-91BF-AC508D53E180}" type="parTrans" cxnId="{A062CE76-6F43-4E7A-97E5-4D964D1BA985}">
      <dgm:prSet/>
      <dgm:spPr/>
      <dgm:t>
        <a:bodyPr/>
        <a:lstStyle/>
        <a:p>
          <a:endParaRPr lang="en-GB"/>
        </a:p>
      </dgm:t>
    </dgm:pt>
    <dgm:pt modelId="{02C46815-6094-48D6-B818-616BE82DB0A1}" type="sibTrans" cxnId="{A062CE76-6F43-4E7A-97E5-4D964D1BA985}">
      <dgm:prSet/>
      <dgm:spPr/>
      <dgm:t>
        <a:bodyPr/>
        <a:lstStyle/>
        <a:p>
          <a:endParaRPr lang="en-GB"/>
        </a:p>
      </dgm:t>
    </dgm:pt>
    <dgm:pt modelId="{27ED992F-A9A1-4613-875E-3F4D23D42635}">
      <dgm:prSet/>
      <dgm:spPr/>
      <dgm:t>
        <a:bodyPr/>
        <a:lstStyle/>
        <a:p>
          <a:r>
            <a:rPr lang="en-US"/>
            <a:t>Evidence delivered</a:t>
          </a:r>
        </a:p>
        <a:p>
          <a:r>
            <a:rPr lang="en-US"/>
            <a:t>Assessment of transformation to date and recommendation next steps</a:t>
          </a:r>
        </a:p>
      </dgm:t>
    </dgm:pt>
    <dgm:pt modelId="{F67E336D-B9BD-4B3E-8F71-92060FF786A0}" type="parTrans" cxnId="{CACB28AD-A3E3-4460-90A1-E0CF8C4F1FF8}">
      <dgm:prSet/>
      <dgm:spPr/>
      <dgm:t>
        <a:bodyPr/>
        <a:lstStyle/>
        <a:p>
          <a:endParaRPr lang="en-GB"/>
        </a:p>
      </dgm:t>
    </dgm:pt>
    <dgm:pt modelId="{1DAF9977-1039-4D0A-96A3-48FF5B7CCB84}" type="sibTrans" cxnId="{CACB28AD-A3E3-4460-90A1-E0CF8C4F1FF8}">
      <dgm:prSet/>
      <dgm:spPr/>
      <dgm:t>
        <a:bodyPr/>
        <a:lstStyle/>
        <a:p>
          <a:endParaRPr lang="en-GB"/>
        </a:p>
      </dgm:t>
    </dgm:pt>
    <dgm:pt modelId="{DA321D00-74E5-4AF3-88BA-A2DFE1291774}">
      <dgm:prSet/>
      <dgm:spPr/>
      <dgm:t>
        <a:bodyPr/>
        <a:lstStyle/>
        <a:p>
          <a:r>
            <a:rPr lang="en-US"/>
            <a:t>Internal scrutiny and preliminary recommendation</a:t>
          </a:r>
        </a:p>
        <a:p>
          <a:r>
            <a:rPr lang="en-US"/>
            <a:t>Preparation for wider consultation on outcomes</a:t>
          </a:r>
        </a:p>
      </dgm:t>
    </dgm:pt>
    <dgm:pt modelId="{BCC808DE-7C43-49A2-8C3C-0E9BA51918CB}" type="parTrans" cxnId="{67492786-F8E7-494D-956D-3BF02E77B1B8}">
      <dgm:prSet/>
      <dgm:spPr/>
      <dgm:t>
        <a:bodyPr/>
        <a:lstStyle/>
        <a:p>
          <a:endParaRPr lang="en-GB"/>
        </a:p>
      </dgm:t>
    </dgm:pt>
    <dgm:pt modelId="{1AA12CEC-5F9B-4C5D-877C-5C0F8AEAC22D}" type="sibTrans" cxnId="{67492786-F8E7-494D-956D-3BF02E77B1B8}">
      <dgm:prSet/>
      <dgm:spPr/>
      <dgm:t>
        <a:bodyPr/>
        <a:lstStyle/>
        <a:p>
          <a:endParaRPr lang="en-GB"/>
        </a:p>
      </dgm:t>
    </dgm:pt>
    <dgm:pt modelId="{49845E87-A072-4A95-AB18-91EBB7B9382A}">
      <dgm:prSet/>
      <dgm:spPr/>
      <dgm:t>
        <a:bodyPr/>
        <a:lstStyle/>
        <a:p>
          <a:pPr>
            <a:defRPr b="1"/>
          </a:pPr>
          <a:r>
            <a:rPr lang="en-US"/>
            <a:t>2023</a:t>
          </a:r>
        </a:p>
      </dgm:t>
    </dgm:pt>
    <dgm:pt modelId="{F7FAD155-C6CD-45FD-98E9-C2E3BE595D63}" type="parTrans" cxnId="{6CADC17E-18A7-48BC-8AAE-7C8294D4351F}">
      <dgm:prSet/>
      <dgm:spPr/>
      <dgm:t>
        <a:bodyPr/>
        <a:lstStyle/>
        <a:p>
          <a:endParaRPr lang="en-GB"/>
        </a:p>
      </dgm:t>
    </dgm:pt>
    <dgm:pt modelId="{724AEB12-F463-40E4-BB40-BCFD839D67AC}" type="sibTrans" cxnId="{6CADC17E-18A7-48BC-8AAE-7C8294D4351F}">
      <dgm:prSet/>
      <dgm:spPr/>
      <dgm:t>
        <a:bodyPr/>
        <a:lstStyle/>
        <a:p>
          <a:endParaRPr lang="en-GB"/>
        </a:p>
      </dgm:t>
    </dgm:pt>
    <dgm:pt modelId="{9EB41CEB-35AD-4C43-96C4-56C6A381A767}">
      <dgm:prSet/>
      <dgm:spPr/>
      <dgm:t>
        <a:bodyPr/>
        <a:lstStyle/>
        <a:p>
          <a:r>
            <a:rPr lang="en-US"/>
            <a:t>Final consultation</a:t>
          </a:r>
        </a:p>
      </dgm:t>
    </dgm:pt>
    <dgm:pt modelId="{673CB873-52D8-4577-AEA7-E565110545E1}" type="parTrans" cxnId="{4591E83E-D14E-4062-AF6C-3E432FF5E748}">
      <dgm:prSet/>
      <dgm:spPr/>
      <dgm:t>
        <a:bodyPr/>
        <a:lstStyle/>
        <a:p>
          <a:endParaRPr lang="en-GB"/>
        </a:p>
      </dgm:t>
    </dgm:pt>
    <dgm:pt modelId="{632A0499-65AE-45C8-952D-BAA1E2EB1430}" type="sibTrans" cxnId="{4591E83E-D14E-4062-AF6C-3E432FF5E748}">
      <dgm:prSet/>
      <dgm:spPr/>
      <dgm:t>
        <a:bodyPr/>
        <a:lstStyle/>
        <a:p>
          <a:endParaRPr lang="en-GB"/>
        </a:p>
      </dgm:t>
    </dgm:pt>
    <dgm:pt modelId="{9DE5B1DE-2C28-47A3-BB6B-2D4BF47E2D38}">
      <dgm:prSet/>
      <dgm:spPr/>
      <dgm:t>
        <a:bodyPr/>
        <a:lstStyle/>
        <a:p>
          <a:r>
            <a:rPr lang="en-US" b="1"/>
            <a:t>Nov 2023</a:t>
          </a:r>
          <a:r>
            <a:rPr lang="en-US"/>
            <a:t>: Recommendation made </a:t>
          </a:r>
        </a:p>
      </dgm:t>
    </dgm:pt>
    <dgm:pt modelId="{D35B7CCC-53C3-4D8A-BD45-031D92B49776}" type="parTrans" cxnId="{6E4FF59F-B28E-4BEC-8D11-81D1A251CD81}">
      <dgm:prSet/>
      <dgm:spPr/>
      <dgm:t>
        <a:bodyPr/>
        <a:lstStyle/>
        <a:p>
          <a:endParaRPr lang="en-GB"/>
        </a:p>
      </dgm:t>
    </dgm:pt>
    <dgm:pt modelId="{1743040F-6222-4C90-B6D0-F80C3706BF5D}" type="sibTrans" cxnId="{6E4FF59F-B28E-4BEC-8D11-81D1A251CD81}">
      <dgm:prSet/>
      <dgm:spPr/>
      <dgm:t>
        <a:bodyPr/>
        <a:lstStyle/>
        <a:p>
          <a:endParaRPr lang="en-GB"/>
        </a:p>
      </dgm:t>
    </dgm:pt>
    <dgm:pt modelId="{10F724F8-1F50-4D84-8558-61EF9FD000F7}" type="pres">
      <dgm:prSet presAssocID="{E0C7B89C-DD68-4FFD-97C3-208D77820AA4}" presName="root" presStyleCnt="0">
        <dgm:presLayoutVars>
          <dgm:chMax/>
          <dgm:chPref/>
          <dgm:animLvl val="lvl"/>
        </dgm:presLayoutVars>
      </dgm:prSet>
      <dgm:spPr/>
    </dgm:pt>
    <dgm:pt modelId="{9B898B5C-382F-4214-B516-7ED71EF8614C}" type="pres">
      <dgm:prSet presAssocID="{E0C7B89C-DD68-4FFD-97C3-208D77820AA4}" presName="divider" presStyleLbl="fgAcc1" presStyleIdx="0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F5AAD28-494B-464E-ABBA-EAB3BE121517}" type="pres">
      <dgm:prSet presAssocID="{E0C7B89C-DD68-4FFD-97C3-208D77820AA4}" presName="nodes" presStyleCnt="0">
        <dgm:presLayoutVars>
          <dgm:chMax/>
          <dgm:chPref/>
          <dgm:animLvl val="lvl"/>
        </dgm:presLayoutVars>
      </dgm:prSet>
      <dgm:spPr/>
    </dgm:pt>
    <dgm:pt modelId="{6A631096-3F53-429B-8510-E062272CCCA2}" type="pres">
      <dgm:prSet presAssocID="{36A7DB95-8385-4D96-AD29-86A6039B54BA}" presName="composite" presStyleCnt="0"/>
      <dgm:spPr/>
    </dgm:pt>
    <dgm:pt modelId="{715DA37F-3838-4476-904E-0CB2CA08456F}" type="pres">
      <dgm:prSet presAssocID="{36A7DB95-8385-4D96-AD29-86A6039B54BA}" presName="ConnectorPoint" presStyleLbl="lnNode1" presStyleIdx="0" presStyleCnt="8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9B07E130-0EB8-45DD-A852-8FBB22740DD6}" type="pres">
      <dgm:prSet presAssocID="{36A7DB95-8385-4D96-AD29-86A6039B54BA}" presName="DropPinPlaceHolder" presStyleCnt="0"/>
      <dgm:spPr/>
    </dgm:pt>
    <dgm:pt modelId="{039E8D5D-6B93-4C5D-A294-CC59336F957E}" type="pres">
      <dgm:prSet presAssocID="{36A7DB95-8385-4D96-AD29-86A6039B54BA}" presName="DropPin" presStyleLbl="alignNode1" presStyleIdx="0" presStyleCnt="8"/>
      <dgm:spPr/>
    </dgm:pt>
    <dgm:pt modelId="{6A14E8A4-8447-49FF-8B82-CD40FD417AB6}" type="pres">
      <dgm:prSet presAssocID="{36A7DB95-8385-4D96-AD29-86A6039B54BA}" presName="Ellipse" presStyleLbl="fgAcc1" presStyleIdx="1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92F5070-6018-4F0E-AC1A-F8FB45E4F965}" type="pres">
      <dgm:prSet presAssocID="{36A7DB95-8385-4D96-AD29-86A6039B54BA}" presName="L2TextContainer" presStyleLbl="revTx" presStyleIdx="0" presStyleCnt="16">
        <dgm:presLayoutVars>
          <dgm:bulletEnabled val="1"/>
        </dgm:presLayoutVars>
      </dgm:prSet>
      <dgm:spPr/>
    </dgm:pt>
    <dgm:pt modelId="{C5E5332A-713C-4F38-A171-575DE5733083}" type="pres">
      <dgm:prSet presAssocID="{36A7DB95-8385-4D96-AD29-86A6039B54BA}" presName="L1TextContainer" presStyleLbl="revTx" presStyleIdx="1" presStyleCnt="16" custLinFactNeighborY="-2377">
        <dgm:presLayoutVars>
          <dgm:chMax val="1"/>
          <dgm:chPref val="1"/>
          <dgm:bulletEnabled val="1"/>
        </dgm:presLayoutVars>
      </dgm:prSet>
      <dgm:spPr/>
    </dgm:pt>
    <dgm:pt modelId="{C681F884-57F1-4059-9C39-0AF0F70F09DE}" type="pres">
      <dgm:prSet presAssocID="{36A7DB95-8385-4D96-AD29-86A6039B54BA}" presName="ConnectLine" presStyleLbl="sibTrans1D1" presStyleIdx="0" presStyleCnt="8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2F22920-860A-4BBB-8809-EBBF94FCFD85}" type="pres">
      <dgm:prSet presAssocID="{36A7DB95-8385-4D96-AD29-86A6039B54BA}" presName="EmptyPlaceHolder" presStyleCnt="0"/>
      <dgm:spPr/>
    </dgm:pt>
    <dgm:pt modelId="{BEC66BA0-C559-44B8-AF77-F3965AE86F32}" type="pres">
      <dgm:prSet presAssocID="{285B70E4-B7AF-4FD8-BC76-D4DE73AF5C70}" presName="spaceBetweenRectangles" presStyleCnt="0"/>
      <dgm:spPr/>
    </dgm:pt>
    <dgm:pt modelId="{9F2685B5-061A-417B-98CE-508E241D1516}" type="pres">
      <dgm:prSet presAssocID="{B3E7D983-C3F1-4CD7-891A-F8343A8DA267}" presName="composite" presStyleCnt="0"/>
      <dgm:spPr/>
    </dgm:pt>
    <dgm:pt modelId="{154168E5-79BD-4DDF-B20F-5A92F1BCD4AE}" type="pres">
      <dgm:prSet presAssocID="{B3E7D983-C3F1-4CD7-891A-F8343A8DA267}" presName="ConnectorPoint" presStyleLbl="lnNode1" presStyleIdx="1" presStyleCnt="8"/>
      <dgm:spPr>
        <a:solidFill>
          <a:schemeClr val="accent2">
            <a:hueOff val="-363841"/>
            <a:satOff val="-20982"/>
            <a:lumOff val="215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405E7C4-924E-47F7-9BE3-20F1C454C194}" type="pres">
      <dgm:prSet presAssocID="{B3E7D983-C3F1-4CD7-891A-F8343A8DA267}" presName="DropPinPlaceHolder" presStyleCnt="0"/>
      <dgm:spPr/>
    </dgm:pt>
    <dgm:pt modelId="{DDEC7F73-65EF-4961-960B-186A7F8CDF97}" type="pres">
      <dgm:prSet presAssocID="{B3E7D983-C3F1-4CD7-891A-F8343A8DA267}" presName="DropPin" presStyleLbl="alignNode1" presStyleIdx="1" presStyleCnt="8"/>
      <dgm:spPr/>
    </dgm:pt>
    <dgm:pt modelId="{F6DCEE2D-6846-4AB1-B20A-0B08C35C1116}" type="pres">
      <dgm:prSet presAssocID="{B3E7D983-C3F1-4CD7-891A-F8343A8DA267}" presName="Ellipse" presStyleLbl="fgAcc1" presStyleIdx="2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61767F1A-2915-43A8-8E2D-B97328F251F3}" type="pres">
      <dgm:prSet presAssocID="{B3E7D983-C3F1-4CD7-891A-F8343A8DA267}" presName="L2TextContainer" presStyleLbl="revTx" presStyleIdx="2" presStyleCnt="16">
        <dgm:presLayoutVars>
          <dgm:bulletEnabled val="1"/>
        </dgm:presLayoutVars>
      </dgm:prSet>
      <dgm:spPr/>
    </dgm:pt>
    <dgm:pt modelId="{4BDCC126-11D2-44F6-8046-821D513F5CC1}" type="pres">
      <dgm:prSet presAssocID="{B3E7D983-C3F1-4CD7-891A-F8343A8DA267}" presName="L1TextContainer" presStyleLbl="revTx" presStyleIdx="3" presStyleCnt="16" custLinFactNeighborX="-997" custLinFactNeighborY="48638">
        <dgm:presLayoutVars>
          <dgm:chMax val="1"/>
          <dgm:chPref val="1"/>
          <dgm:bulletEnabled val="1"/>
        </dgm:presLayoutVars>
      </dgm:prSet>
      <dgm:spPr/>
    </dgm:pt>
    <dgm:pt modelId="{E10FFD9C-5D3E-448A-935D-35114396D854}" type="pres">
      <dgm:prSet presAssocID="{B3E7D983-C3F1-4CD7-891A-F8343A8DA267}" presName="ConnectLine" presStyleLbl="sibTrans1D1" presStyleIdx="1" presStyleCnt="8"/>
      <dgm:spPr>
        <a:noFill/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dash"/>
          <a:miter lim="800000"/>
        </a:ln>
        <a:effectLst/>
      </dgm:spPr>
    </dgm:pt>
    <dgm:pt modelId="{345CEAA5-5BB3-4799-BE5C-F5A2D246E545}" type="pres">
      <dgm:prSet presAssocID="{B3E7D983-C3F1-4CD7-891A-F8343A8DA267}" presName="EmptyPlaceHolder" presStyleCnt="0"/>
      <dgm:spPr/>
    </dgm:pt>
    <dgm:pt modelId="{63969A79-5DA1-4A4F-9A14-2D7CBC4E935D}" type="pres">
      <dgm:prSet presAssocID="{52A0F718-91A7-4326-88BA-B10501C74362}" presName="spaceBetweenRectangles" presStyleCnt="0"/>
      <dgm:spPr/>
    </dgm:pt>
    <dgm:pt modelId="{8357F59E-0BBC-4EE8-9E98-8410B3297BF3}" type="pres">
      <dgm:prSet presAssocID="{B7941498-F9CB-4420-BD58-E319982E30DF}" presName="composite" presStyleCnt="0"/>
      <dgm:spPr/>
    </dgm:pt>
    <dgm:pt modelId="{7366953E-A61B-477F-B833-31B8A0CAC1F3}" type="pres">
      <dgm:prSet presAssocID="{B7941498-F9CB-4420-BD58-E319982E30DF}" presName="ConnectorPoint" presStyleLbl="lnNode1" presStyleIdx="2" presStyleCnt="8"/>
      <dgm:spPr>
        <a:solidFill>
          <a:schemeClr val="accent2">
            <a:hueOff val="-727682"/>
            <a:satOff val="-41964"/>
            <a:lumOff val="43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95133666-C98D-4F1C-A0BC-9E29D3410330}" type="pres">
      <dgm:prSet presAssocID="{B7941498-F9CB-4420-BD58-E319982E30DF}" presName="DropPinPlaceHolder" presStyleCnt="0"/>
      <dgm:spPr/>
    </dgm:pt>
    <dgm:pt modelId="{38A1267C-DE81-4BE3-B7E0-86EF81C7613C}" type="pres">
      <dgm:prSet presAssocID="{B7941498-F9CB-4420-BD58-E319982E30DF}" presName="DropPin" presStyleLbl="alignNode1" presStyleIdx="2" presStyleCnt="8"/>
      <dgm:spPr/>
    </dgm:pt>
    <dgm:pt modelId="{77F31C47-1647-4992-866D-3618A7B148E0}" type="pres">
      <dgm:prSet presAssocID="{B7941498-F9CB-4420-BD58-E319982E30DF}" presName="Ellipse" presStyleLbl="fgAcc1" presStyleIdx="3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47FFEA2-8DEF-4C95-996A-14AB1FEE6950}" type="pres">
      <dgm:prSet presAssocID="{B7941498-F9CB-4420-BD58-E319982E30DF}" presName="L2TextContainer" presStyleLbl="revTx" presStyleIdx="4" presStyleCnt="16">
        <dgm:presLayoutVars>
          <dgm:bulletEnabled val="1"/>
        </dgm:presLayoutVars>
      </dgm:prSet>
      <dgm:spPr/>
    </dgm:pt>
    <dgm:pt modelId="{E026A2F7-BAF5-4A10-802A-EA09985D8266}" type="pres">
      <dgm:prSet presAssocID="{B7941498-F9CB-4420-BD58-E319982E30DF}" presName="L1TextContainer" presStyleLbl="revTx" presStyleIdx="5" presStyleCnt="16" custScaleX="96830" custLinFactNeighborX="433">
        <dgm:presLayoutVars>
          <dgm:chMax val="1"/>
          <dgm:chPref val="1"/>
          <dgm:bulletEnabled val="1"/>
        </dgm:presLayoutVars>
      </dgm:prSet>
      <dgm:spPr/>
    </dgm:pt>
    <dgm:pt modelId="{88EABD39-A1A0-4694-9AED-009F099018AA}" type="pres">
      <dgm:prSet presAssocID="{B7941498-F9CB-4420-BD58-E319982E30DF}" presName="ConnectLine" presStyleLbl="sibTrans1D1" presStyleIdx="2" presStyleCnt="8"/>
      <dgm:spPr>
        <a:noFill/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dash"/>
          <a:miter lim="800000"/>
        </a:ln>
        <a:effectLst/>
      </dgm:spPr>
    </dgm:pt>
    <dgm:pt modelId="{8BC19FF3-3C2C-4091-8ABD-01EFF9A76215}" type="pres">
      <dgm:prSet presAssocID="{B7941498-F9CB-4420-BD58-E319982E30DF}" presName="EmptyPlaceHolder" presStyleCnt="0"/>
      <dgm:spPr/>
    </dgm:pt>
    <dgm:pt modelId="{81F87D01-29B3-47B1-B766-B9AFBB85BBC7}" type="pres">
      <dgm:prSet presAssocID="{BDC6C527-C8E6-4726-9ADE-8ABF4F7D84C4}" presName="spaceBetweenRectangles" presStyleCnt="0"/>
      <dgm:spPr/>
    </dgm:pt>
    <dgm:pt modelId="{D9012939-77D9-4400-B2D6-145D8D688C29}" type="pres">
      <dgm:prSet presAssocID="{4BDD981B-D66E-464F-BF96-AE592234F65A}" presName="composite" presStyleCnt="0"/>
      <dgm:spPr/>
    </dgm:pt>
    <dgm:pt modelId="{FF5A905E-5AB8-49FF-B112-9CC66F9C0C63}" type="pres">
      <dgm:prSet presAssocID="{4BDD981B-D66E-464F-BF96-AE592234F65A}" presName="ConnectorPoint" presStyleLbl="lnNode1" presStyleIdx="3" presStyleCnt="8"/>
      <dgm:spPr>
        <a:solidFill>
          <a:schemeClr val="accent2">
            <a:hueOff val="-1091522"/>
            <a:satOff val="-62946"/>
            <a:lumOff val="6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2FEA1FA-77D2-4892-8B6B-77389D6B9D42}" type="pres">
      <dgm:prSet presAssocID="{4BDD981B-D66E-464F-BF96-AE592234F65A}" presName="DropPinPlaceHolder" presStyleCnt="0"/>
      <dgm:spPr/>
    </dgm:pt>
    <dgm:pt modelId="{12A9F6AC-798E-42D1-9066-E246BF77869A}" type="pres">
      <dgm:prSet presAssocID="{4BDD981B-D66E-464F-BF96-AE592234F65A}" presName="DropPin" presStyleLbl="alignNode1" presStyleIdx="3" presStyleCnt="8"/>
      <dgm:spPr/>
    </dgm:pt>
    <dgm:pt modelId="{233A8535-1DB6-4F5B-8114-B24C6734D3A7}" type="pres">
      <dgm:prSet presAssocID="{4BDD981B-D66E-464F-BF96-AE592234F65A}" presName="Ellipse" presStyleLbl="fgAcc1" presStyleIdx="4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C92FAD3-42C1-4CFC-9D3C-9381FC289919}" type="pres">
      <dgm:prSet presAssocID="{4BDD981B-D66E-464F-BF96-AE592234F65A}" presName="L2TextContainer" presStyleLbl="revTx" presStyleIdx="6" presStyleCnt="16">
        <dgm:presLayoutVars>
          <dgm:bulletEnabled val="1"/>
        </dgm:presLayoutVars>
      </dgm:prSet>
      <dgm:spPr/>
    </dgm:pt>
    <dgm:pt modelId="{90F6449F-3BDE-402B-9846-DDA4F8350D3C}" type="pres">
      <dgm:prSet presAssocID="{4BDD981B-D66E-464F-BF96-AE592234F65A}" presName="L1TextContainer" presStyleLbl="revTx" presStyleIdx="7" presStyleCnt="16">
        <dgm:presLayoutVars>
          <dgm:chMax val="1"/>
          <dgm:chPref val="1"/>
          <dgm:bulletEnabled val="1"/>
        </dgm:presLayoutVars>
      </dgm:prSet>
      <dgm:spPr/>
    </dgm:pt>
    <dgm:pt modelId="{F739B4A2-0FF5-4E6B-A14F-3ACA2E2C167C}" type="pres">
      <dgm:prSet presAssocID="{4BDD981B-D66E-464F-BF96-AE592234F65A}" presName="ConnectLine" presStyleLbl="sibTrans1D1" presStyleIdx="3" presStyleCnt="8"/>
      <dgm:spPr>
        <a:noFill/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dash"/>
          <a:miter lim="800000"/>
        </a:ln>
        <a:effectLst/>
      </dgm:spPr>
    </dgm:pt>
    <dgm:pt modelId="{7230EA23-D1A2-4A38-86FF-BE51CA04F965}" type="pres">
      <dgm:prSet presAssocID="{4BDD981B-D66E-464F-BF96-AE592234F65A}" presName="EmptyPlaceHolder" presStyleCnt="0"/>
      <dgm:spPr/>
    </dgm:pt>
    <dgm:pt modelId="{A78650CC-657F-4782-8328-6EB3D23CB15C}" type="pres">
      <dgm:prSet presAssocID="{63D5EE4D-B332-4972-8E4E-667278993F5E}" presName="spaceBetweenRectangles" presStyleCnt="0"/>
      <dgm:spPr/>
    </dgm:pt>
    <dgm:pt modelId="{8DAD3763-8C5F-411B-B59A-D228EE433974}" type="pres">
      <dgm:prSet presAssocID="{1DF35BBC-6869-47B6-8EDC-A44D541D9650}" presName="composite" presStyleCnt="0"/>
      <dgm:spPr/>
    </dgm:pt>
    <dgm:pt modelId="{794F78BA-DB66-401B-80BC-DCBDEE3B7C18}" type="pres">
      <dgm:prSet presAssocID="{1DF35BBC-6869-47B6-8EDC-A44D541D9650}" presName="ConnectorPoint" presStyleLbl="lnNode1" presStyleIdx="4" presStyleCnt="8"/>
      <dgm:spPr>
        <a:solidFill>
          <a:schemeClr val="accent2">
            <a:hueOff val="-1455363"/>
            <a:satOff val="-83928"/>
            <a:lumOff val="862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1100CC-D1B4-4B6A-BE57-D01776E6F7AC}" type="pres">
      <dgm:prSet presAssocID="{1DF35BBC-6869-47B6-8EDC-A44D541D9650}" presName="DropPinPlaceHolder" presStyleCnt="0"/>
      <dgm:spPr/>
    </dgm:pt>
    <dgm:pt modelId="{64076783-9B57-4098-819D-F39BDAB38B10}" type="pres">
      <dgm:prSet presAssocID="{1DF35BBC-6869-47B6-8EDC-A44D541D9650}" presName="DropPin" presStyleLbl="alignNode1" presStyleIdx="4" presStyleCnt="8"/>
      <dgm:spPr/>
    </dgm:pt>
    <dgm:pt modelId="{673CEA5D-DBF3-424F-98D1-17A9EC30D06F}" type="pres">
      <dgm:prSet presAssocID="{1DF35BBC-6869-47B6-8EDC-A44D541D9650}" presName="Ellipse" presStyleLbl="fgAcc1" presStyleIdx="5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4621CA1-8911-4E1F-A44D-7D19237A8C1E}" type="pres">
      <dgm:prSet presAssocID="{1DF35BBC-6869-47B6-8EDC-A44D541D9650}" presName="L2TextContainer" presStyleLbl="revTx" presStyleIdx="8" presStyleCnt="16">
        <dgm:presLayoutVars>
          <dgm:bulletEnabled val="1"/>
        </dgm:presLayoutVars>
      </dgm:prSet>
      <dgm:spPr/>
    </dgm:pt>
    <dgm:pt modelId="{17600409-8F16-465E-877D-8BE4AE80CDB9}" type="pres">
      <dgm:prSet presAssocID="{1DF35BBC-6869-47B6-8EDC-A44D541D9650}" presName="L1TextContainer" presStyleLbl="revTx" presStyleIdx="9" presStyleCnt="16">
        <dgm:presLayoutVars>
          <dgm:chMax val="1"/>
          <dgm:chPref val="1"/>
          <dgm:bulletEnabled val="1"/>
        </dgm:presLayoutVars>
      </dgm:prSet>
      <dgm:spPr/>
    </dgm:pt>
    <dgm:pt modelId="{22D020C1-E2A7-40BB-B17A-7CA5DBB5135C}" type="pres">
      <dgm:prSet presAssocID="{1DF35BBC-6869-47B6-8EDC-A44D541D9650}" presName="ConnectLine" presStyleLbl="sibTrans1D1" presStyleIdx="4" presStyleCnt="8"/>
      <dgm:spPr>
        <a:noFill/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dash"/>
          <a:miter lim="800000"/>
        </a:ln>
        <a:effectLst/>
      </dgm:spPr>
    </dgm:pt>
    <dgm:pt modelId="{D642F080-E575-4023-BB27-1A51A3E5B854}" type="pres">
      <dgm:prSet presAssocID="{1DF35BBC-6869-47B6-8EDC-A44D541D9650}" presName="EmptyPlaceHolder" presStyleCnt="0"/>
      <dgm:spPr/>
    </dgm:pt>
    <dgm:pt modelId="{10D546C9-956B-4D03-985F-8E5B1FB63F4F}" type="pres">
      <dgm:prSet presAssocID="{CAD25081-48F6-4D42-9F92-056E9FCD5B5E}" presName="spaceBetweenRectangles" presStyleCnt="0"/>
      <dgm:spPr/>
    </dgm:pt>
    <dgm:pt modelId="{193972CD-2A3A-4431-B5A3-9364DE84F062}" type="pres">
      <dgm:prSet presAssocID="{B0AC226D-FAC5-4646-A9A1-276BFCEC186B}" presName="composite" presStyleCnt="0"/>
      <dgm:spPr/>
    </dgm:pt>
    <dgm:pt modelId="{1D2673F1-0CA1-48FD-94E9-8205CB9B31D1}" type="pres">
      <dgm:prSet presAssocID="{B0AC226D-FAC5-4646-A9A1-276BFCEC186B}" presName="ConnectorPoint" presStyleLbl="lnNode1" presStyleIdx="5" presStyleCnt="8"/>
      <dgm:spPr>
        <a:solidFill>
          <a:schemeClr val="accent2">
            <a:hueOff val="6709336"/>
            <a:satOff val="7375"/>
            <a:lumOff val="-149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E692A76-A3EA-4994-9F63-67AA9670E727}" type="pres">
      <dgm:prSet presAssocID="{B0AC226D-FAC5-4646-A9A1-276BFCEC186B}" presName="DropPinPlaceHolder" presStyleCnt="0"/>
      <dgm:spPr/>
    </dgm:pt>
    <dgm:pt modelId="{C7E0DA59-FCFB-4591-AB83-DBE244D942B9}" type="pres">
      <dgm:prSet presAssocID="{B0AC226D-FAC5-4646-A9A1-276BFCEC186B}" presName="DropPin" presStyleLbl="alignNode1" presStyleIdx="5" presStyleCnt="8"/>
      <dgm:spPr/>
    </dgm:pt>
    <dgm:pt modelId="{D302E1D2-C793-46A8-ACDD-CC1557E6FB83}" type="pres">
      <dgm:prSet presAssocID="{B0AC226D-FAC5-4646-A9A1-276BFCEC186B}" presName="Ellipse" presStyleLbl="fgAcc1" presStyleIdx="6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33EF364-C202-4DFA-A24C-BDF70FA318A0}" type="pres">
      <dgm:prSet presAssocID="{B0AC226D-FAC5-4646-A9A1-276BFCEC186B}" presName="L2TextContainer" presStyleLbl="revTx" presStyleIdx="10" presStyleCnt="16">
        <dgm:presLayoutVars>
          <dgm:bulletEnabled val="1"/>
        </dgm:presLayoutVars>
      </dgm:prSet>
      <dgm:spPr/>
    </dgm:pt>
    <dgm:pt modelId="{A4DAA5AA-9C0A-4DFB-BE02-6E01CCD5631E}" type="pres">
      <dgm:prSet presAssocID="{B0AC226D-FAC5-4646-A9A1-276BFCEC186B}" presName="L1TextContainer" presStyleLbl="revTx" presStyleIdx="11" presStyleCnt="16">
        <dgm:presLayoutVars>
          <dgm:chMax val="1"/>
          <dgm:chPref val="1"/>
          <dgm:bulletEnabled val="1"/>
        </dgm:presLayoutVars>
      </dgm:prSet>
      <dgm:spPr/>
    </dgm:pt>
    <dgm:pt modelId="{8305CE07-8607-4854-85EA-4CCD938AAFCA}" type="pres">
      <dgm:prSet presAssocID="{B0AC226D-FAC5-4646-A9A1-276BFCEC186B}" presName="ConnectLine" presStyleLbl="sibTrans1D1" presStyleIdx="5" presStyleCnt="8"/>
      <dgm:spPr>
        <a:noFill/>
        <a:ln w="12700" cap="flat" cmpd="sng" algn="ctr">
          <a:solidFill>
            <a:schemeClr val="accent2">
              <a:hueOff val="6709336"/>
              <a:satOff val="7375"/>
              <a:lumOff val="-14988"/>
              <a:alphaOff val="0"/>
            </a:schemeClr>
          </a:solidFill>
          <a:prstDash val="dash"/>
          <a:miter lim="800000"/>
        </a:ln>
        <a:effectLst/>
      </dgm:spPr>
    </dgm:pt>
    <dgm:pt modelId="{22AC1EAC-07CB-4B3A-800F-46FAB27239D7}" type="pres">
      <dgm:prSet presAssocID="{B0AC226D-FAC5-4646-A9A1-276BFCEC186B}" presName="EmptyPlaceHolder" presStyleCnt="0"/>
      <dgm:spPr/>
    </dgm:pt>
    <dgm:pt modelId="{4ECAC1C9-8CB4-4D3D-816D-2219DFC369CD}" type="pres">
      <dgm:prSet presAssocID="{B448D1BE-1F02-4D61-8C00-3FA05AA6D42D}" presName="spaceBetweenRectangles" presStyleCnt="0"/>
      <dgm:spPr/>
    </dgm:pt>
    <dgm:pt modelId="{D633CFA5-4159-4291-B1DA-CEB4EC897080}" type="pres">
      <dgm:prSet presAssocID="{6CCD6E18-1AC8-4312-B38A-3AABB4CDF484}" presName="composite" presStyleCnt="0"/>
      <dgm:spPr/>
    </dgm:pt>
    <dgm:pt modelId="{8ADDB159-9027-4EE1-8888-2DA8089D0761}" type="pres">
      <dgm:prSet presAssocID="{6CCD6E18-1AC8-4312-B38A-3AABB4CDF484}" presName="ConnectorPoint" presStyleLbl="lnNode1" presStyleIdx="6" presStyleCnt="8"/>
      <dgm:spPr>
        <a:solidFill>
          <a:schemeClr val="accent2">
            <a:hueOff val="8051203"/>
            <a:satOff val="8850"/>
            <a:lumOff val="-1798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58BD28A-91D3-4E1E-B534-A9D1C2B4B6EC}" type="pres">
      <dgm:prSet presAssocID="{6CCD6E18-1AC8-4312-B38A-3AABB4CDF484}" presName="DropPinPlaceHolder" presStyleCnt="0"/>
      <dgm:spPr/>
    </dgm:pt>
    <dgm:pt modelId="{CFBEE2C7-6BE5-42B1-BAEE-DD5414EB5272}" type="pres">
      <dgm:prSet presAssocID="{6CCD6E18-1AC8-4312-B38A-3AABB4CDF484}" presName="DropPin" presStyleLbl="alignNode1" presStyleIdx="6" presStyleCnt="8"/>
      <dgm:spPr/>
    </dgm:pt>
    <dgm:pt modelId="{BC7FC185-9C66-479A-B957-0D776278B967}" type="pres">
      <dgm:prSet presAssocID="{6CCD6E18-1AC8-4312-B38A-3AABB4CDF484}" presName="Ellipse" presStyleLbl="fgAcc1" presStyleIdx="7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0B7CCB2-A22C-4750-9DC5-9D3DE827BD57}" type="pres">
      <dgm:prSet presAssocID="{6CCD6E18-1AC8-4312-B38A-3AABB4CDF484}" presName="L2TextContainer" presStyleLbl="revTx" presStyleIdx="12" presStyleCnt="16">
        <dgm:presLayoutVars>
          <dgm:bulletEnabled val="1"/>
        </dgm:presLayoutVars>
      </dgm:prSet>
      <dgm:spPr/>
    </dgm:pt>
    <dgm:pt modelId="{67FB54CA-A449-4BA7-9FC3-06E491F15519}" type="pres">
      <dgm:prSet presAssocID="{6CCD6E18-1AC8-4312-B38A-3AABB4CDF484}" presName="L1TextContainer" presStyleLbl="revTx" presStyleIdx="13" presStyleCnt="16" custLinFactNeighborY="-3650">
        <dgm:presLayoutVars>
          <dgm:chMax val="1"/>
          <dgm:chPref val="1"/>
          <dgm:bulletEnabled val="1"/>
        </dgm:presLayoutVars>
      </dgm:prSet>
      <dgm:spPr/>
    </dgm:pt>
    <dgm:pt modelId="{49C2554B-B044-4946-A29C-39C408484CCD}" type="pres">
      <dgm:prSet presAssocID="{6CCD6E18-1AC8-4312-B38A-3AABB4CDF484}" presName="ConnectLine" presStyleLbl="sibTrans1D1" presStyleIdx="6" presStyleCnt="8"/>
      <dgm:spPr>
        <a:noFill/>
        <a:ln w="12700" cap="flat" cmpd="sng" algn="ctr">
          <a:solidFill>
            <a:schemeClr val="accent2">
              <a:hueOff val="8051203"/>
              <a:satOff val="8850"/>
              <a:lumOff val="-17985"/>
              <a:alphaOff val="0"/>
            </a:schemeClr>
          </a:solidFill>
          <a:prstDash val="dash"/>
          <a:miter lim="800000"/>
        </a:ln>
        <a:effectLst/>
      </dgm:spPr>
    </dgm:pt>
    <dgm:pt modelId="{F3C07893-E5B3-422A-A9DA-B5A8F834369A}" type="pres">
      <dgm:prSet presAssocID="{6CCD6E18-1AC8-4312-B38A-3AABB4CDF484}" presName="EmptyPlaceHolder" presStyleCnt="0"/>
      <dgm:spPr/>
    </dgm:pt>
    <dgm:pt modelId="{B284AF0D-75F6-423A-A207-99AAC62BBB02}" type="pres">
      <dgm:prSet presAssocID="{02C46815-6094-48D6-B818-616BE82DB0A1}" presName="spaceBetweenRectangles" presStyleCnt="0"/>
      <dgm:spPr/>
    </dgm:pt>
    <dgm:pt modelId="{B8094C06-EE19-493C-9EE6-BCC9D87970A6}" type="pres">
      <dgm:prSet presAssocID="{49845E87-A072-4A95-AB18-91EBB7B9382A}" presName="composite" presStyleCnt="0"/>
      <dgm:spPr/>
    </dgm:pt>
    <dgm:pt modelId="{6A7BBBAC-FE2A-4F99-B797-C4EC3305C6EB}" type="pres">
      <dgm:prSet presAssocID="{49845E87-A072-4A95-AB18-91EBB7B9382A}" presName="ConnectorPoint" presStyleLbl="lnNode1" presStyleIdx="7" presStyleCnt="8"/>
      <dgm:spPr>
        <a:solidFill>
          <a:schemeClr val="accent2">
            <a:hueOff val="9393071"/>
            <a:satOff val="10325"/>
            <a:lumOff val="-209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FD717CD-E03C-4D68-AB9B-8F115EDCA284}" type="pres">
      <dgm:prSet presAssocID="{49845E87-A072-4A95-AB18-91EBB7B9382A}" presName="DropPinPlaceHolder" presStyleCnt="0"/>
      <dgm:spPr/>
    </dgm:pt>
    <dgm:pt modelId="{A0345EAF-5424-43AE-B29C-E7C389C1AAA7}" type="pres">
      <dgm:prSet presAssocID="{49845E87-A072-4A95-AB18-91EBB7B9382A}" presName="DropPin" presStyleLbl="alignNode1" presStyleIdx="7" presStyleCnt="8"/>
      <dgm:spPr/>
    </dgm:pt>
    <dgm:pt modelId="{5D0639A0-7B9B-4C2B-B69E-34647B4A89D0}" type="pres">
      <dgm:prSet presAssocID="{49845E87-A072-4A95-AB18-91EBB7B9382A}" presName="Ellipse" presStyleLbl="fgAcc1" presStyleIdx="8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1540C13-E83F-4BAB-8BF6-721206C75BC1}" type="pres">
      <dgm:prSet presAssocID="{49845E87-A072-4A95-AB18-91EBB7B9382A}" presName="L2TextContainer" presStyleLbl="revTx" presStyleIdx="14" presStyleCnt="16">
        <dgm:presLayoutVars>
          <dgm:bulletEnabled val="1"/>
        </dgm:presLayoutVars>
      </dgm:prSet>
      <dgm:spPr/>
    </dgm:pt>
    <dgm:pt modelId="{DCB0198F-B24E-498E-867A-E2FD60DB128F}" type="pres">
      <dgm:prSet presAssocID="{49845E87-A072-4A95-AB18-91EBB7B9382A}" presName="L1TextContainer" presStyleLbl="revTx" presStyleIdx="15" presStyleCnt="16">
        <dgm:presLayoutVars>
          <dgm:chMax val="1"/>
          <dgm:chPref val="1"/>
          <dgm:bulletEnabled val="1"/>
        </dgm:presLayoutVars>
      </dgm:prSet>
      <dgm:spPr/>
    </dgm:pt>
    <dgm:pt modelId="{9A4558E8-6DA9-4801-BBC5-EC2F6CD9E07F}" type="pres">
      <dgm:prSet presAssocID="{49845E87-A072-4A95-AB18-91EBB7B9382A}" presName="ConnectLine" presStyleLbl="sibTrans1D1" presStyleIdx="7" presStyleCnt="8"/>
      <dgm:spPr>
        <a:noFill/>
        <a:ln w="12700" cap="flat" cmpd="sng" algn="ctr">
          <a:solidFill>
            <a:schemeClr val="accent2">
              <a:hueOff val="9393071"/>
              <a:satOff val="10325"/>
              <a:lumOff val="-20983"/>
              <a:alphaOff val="0"/>
            </a:schemeClr>
          </a:solidFill>
          <a:prstDash val="dash"/>
          <a:miter lim="800000"/>
        </a:ln>
        <a:effectLst/>
      </dgm:spPr>
    </dgm:pt>
    <dgm:pt modelId="{EBC532BA-8189-469B-9F06-5B09EE93E6C5}" type="pres">
      <dgm:prSet presAssocID="{49845E87-A072-4A95-AB18-91EBB7B9382A}" presName="EmptyPlaceHolder" presStyleCnt="0"/>
      <dgm:spPr/>
    </dgm:pt>
  </dgm:ptLst>
  <dgm:cxnLst>
    <dgm:cxn modelId="{F57EB704-7262-42B3-9D3B-61E2A23770C6}" srcId="{4BDD981B-D66E-464F-BF96-AE592234F65A}" destId="{FA02707D-BB68-41E8-AEA4-137F6C1F6ECB}" srcOrd="0" destOrd="0" parTransId="{212C57BE-DD3A-44D3-B49E-F1CCF2CE994C}" sibTransId="{3904C503-C5BF-4BEB-9F72-9C3B7C180608}"/>
    <dgm:cxn modelId="{0ADCCF05-AC4F-45E5-A299-BB674FCB7180}" srcId="{E0C7B89C-DD68-4FFD-97C3-208D77820AA4}" destId="{4BDD981B-D66E-464F-BF96-AE592234F65A}" srcOrd="3" destOrd="0" parTransId="{EBD27409-1D57-4F23-BBAA-15AC93738F55}" sibTransId="{63D5EE4D-B332-4972-8E4E-667278993F5E}"/>
    <dgm:cxn modelId="{17E2D70C-8801-4410-BB49-8E49A8DE962A}" type="presOf" srcId="{9EB41CEB-35AD-4C43-96C4-56C6A381A767}" destId="{D1540C13-E83F-4BAB-8BF6-721206C75BC1}" srcOrd="0" destOrd="0" presId="urn:microsoft.com/office/officeart/2017/3/layout/DropPinTimeline"/>
    <dgm:cxn modelId="{9E3E7626-CEF1-4238-9CBE-6043717E4958}" type="presOf" srcId="{9DE5B1DE-2C28-47A3-BB6B-2D4BF47E2D38}" destId="{D1540C13-E83F-4BAB-8BF6-721206C75BC1}" srcOrd="0" destOrd="1" presId="urn:microsoft.com/office/officeart/2017/3/layout/DropPinTimeline"/>
    <dgm:cxn modelId="{641E072A-1BF5-4F56-8CA8-36A0A8194AC0}" type="presOf" srcId="{DA321D00-74E5-4AF3-88BA-A2DFE1291774}" destId="{80B7CCB2-A22C-4750-9DC5-9D3DE827BD57}" srcOrd="0" destOrd="1" presId="urn:microsoft.com/office/officeart/2017/3/layout/DropPinTimeline"/>
    <dgm:cxn modelId="{6BB2172B-F9A7-406D-86C1-B03CFFCB8C22}" srcId="{B3E7D983-C3F1-4CD7-891A-F8343A8DA267}" destId="{44D94313-6464-4086-8813-80270AEB280F}" srcOrd="0" destOrd="0" parTransId="{940619DA-BF23-4BED-B7B5-DE5575458BB7}" sibTransId="{0F1CCB85-C425-479A-99F3-4B99DB379113}"/>
    <dgm:cxn modelId="{5DBE842D-DA67-4AA7-A5BB-ABA9B30EB3E7}" type="presOf" srcId="{06FED292-7936-4DCF-9D81-4176945CDBB4}" destId="{047FFEA2-8DEF-4C95-996A-14AB1FEE6950}" srcOrd="0" destOrd="0" presId="urn:microsoft.com/office/officeart/2017/3/layout/DropPinTimeline"/>
    <dgm:cxn modelId="{16D21930-23FA-4FE6-8111-4B86884DA2C8}" type="presOf" srcId="{73A39883-146D-4B6B-9E5E-D6CDA7578551}" destId="{04621CA1-8911-4E1F-A44D-7D19237A8C1E}" srcOrd="0" destOrd="0" presId="urn:microsoft.com/office/officeart/2017/3/layout/DropPinTimeline"/>
    <dgm:cxn modelId="{74E5A433-17C1-4427-82C7-812630A5738E}" srcId="{E0C7B89C-DD68-4FFD-97C3-208D77820AA4}" destId="{36A7DB95-8385-4D96-AD29-86A6039B54BA}" srcOrd="0" destOrd="0" parTransId="{CCA94C4F-31A5-4A33-B63E-48E9E26B983E}" sibTransId="{285B70E4-B7AF-4FD8-BC76-D4DE73AF5C70}"/>
    <dgm:cxn modelId="{4591E83E-D14E-4062-AF6C-3E432FF5E748}" srcId="{49845E87-A072-4A95-AB18-91EBB7B9382A}" destId="{9EB41CEB-35AD-4C43-96C4-56C6A381A767}" srcOrd="0" destOrd="0" parTransId="{673CB873-52D8-4577-AEA7-E565110545E1}" sibTransId="{632A0499-65AE-45C8-952D-BAA1E2EB1430}"/>
    <dgm:cxn modelId="{D108B55B-1051-48D1-B492-4AF0B8B626C0}" srcId="{36A7DB95-8385-4D96-AD29-86A6039B54BA}" destId="{1A4619BE-B04E-4253-8552-A1650FF95FDA}" srcOrd="0" destOrd="0" parTransId="{7C98E6AE-4D27-4831-A916-7196F3056BEA}" sibTransId="{98BD808B-399F-4611-9850-4428EEA25739}"/>
    <dgm:cxn modelId="{A5368E5E-E599-4C70-A911-15E3AA841757}" type="presOf" srcId="{44D94313-6464-4086-8813-80270AEB280F}" destId="{61767F1A-2915-43A8-8E2D-B97328F251F3}" srcOrd="0" destOrd="0" presId="urn:microsoft.com/office/officeart/2017/3/layout/DropPinTimeline"/>
    <dgm:cxn modelId="{5ABFD763-B040-4F02-A115-3CA44AB25218}" type="presOf" srcId="{B3E7D983-C3F1-4CD7-891A-F8343A8DA267}" destId="{4BDCC126-11D2-44F6-8046-821D513F5CC1}" srcOrd="0" destOrd="0" presId="urn:microsoft.com/office/officeart/2017/3/layout/DropPinTimeline"/>
    <dgm:cxn modelId="{F5FD9045-9299-4F05-B284-E45C9CEB31B7}" type="presOf" srcId="{6CCD6E18-1AC8-4312-B38A-3AABB4CDF484}" destId="{67FB54CA-A449-4BA7-9FC3-06E491F15519}" srcOrd="0" destOrd="0" presId="urn:microsoft.com/office/officeart/2017/3/layout/DropPinTimeline"/>
    <dgm:cxn modelId="{D243E14A-D5E6-4401-A926-A87C0C4B4172}" type="presOf" srcId="{FA02707D-BB68-41E8-AEA4-137F6C1F6ECB}" destId="{0C92FAD3-42C1-4CFC-9D3C-9381FC289919}" srcOrd="0" destOrd="0" presId="urn:microsoft.com/office/officeart/2017/3/layout/DropPinTimeline"/>
    <dgm:cxn modelId="{6AFA914F-9B59-420D-B18B-DE4662392B64}" srcId="{E0C7B89C-DD68-4FFD-97C3-208D77820AA4}" destId="{1DF35BBC-6869-47B6-8EDC-A44D541D9650}" srcOrd="4" destOrd="0" parTransId="{E94201BD-CB25-4481-805E-9E4151A2B30E}" sibTransId="{CAD25081-48F6-4D42-9F92-056E9FCD5B5E}"/>
    <dgm:cxn modelId="{DE2C4671-3AC7-437C-BCF0-C154F682E31A}" srcId="{E0C7B89C-DD68-4FFD-97C3-208D77820AA4}" destId="{B0AC226D-FAC5-4646-A9A1-276BFCEC186B}" srcOrd="5" destOrd="0" parTransId="{A389F329-5675-4D0C-98F3-23D7DFE9EB0C}" sibTransId="{B448D1BE-1F02-4D61-8C00-3FA05AA6D42D}"/>
    <dgm:cxn modelId="{D7AFAD71-7958-42EE-A7BE-E4CC55EAD0A3}" srcId="{1DF35BBC-6869-47B6-8EDC-A44D541D9650}" destId="{73A39883-146D-4B6B-9E5E-D6CDA7578551}" srcOrd="0" destOrd="0" parTransId="{11C4BB75-8DCC-49A9-9DEF-B3807001DF6D}" sibTransId="{D752F513-6D91-4DDC-831A-8F3A8B2E058B}"/>
    <dgm:cxn modelId="{B4084953-B5AF-4BFC-8687-84900354A84A}" type="presOf" srcId="{E0C7B89C-DD68-4FFD-97C3-208D77820AA4}" destId="{10F724F8-1F50-4D84-8558-61EF9FD000F7}" srcOrd="0" destOrd="0" presId="urn:microsoft.com/office/officeart/2017/3/layout/DropPinTimeline"/>
    <dgm:cxn modelId="{E5443155-CE51-4041-91D9-B8E6147847DD}" type="presOf" srcId="{B7941498-F9CB-4420-BD58-E319982E30DF}" destId="{E026A2F7-BAF5-4A10-802A-EA09985D8266}" srcOrd="0" destOrd="0" presId="urn:microsoft.com/office/officeart/2017/3/layout/DropPinTimeline"/>
    <dgm:cxn modelId="{A062CE76-6F43-4E7A-97E5-4D964D1BA985}" srcId="{E0C7B89C-DD68-4FFD-97C3-208D77820AA4}" destId="{6CCD6E18-1AC8-4312-B38A-3AABB4CDF484}" srcOrd="6" destOrd="0" parTransId="{91A39BBF-CE9D-4497-91BF-AC508D53E180}" sibTransId="{02C46815-6094-48D6-B818-616BE82DB0A1}"/>
    <dgm:cxn modelId="{B16CE056-5153-4F94-A86A-C1864A24FAA1}" type="presOf" srcId="{1A4619BE-B04E-4253-8552-A1650FF95FDA}" destId="{B92F5070-6018-4F0E-AC1A-F8FB45E4F965}" srcOrd="0" destOrd="0" presId="urn:microsoft.com/office/officeart/2017/3/layout/DropPinTimeline"/>
    <dgm:cxn modelId="{E2978D7B-FFD3-4319-8BFA-2F37A0115015}" type="presOf" srcId="{36A7DB95-8385-4D96-AD29-86A6039B54BA}" destId="{C5E5332A-713C-4F38-A171-575DE5733083}" srcOrd="0" destOrd="0" presId="urn:microsoft.com/office/officeart/2017/3/layout/DropPinTimeline"/>
    <dgm:cxn modelId="{6CADC17E-18A7-48BC-8AAE-7C8294D4351F}" srcId="{E0C7B89C-DD68-4FFD-97C3-208D77820AA4}" destId="{49845E87-A072-4A95-AB18-91EBB7B9382A}" srcOrd="7" destOrd="0" parTransId="{F7FAD155-C6CD-45FD-98E9-C2E3BE595D63}" sibTransId="{724AEB12-F463-40E4-BB40-BCFD839D67AC}"/>
    <dgm:cxn modelId="{67492786-F8E7-494D-956D-3BF02E77B1B8}" srcId="{6CCD6E18-1AC8-4312-B38A-3AABB4CDF484}" destId="{DA321D00-74E5-4AF3-88BA-A2DFE1291774}" srcOrd="1" destOrd="0" parTransId="{BCC808DE-7C43-49A2-8C3C-0E9BA51918CB}" sibTransId="{1AA12CEC-5F9B-4C5D-877C-5C0F8AEAC22D}"/>
    <dgm:cxn modelId="{D396D490-DBA4-45B5-B10D-4DDFBE7ED357}" type="presOf" srcId="{33D663DA-1DB3-4ABB-8E22-D831B9634A64}" destId="{933EF364-C202-4DFA-A24C-BDF70FA318A0}" srcOrd="0" destOrd="0" presId="urn:microsoft.com/office/officeart/2017/3/layout/DropPinTimeline"/>
    <dgm:cxn modelId="{6E4FF59F-B28E-4BEC-8D11-81D1A251CD81}" srcId="{49845E87-A072-4A95-AB18-91EBB7B9382A}" destId="{9DE5B1DE-2C28-47A3-BB6B-2D4BF47E2D38}" srcOrd="1" destOrd="0" parTransId="{D35B7CCC-53C3-4D8A-BD45-031D92B49776}" sibTransId="{1743040F-6222-4C90-B6D0-F80C3706BF5D}"/>
    <dgm:cxn modelId="{CACB28AD-A3E3-4460-90A1-E0CF8C4F1FF8}" srcId="{6CCD6E18-1AC8-4312-B38A-3AABB4CDF484}" destId="{27ED992F-A9A1-4613-875E-3F4D23D42635}" srcOrd="0" destOrd="0" parTransId="{F67E336D-B9BD-4B3E-8F71-92060FF786A0}" sibTransId="{1DAF9977-1039-4D0A-96A3-48FF5B7CCB84}"/>
    <dgm:cxn modelId="{AD5E9DB3-E3EC-4516-BF9E-F38A388E1048}" type="presOf" srcId="{49845E87-A072-4A95-AB18-91EBB7B9382A}" destId="{DCB0198F-B24E-498E-867A-E2FD60DB128F}" srcOrd="0" destOrd="0" presId="urn:microsoft.com/office/officeart/2017/3/layout/DropPinTimeline"/>
    <dgm:cxn modelId="{758B8AB8-4904-4244-9710-4A5070121366}" srcId="{B7941498-F9CB-4420-BD58-E319982E30DF}" destId="{06FED292-7936-4DCF-9D81-4176945CDBB4}" srcOrd="0" destOrd="0" parTransId="{48C6A6AD-64D1-4C5E-96AC-647D5BD5B420}" sibTransId="{95463237-786B-4449-B7DD-5949DCD67655}"/>
    <dgm:cxn modelId="{438FBCC5-0D20-45E0-BB9C-F4893C29B0EA}" type="presOf" srcId="{27ED992F-A9A1-4613-875E-3F4D23D42635}" destId="{80B7CCB2-A22C-4750-9DC5-9D3DE827BD57}" srcOrd="0" destOrd="0" presId="urn:microsoft.com/office/officeart/2017/3/layout/DropPinTimeline"/>
    <dgm:cxn modelId="{616439C9-D858-4607-97B7-90B8540C7489}" srcId="{E0C7B89C-DD68-4FFD-97C3-208D77820AA4}" destId="{B7941498-F9CB-4420-BD58-E319982E30DF}" srcOrd="2" destOrd="0" parTransId="{C3C1843D-C47A-4BB4-9F91-B12DD4A5B9E3}" sibTransId="{BDC6C527-C8E6-4726-9ADE-8ABF4F7D84C4}"/>
    <dgm:cxn modelId="{4CD152D8-1077-4EA0-B963-00173FB7E724}" type="presOf" srcId="{B0AC226D-FAC5-4646-A9A1-276BFCEC186B}" destId="{A4DAA5AA-9C0A-4DFB-BE02-6E01CCD5631E}" srcOrd="0" destOrd="0" presId="urn:microsoft.com/office/officeart/2017/3/layout/DropPinTimeline"/>
    <dgm:cxn modelId="{D79E6CE0-E88F-4541-85E8-9D69E5CEFC9A}" type="presOf" srcId="{4BDD981B-D66E-464F-BF96-AE592234F65A}" destId="{90F6449F-3BDE-402B-9846-DDA4F8350D3C}" srcOrd="0" destOrd="0" presId="urn:microsoft.com/office/officeart/2017/3/layout/DropPinTimeline"/>
    <dgm:cxn modelId="{D826ACF1-2159-4E90-9ADA-73855CCC4EC2}" srcId="{E0C7B89C-DD68-4FFD-97C3-208D77820AA4}" destId="{B3E7D983-C3F1-4CD7-891A-F8343A8DA267}" srcOrd="1" destOrd="0" parTransId="{FDFF1E21-18CF-4A36-B060-C9E49460C18E}" sibTransId="{52A0F718-91A7-4326-88BA-B10501C74362}"/>
    <dgm:cxn modelId="{5D8960F6-7C0B-4202-B061-1B209C5114EE}" type="presOf" srcId="{1DF35BBC-6869-47B6-8EDC-A44D541D9650}" destId="{17600409-8F16-465E-877D-8BE4AE80CDB9}" srcOrd="0" destOrd="0" presId="urn:microsoft.com/office/officeart/2017/3/layout/DropPinTimeline"/>
    <dgm:cxn modelId="{C2DD04FC-FD70-4E9F-B91E-32C9402F90D6}" srcId="{B0AC226D-FAC5-4646-A9A1-276BFCEC186B}" destId="{33D663DA-1DB3-4ABB-8E22-D831B9634A64}" srcOrd="0" destOrd="0" parTransId="{9C703E57-99F7-4B41-8EDE-CBE6595296D9}" sibTransId="{B3D9188D-5F65-434B-9B62-2183378A6F2D}"/>
    <dgm:cxn modelId="{44A8F0BC-6802-4DED-92C8-36488D1CAD2C}" type="presParOf" srcId="{10F724F8-1F50-4D84-8558-61EF9FD000F7}" destId="{9B898B5C-382F-4214-B516-7ED71EF8614C}" srcOrd="0" destOrd="0" presId="urn:microsoft.com/office/officeart/2017/3/layout/DropPinTimeline"/>
    <dgm:cxn modelId="{25859FDD-4B15-4D51-A22D-19DB625A359D}" type="presParOf" srcId="{10F724F8-1F50-4D84-8558-61EF9FD000F7}" destId="{7F5AAD28-494B-464E-ABBA-EAB3BE121517}" srcOrd="1" destOrd="0" presId="urn:microsoft.com/office/officeart/2017/3/layout/DropPinTimeline"/>
    <dgm:cxn modelId="{77E08EEB-F597-4C29-B708-6E7B1CADEE98}" type="presParOf" srcId="{7F5AAD28-494B-464E-ABBA-EAB3BE121517}" destId="{6A631096-3F53-429B-8510-E062272CCCA2}" srcOrd="0" destOrd="0" presId="urn:microsoft.com/office/officeart/2017/3/layout/DropPinTimeline"/>
    <dgm:cxn modelId="{C7A6309B-C342-48C3-9416-2925961B7E2F}" type="presParOf" srcId="{6A631096-3F53-429B-8510-E062272CCCA2}" destId="{715DA37F-3838-4476-904E-0CB2CA08456F}" srcOrd="0" destOrd="0" presId="urn:microsoft.com/office/officeart/2017/3/layout/DropPinTimeline"/>
    <dgm:cxn modelId="{CA626DCB-BBE4-4504-BF59-66317CC7BE37}" type="presParOf" srcId="{6A631096-3F53-429B-8510-E062272CCCA2}" destId="{9B07E130-0EB8-45DD-A852-8FBB22740DD6}" srcOrd="1" destOrd="0" presId="urn:microsoft.com/office/officeart/2017/3/layout/DropPinTimeline"/>
    <dgm:cxn modelId="{EC4791FE-32D3-4D5E-8526-AEF4850E8BC2}" type="presParOf" srcId="{9B07E130-0EB8-45DD-A852-8FBB22740DD6}" destId="{039E8D5D-6B93-4C5D-A294-CC59336F957E}" srcOrd="0" destOrd="0" presId="urn:microsoft.com/office/officeart/2017/3/layout/DropPinTimeline"/>
    <dgm:cxn modelId="{274FF043-FAC5-4F1D-89E0-2CA0F74109DD}" type="presParOf" srcId="{9B07E130-0EB8-45DD-A852-8FBB22740DD6}" destId="{6A14E8A4-8447-49FF-8B82-CD40FD417AB6}" srcOrd="1" destOrd="0" presId="urn:microsoft.com/office/officeart/2017/3/layout/DropPinTimeline"/>
    <dgm:cxn modelId="{DCA36C3E-170E-4969-885C-15849D1EF85B}" type="presParOf" srcId="{6A631096-3F53-429B-8510-E062272CCCA2}" destId="{B92F5070-6018-4F0E-AC1A-F8FB45E4F965}" srcOrd="2" destOrd="0" presId="urn:microsoft.com/office/officeart/2017/3/layout/DropPinTimeline"/>
    <dgm:cxn modelId="{D215D711-DFCD-4A60-86D0-E37A8F8F99E1}" type="presParOf" srcId="{6A631096-3F53-429B-8510-E062272CCCA2}" destId="{C5E5332A-713C-4F38-A171-575DE5733083}" srcOrd="3" destOrd="0" presId="urn:microsoft.com/office/officeart/2017/3/layout/DropPinTimeline"/>
    <dgm:cxn modelId="{43FFFDB8-B16C-449E-BBF3-7EE5130FE36F}" type="presParOf" srcId="{6A631096-3F53-429B-8510-E062272CCCA2}" destId="{C681F884-57F1-4059-9C39-0AF0F70F09DE}" srcOrd="4" destOrd="0" presId="urn:microsoft.com/office/officeart/2017/3/layout/DropPinTimeline"/>
    <dgm:cxn modelId="{47F7571B-5D6B-41BC-9C19-C2231822CAEE}" type="presParOf" srcId="{6A631096-3F53-429B-8510-E062272CCCA2}" destId="{52F22920-860A-4BBB-8809-EBBF94FCFD85}" srcOrd="5" destOrd="0" presId="urn:microsoft.com/office/officeart/2017/3/layout/DropPinTimeline"/>
    <dgm:cxn modelId="{16C7B3EB-4273-4560-8A3A-2193FBA2828C}" type="presParOf" srcId="{7F5AAD28-494B-464E-ABBA-EAB3BE121517}" destId="{BEC66BA0-C559-44B8-AF77-F3965AE86F32}" srcOrd="1" destOrd="0" presId="urn:microsoft.com/office/officeart/2017/3/layout/DropPinTimeline"/>
    <dgm:cxn modelId="{2139B7C1-5A0C-4006-AF6F-2F181BF10707}" type="presParOf" srcId="{7F5AAD28-494B-464E-ABBA-EAB3BE121517}" destId="{9F2685B5-061A-417B-98CE-508E241D1516}" srcOrd="2" destOrd="0" presId="urn:microsoft.com/office/officeart/2017/3/layout/DropPinTimeline"/>
    <dgm:cxn modelId="{954C19F3-1E51-405B-A5D1-5F747989E47C}" type="presParOf" srcId="{9F2685B5-061A-417B-98CE-508E241D1516}" destId="{154168E5-79BD-4DDF-B20F-5A92F1BCD4AE}" srcOrd="0" destOrd="0" presId="urn:microsoft.com/office/officeart/2017/3/layout/DropPinTimeline"/>
    <dgm:cxn modelId="{0B0D8BB0-7614-47C7-A73F-6157F7BE95A6}" type="presParOf" srcId="{9F2685B5-061A-417B-98CE-508E241D1516}" destId="{4405E7C4-924E-47F7-9BE3-20F1C454C194}" srcOrd="1" destOrd="0" presId="urn:microsoft.com/office/officeart/2017/3/layout/DropPinTimeline"/>
    <dgm:cxn modelId="{CFF2C790-4B07-4C85-8EB5-230CFB8F1962}" type="presParOf" srcId="{4405E7C4-924E-47F7-9BE3-20F1C454C194}" destId="{DDEC7F73-65EF-4961-960B-186A7F8CDF97}" srcOrd="0" destOrd="0" presId="urn:microsoft.com/office/officeart/2017/3/layout/DropPinTimeline"/>
    <dgm:cxn modelId="{FADF06F1-276F-407B-BD71-E466F8C2F389}" type="presParOf" srcId="{4405E7C4-924E-47F7-9BE3-20F1C454C194}" destId="{F6DCEE2D-6846-4AB1-B20A-0B08C35C1116}" srcOrd="1" destOrd="0" presId="urn:microsoft.com/office/officeart/2017/3/layout/DropPinTimeline"/>
    <dgm:cxn modelId="{C8FEAA75-6E24-4D7D-9DF8-B586A2449AC6}" type="presParOf" srcId="{9F2685B5-061A-417B-98CE-508E241D1516}" destId="{61767F1A-2915-43A8-8E2D-B97328F251F3}" srcOrd="2" destOrd="0" presId="urn:microsoft.com/office/officeart/2017/3/layout/DropPinTimeline"/>
    <dgm:cxn modelId="{693F28BD-475A-494C-8A96-9EADDA36E4E6}" type="presParOf" srcId="{9F2685B5-061A-417B-98CE-508E241D1516}" destId="{4BDCC126-11D2-44F6-8046-821D513F5CC1}" srcOrd="3" destOrd="0" presId="urn:microsoft.com/office/officeart/2017/3/layout/DropPinTimeline"/>
    <dgm:cxn modelId="{2D0DAA54-520B-4812-A68B-734ADF1EC9F3}" type="presParOf" srcId="{9F2685B5-061A-417B-98CE-508E241D1516}" destId="{E10FFD9C-5D3E-448A-935D-35114396D854}" srcOrd="4" destOrd="0" presId="urn:microsoft.com/office/officeart/2017/3/layout/DropPinTimeline"/>
    <dgm:cxn modelId="{4E689FB0-D1C9-4930-A279-C95339051BA8}" type="presParOf" srcId="{9F2685B5-061A-417B-98CE-508E241D1516}" destId="{345CEAA5-5BB3-4799-BE5C-F5A2D246E545}" srcOrd="5" destOrd="0" presId="urn:microsoft.com/office/officeart/2017/3/layout/DropPinTimeline"/>
    <dgm:cxn modelId="{EA2A63F1-E062-4148-8DB2-B21D08379831}" type="presParOf" srcId="{7F5AAD28-494B-464E-ABBA-EAB3BE121517}" destId="{63969A79-5DA1-4A4F-9A14-2D7CBC4E935D}" srcOrd="3" destOrd="0" presId="urn:microsoft.com/office/officeart/2017/3/layout/DropPinTimeline"/>
    <dgm:cxn modelId="{99D8831E-FC5E-4F02-A34E-DFB16ADDDAB8}" type="presParOf" srcId="{7F5AAD28-494B-464E-ABBA-EAB3BE121517}" destId="{8357F59E-0BBC-4EE8-9E98-8410B3297BF3}" srcOrd="4" destOrd="0" presId="urn:microsoft.com/office/officeart/2017/3/layout/DropPinTimeline"/>
    <dgm:cxn modelId="{8711762E-2ED7-4A51-AB94-4A9966DC6BAE}" type="presParOf" srcId="{8357F59E-0BBC-4EE8-9E98-8410B3297BF3}" destId="{7366953E-A61B-477F-B833-31B8A0CAC1F3}" srcOrd="0" destOrd="0" presId="urn:microsoft.com/office/officeart/2017/3/layout/DropPinTimeline"/>
    <dgm:cxn modelId="{4A3ED76E-0F8E-481D-91B4-AC2602808D8F}" type="presParOf" srcId="{8357F59E-0BBC-4EE8-9E98-8410B3297BF3}" destId="{95133666-C98D-4F1C-A0BC-9E29D3410330}" srcOrd="1" destOrd="0" presId="urn:microsoft.com/office/officeart/2017/3/layout/DropPinTimeline"/>
    <dgm:cxn modelId="{3BD121F5-E99C-4D06-A227-C513F9FAEA35}" type="presParOf" srcId="{95133666-C98D-4F1C-A0BC-9E29D3410330}" destId="{38A1267C-DE81-4BE3-B7E0-86EF81C7613C}" srcOrd="0" destOrd="0" presId="urn:microsoft.com/office/officeart/2017/3/layout/DropPinTimeline"/>
    <dgm:cxn modelId="{D9E3082D-3AA7-4AA1-89C3-F0ACA1B755F6}" type="presParOf" srcId="{95133666-C98D-4F1C-A0BC-9E29D3410330}" destId="{77F31C47-1647-4992-866D-3618A7B148E0}" srcOrd="1" destOrd="0" presId="urn:microsoft.com/office/officeart/2017/3/layout/DropPinTimeline"/>
    <dgm:cxn modelId="{28253B9E-CC11-4DFE-8D67-B7520B9F4F78}" type="presParOf" srcId="{8357F59E-0BBC-4EE8-9E98-8410B3297BF3}" destId="{047FFEA2-8DEF-4C95-996A-14AB1FEE6950}" srcOrd="2" destOrd="0" presId="urn:microsoft.com/office/officeart/2017/3/layout/DropPinTimeline"/>
    <dgm:cxn modelId="{3CDF2A15-8CC9-4CBD-ACCA-64D78568E633}" type="presParOf" srcId="{8357F59E-0BBC-4EE8-9E98-8410B3297BF3}" destId="{E026A2F7-BAF5-4A10-802A-EA09985D8266}" srcOrd="3" destOrd="0" presId="urn:microsoft.com/office/officeart/2017/3/layout/DropPinTimeline"/>
    <dgm:cxn modelId="{9B3056B1-71F9-4D74-8412-7127ABD208FA}" type="presParOf" srcId="{8357F59E-0BBC-4EE8-9E98-8410B3297BF3}" destId="{88EABD39-A1A0-4694-9AED-009F099018AA}" srcOrd="4" destOrd="0" presId="urn:microsoft.com/office/officeart/2017/3/layout/DropPinTimeline"/>
    <dgm:cxn modelId="{97DD52E8-5F3B-4400-8B2A-6A7A19BB35BC}" type="presParOf" srcId="{8357F59E-0BBC-4EE8-9E98-8410B3297BF3}" destId="{8BC19FF3-3C2C-4091-8ABD-01EFF9A76215}" srcOrd="5" destOrd="0" presId="urn:microsoft.com/office/officeart/2017/3/layout/DropPinTimeline"/>
    <dgm:cxn modelId="{65F53317-F794-46B8-B300-1F357AB1D485}" type="presParOf" srcId="{7F5AAD28-494B-464E-ABBA-EAB3BE121517}" destId="{81F87D01-29B3-47B1-B766-B9AFBB85BBC7}" srcOrd="5" destOrd="0" presId="urn:microsoft.com/office/officeart/2017/3/layout/DropPinTimeline"/>
    <dgm:cxn modelId="{D23C9E1B-FA3A-4E3E-9738-C3BDC09C18D8}" type="presParOf" srcId="{7F5AAD28-494B-464E-ABBA-EAB3BE121517}" destId="{D9012939-77D9-4400-B2D6-145D8D688C29}" srcOrd="6" destOrd="0" presId="urn:microsoft.com/office/officeart/2017/3/layout/DropPinTimeline"/>
    <dgm:cxn modelId="{214574EC-AC56-40CC-A9A0-7A20BF22F275}" type="presParOf" srcId="{D9012939-77D9-4400-B2D6-145D8D688C29}" destId="{FF5A905E-5AB8-49FF-B112-9CC66F9C0C63}" srcOrd="0" destOrd="0" presId="urn:microsoft.com/office/officeart/2017/3/layout/DropPinTimeline"/>
    <dgm:cxn modelId="{B741D7F5-CEC2-4CBE-8764-21D981405B29}" type="presParOf" srcId="{D9012939-77D9-4400-B2D6-145D8D688C29}" destId="{E2FEA1FA-77D2-4892-8B6B-77389D6B9D42}" srcOrd="1" destOrd="0" presId="urn:microsoft.com/office/officeart/2017/3/layout/DropPinTimeline"/>
    <dgm:cxn modelId="{1AAF1E02-945C-41D2-87F4-AB19052AEA58}" type="presParOf" srcId="{E2FEA1FA-77D2-4892-8B6B-77389D6B9D42}" destId="{12A9F6AC-798E-42D1-9066-E246BF77869A}" srcOrd="0" destOrd="0" presId="urn:microsoft.com/office/officeart/2017/3/layout/DropPinTimeline"/>
    <dgm:cxn modelId="{06B8514B-79E5-4BA1-9425-CBD7FE21EBA0}" type="presParOf" srcId="{E2FEA1FA-77D2-4892-8B6B-77389D6B9D42}" destId="{233A8535-1DB6-4F5B-8114-B24C6734D3A7}" srcOrd="1" destOrd="0" presId="urn:microsoft.com/office/officeart/2017/3/layout/DropPinTimeline"/>
    <dgm:cxn modelId="{A194B24C-EE5C-475A-8A45-B69FF6B09264}" type="presParOf" srcId="{D9012939-77D9-4400-B2D6-145D8D688C29}" destId="{0C92FAD3-42C1-4CFC-9D3C-9381FC289919}" srcOrd="2" destOrd="0" presId="urn:microsoft.com/office/officeart/2017/3/layout/DropPinTimeline"/>
    <dgm:cxn modelId="{24E69396-40F6-470C-A732-92821E1E7C29}" type="presParOf" srcId="{D9012939-77D9-4400-B2D6-145D8D688C29}" destId="{90F6449F-3BDE-402B-9846-DDA4F8350D3C}" srcOrd="3" destOrd="0" presId="urn:microsoft.com/office/officeart/2017/3/layout/DropPinTimeline"/>
    <dgm:cxn modelId="{EACB094A-4B17-460C-9EE7-32701FBA128D}" type="presParOf" srcId="{D9012939-77D9-4400-B2D6-145D8D688C29}" destId="{F739B4A2-0FF5-4E6B-A14F-3ACA2E2C167C}" srcOrd="4" destOrd="0" presId="urn:microsoft.com/office/officeart/2017/3/layout/DropPinTimeline"/>
    <dgm:cxn modelId="{2426C704-2739-4E8F-B64F-D5DF609577F5}" type="presParOf" srcId="{D9012939-77D9-4400-B2D6-145D8D688C29}" destId="{7230EA23-D1A2-4A38-86FF-BE51CA04F965}" srcOrd="5" destOrd="0" presId="urn:microsoft.com/office/officeart/2017/3/layout/DropPinTimeline"/>
    <dgm:cxn modelId="{4BB0C7D2-0820-4AEA-9E1E-05BE9689560E}" type="presParOf" srcId="{7F5AAD28-494B-464E-ABBA-EAB3BE121517}" destId="{A78650CC-657F-4782-8328-6EB3D23CB15C}" srcOrd="7" destOrd="0" presId="urn:microsoft.com/office/officeart/2017/3/layout/DropPinTimeline"/>
    <dgm:cxn modelId="{AB43683C-585D-4B31-833D-708BA98A69F5}" type="presParOf" srcId="{7F5AAD28-494B-464E-ABBA-EAB3BE121517}" destId="{8DAD3763-8C5F-411B-B59A-D228EE433974}" srcOrd="8" destOrd="0" presId="urn:microsoft.com/office/officeart/2017/3/layout/DropPinTimeline"/>
    <dgm:cxn modelId="{2DA7EF43-F02B-4C37-B376-36D3045A60CD}" type="presParOf" srcId="{8DAD3763-8C5F-411B-B59A-D228EE433974}" destId="{794F78BA-DB66-401B-80BC-DCBDEE3B7C18}" srcOrd="0" destOrd="0" presId="urn:microsoft.com/office/officeart/2017/3/layout/DropPinTimeline"/>
    <dgm:cxn modelId="{FBA8A3A5-45ED-4400-A7D3-F70F268AAFDE}" type="presParOf" srcId="{8DAD3763-8C5F-411B-B59A-D228EE433974}" destId="{DB1100CC-D1B4-4B6A-BE57-D01776E6F7AC}" srcOrd="1" destOrd="0" presId="urn:microsoft.com/office/officeart/2017/3/layout/DropPinTimeline"/>
    <dgm:cxn modelId="{27F55412-23F0-40E8-8558-B3F66F0B0699}" type="presParOf" srcId="{DB1100CC-D1B4-4B6A-BE57-D01776E6F7AC}" destId="{64076783-9B57-4098-819D-F39BDAB38B10}" srcOrd="0" destOrd="0" presId="urn:microsoft.com/office/officeart/2017/3/layout/DropPinTimeline"/>
    <dgm:cxn modelId="{98A3A6E1-E6C8-4829-A70D-B8F3EEBEE46F}" type="presParOf" srcId="{DB1100CC-D1B4-4B6A-BE57-D01776E6F7AC}" destId="{673CEA5D-DBF3-424F-98D1-17A9EC30D06F}" srcOrd="1" destOrd="0" presId="urn:microsoft.com/office/officeart/2017/3/layout/DropPinTimeline"/>
    <dgm:cxn modelId="{4977F480-978F-453E-B0B4-DB797DC7C697}" type="presParOf" srcId="{8DAD3763-8C5F-411B-B59A-D228EE433974}" destId="{04621CA1-8911-4E1F-A44D-7D19237A8C1E}" srcOrd="2" destOrd="0" presId="urn:microsoft.com/office/officeart/2017/3/layout/DropPinTimeline"/>
    <dgm:cxn modelId="{5C914B90-F1EA-438F-9E9C-2701D71B012C}" type="presParOf" srcId="{8DAD3763-8C5F-411B-B59A-D228EE433974}" destId="{17600409-8F16-465E-877D-8BE4AE80CDB9}" srcOrd="3" destOrd="0" presId="urn:microsoft.com/office/officeart/2017/3/layout/DropPinTimeline"/>
    <dgm:cxn modelId="{3E3601A5-4D84-4D44-96DC-CE8F6A81E06A}" type="presParOf" srcId="{8DAD3763-8C5F-411B-B59A-D228EE433974}" destId="{22D020C1-E2A7-40BB-B17A-7CA5DBB5135C}" srcOrd="4" destOrd="0" presId="urn:microsoft.com/office/officeart/2017/3/layout/DropPinTimeline"/>
    <dgm:cxn modelId="{E3F655D3-150E-4181-8B90-6A3116ABE588}" type="presParOf" srcId="{8DAD3763-8C5F-411B-B59A-D228EE433974}" destId="{D642F080-E575-4023-BB27-1A51A3E5B854}" srcOrd="5" destOrd="0" presId="urn:microsoft.com/office/officeart/2017/3/layout/DropPinTimeline"/>
    <dgm:cxn modelId="{02A0B2F6-B865-460C-B6FE-D0C2E386CD38}" type="presParOf" srcId="{7F5AAD28-494B-464E-ABBA-EAB3BE121517}" destId="{10D546C9-956B-4D03-985F-8E5B1FB63F4F}" srcOrd="9" destOrd="0" presId="urn:microsoft.com/office/officeart/2017/3/layout/DropPinTimeline"/>
    <dgm:cxn modelId="{D317207D-F819-4E9D-8202-E1947749049E}" type="presParOf" srcId="{7F5AAD28-494B-464E-ABBA-EAB3BE121517}" destId="{193972CD-2A3A-4431-B5A3-9364DE84F062}" srcOrd="10" destOrd="0" presId="urn:microsoft.com/office/officeart/2017/3/layout/DropPinTimeline"/>
    <dgm:cxn modelId="{619297CE-D629-42E5-8317-4AA88EA954B3}" type="presParOf" srcId="{193972CD-2A3A-4431-B5A3-9364DE84F062}" destId="{1D2673F1-0CA1-48FD-94E9-8205CB9B31D1}" srcOrd="0" destOrd="0" presId="urn:microsoft.com/office/officeart/2017/3/layout/DropPinTimeline"/>
    <dgm:cxn modelId="{96909548-6C2F-4327-960C-2AC54D249CBA}" type="presParOf" srcId="{193972CD-2A3A-4431-B5A3-9364DE84F062}" destId="{BE692A76-A3EA-4994-9F63-67AA9670E727}" srcOrd="1" destOrd="0" presId="urn:microsoft.com/office/officeart/2017/3/layout/DropPinTimeline"/>
    <dgm:cxn modelId="{FE822BFF-FC3D-48C9-883C-EF8AC886FFB5}" type="presParOf" srcId="{BE692A76-A3EA-4994-9F63-67AA9670E727}" destId="{C7E0DA59-FCFB-4591-AB83-DBE244D942B9}" srcOrd="0" destOrd="0" presId="urn:microsoft.com/office/officeart/2017/3/layout/DropPinTimeline"/>
    <dgm:cxn modelId="{A796DBB2-C8E1-4888-8E9D-B7596E239943}" type="presParOf" srcId="{BE692A76-A3EA-4994-9F63-67AA9670E727}" destId="{D302E1D2-C793-46A8-ACDD-CC1557E6FB83}" srcOrd="1" destOrd="0" presId="urn:microsoft.com/office/officeart/2017/3/layout/DropPinTimeline"/>
    <dgm:cxn modelId="{D7D1D106-91CE-4C12-9D96-BD3766CBFAA1}" type="presParOf" srcId="{193972CD-2A3A-4431-B5A3-9364DE84F062}" destId="{933EF364-C202-4DFA-A24C-BDF70FA318A0}" srcOrd="2" destOrd="0" presId="urn:microsoft.com/office/officeart/2017/3/layout/DropPinTimeline"/>
    <dgm:cxn modelId="{9BEF381B-07E9-4065-BE0A-2C7F0C343D48}" type="presParOf" srcId="{193972CD-2A3A-4431-B5A3-9364DE84F062}" destId="{A4DAA5AA-9C0A-4DFB-BE02-6E01CCD5631E}" srcOrd="3" destOrd="0" presId="urn:microsoft.com/office/officeart/2017/3/layout/DropPinTimeline"/>
    <dgm:cxn modelId="{EAE5463E-BE0F-42EA-829D-F1476666B869}" type="presParOf" srcId="{193972CD-2A3A-4431-B5A3-9364DE84F062}" destId="{8305CE07-8607-4854-85EA-4CCD938AAFCA}" srcOrd="4" destOrd="0" presId="urn:microsoft.com/office/officeart/2017/3/layout/DropPinTimeline"/>
    <dgm:cxn modelId="{1DC8BAD8-05D7-4C9E-8530-8CF3B3A775E6}" type="presParOf" srcId="{193972CD-2A3A-4431-B5A3-9364DE84F062}" destId="{22AC1EAC-07CB-4B3A-800F-46FAB27239D7}" srcOrd="5" destOrd="0" presId="urn:microsoft.com/office/officeart/2017/3/layout/DropPinTimeline"/>
    <dgm:cxn modelId="{1AF54894-A2A0-4A20-9898-92F3DFFFA04C}" type="presParOf" srcId="{7F5AAD28-494B-464E-ABBA-EAB3BE121517}" destId="{4ECAC1C9-8CB4-4D3D-816D-2219DFC369CD}" srcOrd="11" destOrd="0" presId="urn:microsoft.com/office/officeart/2017/3/layout/DropPinTimeline"/>
    <dgm:cxn modelId="{7710CDC6-7BE4-43D5-8EC5-CC0AF2B4A6F4}" type="presParOf" srcId="{7F5AAD28-494B-464E-ABBA-EAB3BE121517}" destId="{D633CFA5-4159-4291-B1DA-CEB4EC897080}" srcOrd="12" destOrd="0" presId="urn:microsoft.com/office/officeart/2017/3/layout/DropPinTimeline"/>
    <dgm:cxn modelId="{2D2F8816-7132-45B7-A078-4ADC1B7782B3}" type="presParOf" srcId="{D633CFA5-4159-4291-B1DA-CEB4EC897080}" destId="{8ADDB159-9027-4EE1-8888-2DA8089D0761}" srcOrd="0" destOrd="0" presId="urn:microsoft.com/office/officeart/2017/3/layout/DropPinTimeline"/>
    <dgm:cxn modelId="{55D619E9-B6CE-4B35-BA33-77CC97DAC086}" type="presParOf" srcId="{D633CFA5-4159-4291-B1DA-CEB4EC897080}" destId="{658BD28A-91D3-4E1E-B534-A9D1C2B4B6EC}" srcOrd="1" destOrd="0" presId="urn:microsoft.com/office/officeart/2017/3/layout/DropPinTimeline"/>
    <dgm:cxn modelId="{5B1BB899-85B0-4149-92DC-BB3CB1C47054}" type="presParOf" srcId="{658BD28A-91D3-4E1E-B534-A9D1C2B4B6EC}" destId="{CFBEE2C7-6BE5-42B1-BAEE-DD5414EB5272}" srcOrd="0" destOrd="0" presId="urn:microsoft.com/office/officeart/2017/3/layout/DropPinTimeline"/>
    <dgm:cxn modelId="{77BCF30F-1C1F-4A0A-A171-213CDD1824A9}" type="presParOf" srcId="{658BD28A-91D3-4E1E-B534-A9D1C2B4B6EC}" destId="{BC7FC185-9C66-479A-B957-0D776278B967}" srcOrd="1" destOrd="0" presId="urn:microsoft.com/office/officeart/2017/3/layout/DropPinTimeline"/>
    <dgm:cxn modelId="{501FE32F-4831-45D5-A3D6-0F2087327686}" type="presParOf" srcId="{D633CFA5-4159-4291-B1DA-CEB4EC897080}" destId="{80B7CCB2-A22C-4750-9DC5-9D3DE827BD57}" srcOrd="2" destOrd="0" presId="urn:microsoft.com/office/officeart/2017/3/layout/DropPinTimeline"/>
    <dgm:cxn modelId="{99164A09-041E-4161-BAA3-DF9AC12CBC30}" type="presParOf" srcId="{D633CFA5-4159-4291-B1DA-CEB4EC897080}" destId="{67FB54CA-A449-4BA7-9FC3-06E491F15519}" srcOrd="3" destOrd="0" presId="urn:microsoft.com/office/officeart/2017/3/layout/DropPinTimeline"/>
    <dgm:cxn modelId="{41E1ECD7-049D-477D-AC4A-8686D7FCD917}" type="presParOf" srcId="{D633CFA5-4159-4291-B1DA-CEB4EC897080}" destId="{49C2554B-B044-4946-A29C-39C408484CCD}" srcOrd="4" destOrd="0" presId="urn:microsoft.com/office/officeart/2017/3/layout/DropPinTimeline"/>
    <dgm:cxn modelId="{3E494CB9-E685-47F3-B755-6361DA61D168}" type="presParOf" srcId="{D633CFA5-4159-4291-B1DA-CEB4EC897080}" destId="{F3C07893-E5B3-422A-A9DA-B5A8F834369A}" srcOrd="5" destOrd="0" presId="urn:microsoft.com/office/officeart/2017/3/layout/DropPinTimeline"/>
    <dgm:cxn modelId="{5E943AF6-0F4E-4065-9E82-E4A4200D842A}" type="presParOf" srcId="{7F5AAD28-494B-464E-ABBA-EAB3BE121517}" destId="{B284AF0D-75F6-423A-A207-99AAC62BBB02}" srcOrd="13" destOrd="0" presId="urn:microsoft.com/office/officeart/2017/3/layout/DropPinTimeline"/>
    <dgm:cxn modelId="{293FA0A5-97FA-4F91-BC9B-ECE2BDFEE44D}" type="presParOf" srcId="{7F5AAD28-494B-464E-ABBA-EAB3BE121517}" destId="{B8094C06-EE19-493C-9EE6-BCC9D87970A6}" srcOrd="14" destOrd="0" presId="urn:microsoft.com/office/officeart/2017/3/layout/DropPinTimeline"/>
    <dgm:cxn modelId="{7637EBF1-C6FC-4BA4-89B6-303385A541FA}" type="presParOf" srcId="{B8094C06-EE19-493C-9EE6-BCC9D87970A6}" destId="{6A7BBBAC-FE2A-4F99-B797-C4EC3305C6EB}" srcOrd="0" destOrd="0" presId="urn:microsoft.com/office/officeart/2017/3/layout/DropPinTimeline"/>
    <dgm:cxn modelId="{5D324DAB-ADEE-4E04-A852-C2A2E5259C8E}" type="presParOf" srcId="{B8094C06-EE19-493C-9EE6-BCC9D87970A6}" destId="{BFD717CD-E03C-4D68-AB9B-8F115EDCA284}" srcOrd="1" destOrd="0" presId="urn:microsoft.com/office/officeart/2017/3/layout/DropPinTimeline"/>
    <dgm:cxn modelId="{D6B2BBD8-392C-4D31-BAD7-A9A6321A4B6F}" type="presParOf" srcId="{BFD717CD-E03C-4D68-AB9B-8F115EDCA284}" destId="{A0345EAF-5424-43AE-B29C-E7C389C1AAA7}" srcOrd="0" destOrd="0" presId="urn:microsoft.com/office/officeart/2017/3/layout/DropPinTimeline"/>
    <dgm:cxn modelId="{4A47D084-E481-4160-ABD8-806AA984D6E6}" type="presParOf" srcId="{BFD717CD-E03C-4D68-AB9B-8F115EDCA284}" destId="{5D0639A0-7B9B-4C2B-B69E-34647B4A89D0}" srcOrd="1" destOrd="0" presId="urn:microsoft.com/office/officeart/2017/3/layout/DropPinTimeline"/>
    <dgm:cxn modelId="{728C7B64-A7B7-4885-A2FF-E1459FE0D712}" type="presParOf" srcId="{B8094C06-EE19-493C-9EE6-BCC9D87970A6}" destId="{D1540C13-E83F-4BAB-8BF6-721206C75BC1}" srcOrd="2" destOrd="0" presId="urn:microsoft.com/office/officeart/2017/3/layout/DropPinTimeline"/>
    <dgm:cxn modelId="{F4594092-84CB-44E8-A36E-9D00EE5497FA}" type="presParOf" srcId="{B8094C06-EE19-493C-9EE6-BCC9D87970A6}" destId="{DCB0198F-B24E-498E-867A-E2FD60DB128F}" srcOrd="3" destOrd="0" presId="urn:microsoft.com/office/officeart/2017/3/layout/DropPinTimeline"/>
    <dgm:cxn modelId="{7BD89695-CF4A-4E60-B9A8-FE93A7293974}" type="presParOf" srcId="{B8094C06-EE19-493C-9EE6-BCC9D87970A6}" destId="{9A4558E8-6DA9-4801-BBC5-EC2F6CD9E07F}" srcOrd="4" destOrd="0" presId="urn:microsoft.com/office/officeart/2017/3/layout/DropPinTimeline"/>
    <dgm:cxn modelId="{FEC87A8E-4857-4D33-8CA6-B49B527E225F}" type="presParOf" srcId="{B8094C06-EE19-493C-9EE6-BCC9D87970A6}" destId="{EBC532BA-8189-469B-9F06-5B09EE93E6C5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98B5C-382F-4214-B516-7ED71EF8614C}">
      <dsp:nvSpPr>
        <dsp:cNvPr id="0" name=""/>
        <dsp:cNvSpPr/>
      </dsp:nvSpPr>
      <dsp:spPr>
        <a:xfrm>
          <a:off x="0" y="2800904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E8D5D-6B93-4C5D-A294-CC59336F957E}">
      <dsp:nvSpPr>
        <dsp:cNvPr id="0" name=""/>
        <dsp:cNvSpPr/>
      </dsp:nvSpPr>
      <dsp:spPr>
        <a:xfrm rot="8100000">
          <a:off x="95261" y="660478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4E8A4-8447-49FF-8B82-CD40FD417AB6}">
      <dsp:nvSpPr>
        <dsp:cNvPr id="0" name=""/>
        <dsp:cNvSpPr/>
      </dsp:nvSpPr>
      <dsp:spPr>
        <a:xfrm>
          <a:off x="137697" y="702914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F5070-6018-4F0E-AC1A-F8FB45E4F965}">
      <dsp:nvSpPr>
        <dsp:cNvPr id="0" name=""/>
        <dsp:cNvSpPr/>
      </dsp:nvSpPr>
      <dsp:spPr>
        <a:xfrm>
          <a:off x="556366" y="1128920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ONS’s ‘Beyond 2011’ project explores potential of administrative data for population and social statistics</a:t>
          </a:r>
        </a:p>
      </dsp:txBody>
      <dsp:txXfrm>
        <a:off x="556366" y="1128920"/>
        <a:ext cx="1804856" cy="1658135"/>
      </dsp:txXfrm>
    </dsp:sp>
    <dsp:sp modelId="{C5E5332A-713C-4F38-A171-575DE5733083}">
      <dsp:nvSpPr>
        <dsp:cNvPr id="0" name=""/>
        <dsp:cNvSpPr/>
      </dsp:nvSpPr>
      <dsp:spPr>
        <a:xfrm>
          <a:off x="556366" y="546332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2011-2014</a:t>
          </a:r>
        </a:p>
      </dsp:txBody>
      <dsp:txXfrm>
        <a:off x="556366" y="546332"/>
        <a:ext cx="1804856" cy="582588"/>
      </dsp:txXfrm>
    </dsp:sp>
    <dsp:sp modelId="{C681F884-57F1-4059-9C39-0AF0F70F09DE}">
      <dsp:nvSpPr>
        <dsp:cNvPr id="0" name=""/>
        <dsp:cNvSpPr/>
      </dsp:nvSpPr>
      <dsp:spPr>
        <a:xfrm>
          <a:off x="286257" y="1142769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DA37F-3838-4476-904E-0CB2CA08456F}">
      <dsp:nvSpPr>
        <dsp:cNvPr id="0" name=""/>
        <dsp:cNvSpPr/>
      </dsp:nvSpPr>
      <dsp:spPr>
        <a:xfrm>
          <a:off x="258822" y="2748471"/>
          <a:ext cx="97239" cy="1048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C7F73-65EF-4961-960B-186A7F8CDF97}">
      <dsp:nvSpPr>
        <dsp:cNvPr id="0" name=""/>
        <dsp:cNvSpPr/>
      </dsp:nvSpPr>
      <dsp:spPr>
        <a:xfrm rot="18900000">
          <a:off x="1261952" y="4559337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1341867"/>
            <a:satOff val="1475"/>
            <a:lumOff val="-2998"/>
            <a:alphaOff val="0"/>
          </a:schemeClr>
        </a:solidFill>
        <a:ln w="12700" cap="flat" cmpd="sng" algn="ctr">
          <a:solidFill>
            <a:schemeClr val="accent2">
              <a:hueOff val="1341867"/>
              <a:satOff val="1475"/>
              <a:lumOff val="-29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CEE2D-6846-4AB1-B20A-0B08C35C1116}">
      <dsp:nvSpPr>
        <dsp:cNvPr id="0" name=""/>
        <dsp:cNvSpPr/>
      </dsp:nvSpPr>
      <dsp:spPr>
        <a:xfrm>
          <a:off x="1304388" y="4601773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67F1A-2915-43A8-8E2D-B97328F251F3}">
      <dsp:nvSpPr>
        <dsp:cNvPr id="0" name=""/>
        <dsp:cNvSpPr/>
      </dsp:nvSpPr>
      <dsp:spPr>
        <a:xfrm>
          <a:off x="1705063" y="3084263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/>
            <a:t>Conclusion of ‘Beyond 2011’ project. Recommendations to Government: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/>
            <a:t>- online-first Census 2021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/>
            <a:t>- identified need for government to facilitate data-sharing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/>
            <a:t>Government response: “ambition is that censuses after 2021 will be conducted using other sources of data”</a:t>
          </a:r>
        </a:p>
      </dsp:txBody>
      <dsp:txXfrm>
        <a:off x="1705063" y="3084263"/>
        <a:ext cx="1804856" cy="1658135"/>
      </dsp:txXfrm>
    </dsp:sp>
    <dsp:sp modelId="{4BDCC126-11D2-44F6-8046-821D513F5CC1}">
      <dsp:nvSpPr>
        <dsp:cNvPr id="0" name=""/>
        <dsp:cNvSpPr/>
      </dsp:nvSpPr>
      <dsp:spPr>
        <a:xfrm>
          <a:off x="1705063" y="4742399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2014</a:t>
          </a:r>
        </a:p>
      </dsp:txBody>
      <dsp:txXfrm>
        <a:off x="1705063" y="4742399"/>
        <a:ext cx="1804856" cy="582588"/>
      </dsp:txXfrm>
    </dsp:sp>
    <dsp:sp modelId="{E10FFD9C-5D3E-448A-935D-35114396D854}">
      <dsp:nvSpPr>
        <dsp:cNvPr id="0" name=""/>
        <dsp:cNvSpPr/>
      </dsp:nvSpPr>
      <dsp:spPr>
        <a:xfrm>
          <a:off x="1452948" y="2800904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168E5-79BD-4DDF-B20F-5A92F1BCD4AE}">
      <dsp:nvSpPr>
        <dsp:cNvPr id="0" name=""/>
        <dsp:cNvSpPr/>
      </dsp:nvSpPr>
      <dsp:spPr>
        <a:xfrm>
          <a:off x="1425513" y="2748471"/>
          <a:ext cx="97239" cy="104865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1267C-DE81-4BE3-B7E0-86EF81C7613C}">
      <dsp:nvSpPr>
        <dsp:cNvPr id="0" name=""/>
        <dsp:cNvSpPr/>
      </dsp:nvSpPr>
      <dsp:spPr>
        <a:xfrm rot="8100000">
          <a:off x="2428642" y="660478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2683735"/>
            <a:satOff val="2950"/>
            <a:lumOff val="-5995"/>
            <a:alphaOff val="0"/>
          </a:schemeClr>
        </a:solidFill>
        <a:ln w="12700" cap="flat" cmpd="sng" algn="ctr">
          <a:solidFill>
            <a:schemeClr val="accent2">
              <a:hueOff val="2683735"/>
              <a:satOff val="2950"/>
              <a:lumOff val="-59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31C47-1647-4992-866D-3618A7B148E0}">
      <dsp:nvSpPr>
        <dsp:cNvPr id="0" name=""/>
        <dsp:cNvSpPr/>
      </dsp:nvSpPr>
      <dsp:spPr>
        <a:xfrm>
          <a:off x="2471078" y="702914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FFEA2-8DEF-4C95-996A-14AB1FEE6950}">
      <dsp:nvSpPr>
        <dsp:cNvPr id="0" name=""/>
        <dsp:cNvSpPr/>
      </dsp:nvSpPr>
      <dsp:spPr>
        <a:xfrm>
          <a:off x="2926170" y="1142769"/>
          <a:ext cx="1747642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Digital Economy Act opens legal gateway for cross-government data-sharing </a:t>
          </a:r>
        </a:p>
      </dsp:txBody>
      <dsp:txXfrm>
        <a:off x="2926170" y="1142769"/>
        <a:ext cx="1747642" cy="1658135"/>
      </dsp:txXfrm>
    </dsp:sp>
    <dsp:sp modelId="{E026A2F7-BAF5-4A10-802A-EA09985D8266}">
      <dsp:nvSpPr>
        <dsp:cNvPr id="0" name=""/>
        <dsp:cNvSpPr/>
      </dsp:nvSpPr>
      <dsp:spPr>
        <a:xfrm>
          <a:off x="2926170" y="560180"/>
          <a:ext cx="1747642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2017</a:t>
          </a:r>
        </a:p>
      </dsp:txBody>
      <dsp:txXfrm>
        <a:off x="2926170" y="560180"/>
        <a:ext cx="1747642" cy="582588"/>
      </dsp:txXfrm>
    </dsp:sp>
    <dsp:sp modelId="{88EABD39-A1A0-4694-9AED-009F099018AA}">
      <dsp:nvSpPr>
        <dsp:cNvPr id="0" name=""/>
        <dsp:cNvSpPr/>
      </dsp:nvSpPr>
      <dsp:spPr>
        <a:xfrm>
          <a:off x="2619639" y="1142769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6953E-A61B-477F-B833-31B8A0CAC1F3}">
      <dsp:nvSpPr>
        <dsp:cNvPr id="0" name=""/>
        <dsp:cNvSpPr/>
      </dsp:nvSpPr>
      <dsp:spPr>
        <a:xfrm>
          <a:off x="2592204" y="2748471"/>
          <a:ext cx="97239" cy="104865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9F6AC-798E-42D1-9066-E246BF77869A}">
      <dsp:nvSpPr>
        <dsp:cNvPr id="0" name=""/>
        <dsp:cNvSpPr/>
      </dsp:nvSpPr>
      <dsp:spPr>
        <a:xfrm rot="18900000">
          <a:off x="3566726" y="4559337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4025602"/>
            <a:satOff val="4425"/>
            <a:lumOff val="-8993"/>
            <a:alphaOff val="0"/>
          </a:schemeClr>
        </a:solidFill>
        <a:ln w="12700" cap="flat" cmpd="sng" algn="ctr">
          <a:solidFill>
            <a:schemeClr val="accent2">
              <a:hueOff val="4025602"/>
              <a:satOff val="4425"/>
              <a:lumOff val="-89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3A8535-1DB6-4F5B-8114-B24C6734D3A7}">
      <dsp:nvSpPr>
        <dsp:cNvPr id="0" name=""/>
        <dsp:cNvSpPr/>
      </dsp:nvSpPr>
      <dsp:spPr>
        <a:xfrm>
          <a:off x="3609162" y="4601773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2FAD3-42C1-4CFC-9D3C-9381FC289919}">
      <dsp:nvSpPr>
        <dsp:cNvPr id="0" name=""/>
        <dsp:cNvSpPr/>
      </dsp:nvSpPr>
      <dsp:spPr>
        <a:xfrm>
          <a:off x="4027832" y="2800904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Census White Paper ‘Help Shape our Future’ – contains commitment that “in 2023, ONS will present recommendations to government as to the future of census arrangements”</a:t>
          </a:r>
        </a:p>
      </dsp:txBody>
      <dsp:txXfrm>
        <a:off x="4027832" y="2800904"/>
        <a:ext cx="1804856" cy="1658135"/>
      </dsp:txXfrm>
    </dsp:sp>
    <dsp:sp modelId="{90F6449F-3BDE-402B-9846-DDA4F8350D3C}">
      <dsp:nvSpPr>
        <dsp:cNvPr id="0" name=""/>
        <dsp:cNvSpPr/>
      </dsp:nvSpPr>
      <dsp:spPr>
        <a:xfrm>
          <a:off x="4027832" y="4459039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2018</a:t>
          </a:r>
        </a:p>
      </dsp:txBody>
      <dsp:txXfrm>
        <a:off x="4027832" y="4459039"/>
        <a:ext cx="1804856" cy="582588"/>
      </dsp:txXfrm>
    </dsp:sp>
    <dsp:sp modelId="{F739B4A2-0FF5-4E6B-A14F-3ACA2E2C167C}">
      <dsp:nvSpPr>
        <dsp:cNvPr id="0" name=""/>
        <dsp:cNvSpPr/>
      </dsp:nvSpPr>
      <dsp:spPr>
        <a:xfrm>
          <a:off x="3757722" y="2800904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A905E-5AB8-49FF-B112-9CC66F9C0C63}">
      <dsp:nvSpPr>
        <dsp:cNvPr id="0" name=""/>
        <dsp:cNvSpPr/>
      </dsp:nvSpPr>
      <dsp:spPr>
        <a:xfrm>
          <a:off x="3730288" y="2748471"/>
          <a:ext cx="97239" cy="104865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76783-9B57-4098-819D-F39BDAB38B10}">
      <dsp:nvSpPr>
        <dsp:cNvPr id="0" name=""/>
        <dsp:cNvSpPr/>
      </dsp:nvSpPr>
      <dsp:spPr>
        <a:xfrm rot="8100000">
          <a:off x="4733417" y="660478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5367469"/>
            <a:satOff val="5900"/>
            <a:lumOff val="-11990"/>
            <a:alphaOff val="0"/>
          </a:schemeClr>
        </a:solidFill>
        <a:ln w="12700" cap="flat" cmpd="sng" algn="ctr">
          <a:solidFill>
            <a:schemeClr val="accent2">
              <a:hueOff val="5367469"/>
              <a:satOff val="5900"/>
              <a:lumOff val="-119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CEA5D-DBF3-424F-98D1-17A9EC30D06F}">
      <dsp:nvSpPr>
        <dsp:cNvPr id="0" name=""/>
        <dsp:cNvSpPr/>
      </dsp:nvSpPr>
      <dsp:spPr>
        <a:xfrm>
          <a:off x="4775853" y="702914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21CA1-8911-4E1F-A44D-7D19237A8C1E}">
      <dsp:nvSpPr>
        <dsp:cNvPr id="0" name=""/>
        <dsp:cNvSpPr/>
      </dsp:nvSpPr>
      <dsp:spPr>
        <a:xfrm>
          <a:off x="5194523" y="1142769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ONS transformation using admin data featured as case study in National Data Strategy. Integrated Data </a:t>
          </a:r>
          <a:r>
            <a:rPr lang="en-US" sz="1100" kern="1200" err="1"/>
            <a:t>Programme</a:t>
          </a:r>
          <a:r>
            <a:rPr lang="en-US" sz="1100" kern="1200"/>
            <a:t> also featured prominently</a:t>
          </a:r>
        </a:p>
      </dsp:txBody>
      <dsp:txXfrm>
        <a:off x="5194523" y="1142769"/>
        <a:ext cx="1804856" cy="1658135"/>
      </dsp:txXfrm>
    </dsp:sp>
    <dsp:sp modelId="{17600409-8F16-465E-877D-8BE4AE80CDB9}">
      <dsp:nvSpPr>
        <dsp:cNvPr id="0" name=""/>
        <dsp:cNvSpPr/>
      </dsp:nvSpPr>
      <dsp:spPr>
        <a:xfrm>
          <a:off x="5194523" y="560180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2020	</a:t>
          </a:r>
        </a:p>
      </dsp:txBody>
      <dsp:txXfrm>
        <a:off x="5194523" y="560180"/>
        <a:ext cx="1804856" cy="582588"/>
      </dsp:txXfrm>
    </dsp:sp>
    <dsp:sp modelId="{22D020C1-E2A7-40BB-B17A-7CA5DBB5135C}">
      <dsp:nvSpPr>
        <dsp:cNvPr id="0" name=""/>
        <dsp:cNvSpPr/>
      </dsp:nvSpPr>
      <dsp:spPr>
        <a:xfrm>
          <a:off x="4924413" y="1142769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4F78BA-DB66-401B-80BC-DCBDEE3B7C18}">
      <dsp:nvSpPr>
        <dsp:cNvPr id="0" name=""/>
        <dsp:cNvSpPr/>
      </dsp:nvSpPr>
      <dsp:spPr>
        <a:xfrm>
          <a:off x="4896978" y="2748471"/>
          <a:ext cx="97239" cy="104865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0DA59-FCFB-4591-AB83-DBE244D942B9}">
      <dsp:nvSpPr>
        <dsp:cNvPr id="0" name=""/>
        <dsp:cNvSpPr/>
      </dsp:nvSpPr>
      <dsp:spPr>
        <a:xfrm rot="18900000">
          <a:off x="5900108" y="4559337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6709336"/>
            <a:satOff val="7375"/>
            <a:lumOff val="-14988"/>
            <a:alphaOff val="0"/>
          </a:schemeClr>
        </a:solidFill>
        <a:ln w="12700" cap="flat" cmpd="sng" algn="ctr">
          <a:solidFill>
            <a:schemeClr val="accent2">
              <a:hueOff val="6709336"/>
              <a:satOff val="7375"/>
              <a:lumOff val="-149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2E1D2-C793-46A8-ACDD-CC1557E6FB83}">
      <dsp:nvSpPr>
        <dsp:cNvPr id="0" name=""/>
        <dsp:cNvSpPr/>
      </dsp:nvSpPr>
      <dsp:spPr>
        <a:xfrm>
          <a:off x="5942544" y="4601773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EF364-C202-4DFA-A24C-BDF70FA318A0}">
      <dsp:nvSpPr>
        <dsp:cNvPr id="0" name=""/>
        <dsp:cNvSpPr/>
      </dsp:nvSpPr>
      <dsp:spPr>
        <a:xfrm>
          <a:off x="6361213" y="2800904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Framework for assessing recommendation signed off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Plans to start engagement on the transformation journey (late 2021)</a:t>
          </a:r>
        </a:p>
      </dsp:txBody>
      <dsp:txXfrm>
        <a:off x="6361213" y="2800904"/>
        <a:ext cx="1804856" cy="1658135"/>
      </dsp:txXfrm>
    </dsp:sp>
    <dsp:sp modelId="{A4DAA5AA-9C0A-4DFB-BE02-6E01CCD5631E}">
      <dsp:nvSpPr>
        <dsp:cNvPr id="0" name=""/>
        <dsp:cNvSpPr/>
      </dsp:nvSpPr>
      <dsp:spPr>
        <a:xfrm>
          <a:off x="6361213" y="4459039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2021	</a:t>
          </a:r>
        </a:p>
      </dsp:txBody>
      <dsp:txXfrm>
        <a:off x="6361213" y="4459039"/>
        <a:ext cx="1804856" cy="582588"/>
      </dsp:txXfrm>
    </dsp:sp>
    <dsp:sp modelId="{8305CE07-8607-4854-85EA-4CCD938AAFCA}">
      <dsp:nvSpPr>
        <dsp:cNvPr id="0" name=""/>
        <dsp:cNvSpPr/>
      </dsp:nvSpPr>
      <dsp:spPr>
        <a:xfrm>
          <a:off x="6091104" y="2800904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6709336"/>
              <a:satOff val="7375"/>
              <a:lumOff val="-149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673F1-0CA1-48FD-94E9-8205CB9B31D1}">
      <dsp:nvSpPr>
        <dsp:cNvPr id="0" name=""/>
        <dsp:cNvSpPr/>
      </dsp:nvSpPr>
      <dsp:spPr>
        <a:xfrm>
          <a:off x="6063669" y="2748471"/>
          <a:ext cx="97239" cy="104865"/>
        </a:xfrm>
        <a:prstGeom prst="ellipse">
          <a:avLst/>
        </a:prstGeom>
        <a:solidFill>
          <a:schemeClr val="accent2">
            <a:hueOff val="6709336"/>
            <a:satOff val="7375"/>
            <a:lumOff val="-149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BEE2C7-6BE5-42B1-BAEE-DD5414EB5272}">
      <dsp:nvSpPr>
        <dsp:cNvPr id="0" name=""/>
        <dsp:cNvSpPr/>
      </dsp:nvSpPr>
      <dsp:spPr>
        <a:xfrm rot="8100000">
          <a:off x="7066799" y="660478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8051203"/>
            <a:satOff val="8850"/>
            <a:lumOff val="-17985"/>
            <a:alphaOff val="0"/>
          </a:schemeClr>
        </a:solidFill>
        <a:ln w="12700" cap="flat" cmpd="sng" algn="ctr">
          <a:solidFill>
            <a:schemeClr val="accent2">
              <a:hueOff val="8051203"/>
              <a:satOff val="8850"/>
              <a:lumOff val="-179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FC185-9C66-479A-B957-0D776278B967}">
      <dsp:nvSpPr>
        <dsp:cNvPr id="0" name=""/>
        <dsp:cNvSpPr/>
      </dsp:nvSpPr>
      <dsp:spPr>
        <a:xfrm>
          <a:off x="7109235" y="702914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B7CCB2-A22C-4750-9DC5-9D3DE827BD57}">
      <dsp:nvSpPr>
        <dsp:cNvPr id="0" name=""/>
        <dsp:cNvSpPr/>
      </dsp:nvSpPr>
      <dsp:spPr>
        <a:xfrm>
          <a:off x="7527904" y="1121504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Evidence delivered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Assessment of transformation to date and recommendation next steps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Internal scrutiny and preliminary recommendation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Preparation for wider consultation on outcomes</a:t>
          </a:r>
        </a:p>
      </dsp:txBody>
      <dsp:txXfrm>
        <a:off x="7527904" y="1121504"/>
        <a:ext cx="1804856" cy="1658135"/>
      </dsp:txXfrm>
    </dsp:sp>
    <dsp:sp modelId="{67FB54CA-A449-4BA7-9FC3-06E491F15519}">
      <dsp:nvSpPr>
        <dsp:cNvPr id="0" name=""/>
        <dsp:cNvSpPr/>
      </dsp:nvSpPr>
      <dsp:spPr>
        <a:xfrm>
          <a:off x="7527904" y="538916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End 2022</a:t>
          </a:r>
        </a:p>
      </dsp:txBody>
      <dsp:txXfrm>
        <a:off x="7527904" y="538916"/>
        <a:ext cx="1804856" cy="582588"/>
      </dsp:txXfrm>
    </dsp:sp>
    <dsp:sp modelId="{49C2554B-B044-4946-A29C-39C408484CCD}">
      <dsp:nvSpPr>
        <dsp:cNvPr id="0" name=""/>
        <dsp:cNvSpPr/>
      </dsp:nvSpPr>
      <dsp:spPr>
        <a:xfrm>
          <a:off x="7257795" y="1142769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8051203"/>
              <a:satOff val="8850"/>
              <a:lumOff val="-1798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DDB159-9027-4EE1-8888-2DA8089D0761}">
      <dsp:nvSpPr>
        <dsp:cNvPr id="0" name=""/>
        <dsp:cNvSpPr/>
      </dsp:nvSpPr>
      <dsp:spPr>
        <a:xfrm>
          <a:off x="7230360" y="2748471"/>
          <a:ext cx="97239" cy="104865"/>
        </a:xfrm>
        <a:prstGeom prst="ellipse">
          <a:avLst/>
        </a:prstGeom>
        <a:solidFill>
          <a:schemeClr val="accent2">
            <a:hueOff val="8051203"/>
            <a:satOff val="8850"/>
            <a:lumOff val="-1798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45EAF-5424-43AE-B29C-E7C389C1AAA7}">
      <dsp:nvSpPr>
        <dsp:cNvPr id="0" name=""/>
        <dsp:cNvSpPr/>
      </dsp:nvSpPr>
      <dsp:spPr>
        <a:xfrm rot="18900000">
          <a:off x="8233490" y="4559337"/>
          <a:ext cx="381992" cy="381992"/>
        </a:xfrm>
        <a:prstGeom prst="teardrop">
          <a:avLst>
            <a:gd name="adj" fmla="val 115000"/>
          </a:avLst>
        </a:prstGeom>
        <a:solidFill>
          <a:schemeClr val="accent2">
            <a:hueOff val="9393071"/>
            <a:satOff val="10325"/>
            <a:lumOff val="-20983"/>
            <a:alphaOff val="0"/>
          </a:schemeClr>
        </a:solidFill>
        <a:ln w="12700" cap="flat" cmpd="sng" algn="ctr">
          <a:solidFill>
            <a:schemeClr val="accent2">
              <a:hueOff val="9393071"/>
              <a:satOff val="10325"/>
              <a:lumOff val="-209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639A0-7B9B-4C2B-B69E-34647B4A89D0}">
      <dsp:nvSpPr>
        <dsp:cNvPr id="0" name=""/>
        <dsp:cNvSpPr/>
      </dsp:nvSpPr>
      <dsp:spPr>
        <a:xfrm>
          <a:off x="8275926" y="4601773"/>
          <a:ext cx="297120" cy="29712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540C13-E83F-4BAB-8BF6-721206C75BC1}">
      <dsp:nvSpPr>
        <dsp:cNvPr id="0" name=""/>
        <dsp:cNvSpPr/>
      </dsp:nvSpPr>
      <dsp:spPr>
        <a:xfrm>
          <a:off x="8694595" y="2800904"/>
          <a:ext cx="1804856" cy="165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Final consultation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Nov 2023</a:t>
          </a:r>
          <a:r>
            <a:rPr lang="en-US" sz="1100" kern="1200"/>
            <a:t>: Recommendation made </a:t>
          </a:r>
        </a:p>
      </dsp:txBody>
      <dsp:txXfrm>
        <a:off x="8694595" y="2800904"/>
        <a:ext cx="1804856" cy="1658135"/>
      </dsp:txXfrm>
    </dsp:sp>
    <dsp:sp modelId="{DCB0198F-B24E-498E-867A-E2FD60DB128F}">
      <dsp:nvSpPr>
        <dsp:cNvPr id="0" name=""/>
        <dsp:cNvSpPr/>
      </dsp:nvSpPr>
      <dsp:spPr>
        <a:xfrm>
          <a:off x="8694595" y="4459039"/>
          <a:ext cx="1804856" cy="582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2023</a:t>
          </a:r>
        </a:p>
      </dsp:txBody>
      <dsp:txXfrm>
        <a:off x="8694595" y="4459039"/>
        <a:ext cx="1804856" cy="582588"/>
      </dsp:txXfrm>
    </dsp:sp>
    <dsp:sp modelId="{9A4558E8-6DA9-4801-BBC5-EC2F6CD9E07F}">
      <dsp:nvSpPr>
        <dsp:cNvPr id="0" name=""/>
        <dsp:cNvSpPr/>
      </dsp:nvSpPr>
      <dsp:spPr>
        <a:xfrm>
          <a:off x="8424486" y="2800904"/>
          <a:ext cx="0" cy="1658135"/>
        </a:xfrm>
        <a:prstGeom prst="line">
          <a:avLst/>
        </a:prstGeom>
        <a:noFill/>
        <a:ln w="12700" cap="flat" cmpd="sng" algn="ctr">
          <a:solidFill>
            <a:schemeClr val="accent2">
              <a:hueOff val="9393071"/>
              <a:satOff val="10325"/>
              <a:lumOff val="-209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BBBAC-FE2A-4F99-B797-C4EC3305C6EB}">
      <dsp:nvSpPr>
        <dsp:cNvPr id="0" name=""/>
        <dsp:cNvSpPr/>
      </dsp:nvSpPr>
      <dsp:spPr>
        <a:xfrm>
          <a:off x="8397051" y="2748471"/>
          <a:ext cx="97239" cy="104865"/>
        </a:xfrm>
        <a:prstGeom prst="ellipse">
          <a:avLst/>
        </a:prstGeom>
        <a:solidFill>
          <a:schemeClr val="accent2">
            <a:hueOff val="9393071"/>
            <a:satOff val="10325"/>
            <a:lumOff val="-209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A1284-ED58-41D8-A9BE-B2E6241C4B6E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8B172-4BAF-4BE9-8C66-CE1DED4065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5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8B172-4BAF-4BE9-8C66-CE1DED4065E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27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about improving the regularity and timeliness of our population and social statistics at a granular level</a:t>
            </a:r>
          </a:p>
          <a:p>
            <a:endParaRPr lang="en-GB"/>
          </a:p>
          <a:p>
            <a:r>
              <a:rPr lang="en-GB"/>
              <a:t>2023 Recommendation is a stepping stone along our transformation journey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8B172-4BAF-4BE9-8C66-CE1DED4065E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640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8B172-4BAF-4BE9-8C66-CE1DED4065E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86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95EDB-6B5D-864C-AC6A-318791A1A9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315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8B172-4BAF-4BE9-8C66-CE1DED4065E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516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Due to publish feasibility research into Admin Based Labour Market Status (ABLMS) statistics on 9 Dec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8B172-4BAF-4BE9-8C66-CE1DED4065E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25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F0E09-E048-4733-9B5B-CE1C8D37DD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DC87F-C99A-4F85-9173-2395BC9F4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3CE21-371F-45B7-A3ED-53B5F3FF4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39102-5164-4636-9916-8CB252A4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758BF-32EC-462D-9128-CEA1698F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1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71313-3694-4698-B732-BCBA234EB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2D4BF-1D99-45CE-BDC1-1FE153DF5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E355E-BDBD-45A2-8E57-90B128F14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93968-F783-4FBE-BBB0-006F8CA7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24C85-4D4A-4A3A-BAA3-E683C74E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76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39A2A-04ED-4B59-8031-5ACA88039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EF44D0-AA84-484D-AE02-58D447A96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305FD-9527-4F67-8C79-A1CED28F3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97C1-BDE9-46D8-9937-3DE5E04EA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39E2E-7F38-480F-8FC7-E28335268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535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49"/>
            <a:ext cx="10515600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23634"/>
            <a:ext cx="105156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41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1D3EF3B-1432-514C-B71B-12CE62EFE2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669254"/>
            <a:ext cx="10515600" cy="1200329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defRPr sz="2400"/>
            </a:lvl1pPr>
          </a:lstStyle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sp>
        <p:nvSpPr>
          <p:cNvPr id="24" name="Date Placeholder 15">
            <a:extLst>
              <a:ext uri="{FF2B5EF4-FFF2-40B4-BE49-F238E27FC236}">
                <a16:creationId xmlns:a16="http://schemas.microsoft.com/office/drawing/2014/main" id="{DFB003DF-C24D-A044-83E5-7964CE100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2"/>
            <a:ext cx="2743200" cy="365125"/>
          </a:xfrm>
          <a:prstGeom prst="rect">
            <a:avLst/>
          </a:prstGeom>
        </p:spPr>
        <p:txBody>
          <a:bodyPr vert="horz" lIns="0" tIns="45720" rIns="9000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3C8DC0-54A4-A146-A12C-27ECC577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BE2F4506-BEEA-784B-B604-6F02F963F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000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BAAC3-A1E9-784F-BE30-C99088DCE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3243651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49"/>
            <a:ext cx="10515600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23634"/>
            <a:ext cx="105156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</p:spTree>
    <p:extLst>
      <p:ext uri="{BB962C8B-B14F-4D97-AF65-F5344CB8AC3E}">
        <p14:creationId xmlns:p14="http://schemas.microsoft.com/office/powerpoint/2010/main" val="952972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923634"/>
            <a:ext cx="51804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923634"/>
            <a:ext cx="51816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3305"/>
            <a:ext cx="10515600" cy="75713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4800"/>
            </a:lvl1pPr>
          </a:lstStyle>
          <a:p>
            <a:r>
              <a:rPr lang="en-US"/>
              <a:t>Add your heading here</a:t>
            </a:r>
          </a:p>
        </p:txBody>
      </p:sp>
    </p:spTree>
    <p:extLst>
      <p:ext uri="{BB962C8B-B14F-4D97-AF65-F5344CB8AC3E}">
        <p14:creationId xmlns:p14="http://schemas.microsoft.com/office/powerpoint/2010/main" val="3817427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5"/>
            <a:ext cx="10515600" cy="4774919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chart here</a:t>
            </a:r>
          </a:p>
        </p:txBody>
      </p:sp>
    </p:spTree>
    <p:extLst>
      <p:ext uri="{BB962C8B-B14F-4D97-AF65-F5344CB8AC3E}">
        <p14:creationId xmlns:p14="http://schemas.microsoft.com/office/powerpoint/2010/main" val="1854117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slid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wrap="square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7238"/>
            <a:ext cx="10515600" cy="2744886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Image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462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NS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41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matiss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09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60EF3-E168-497C-B6AE-52425B567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9B51E-1848-48FA-90A2-B9181A76A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4C143-F38B-4543-8735-156DE0D91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D473C-5BA6-47AA-9FB3-8F282AB52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FF8BB-20CF-453A-867A-084B5BBFC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816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astral">
    <p:bg>
      <p:bgPr>
        <a:solidFill>
          <a:srgbClr val="3B7A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618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352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teal">
    <p:bg>
      <p:bgPr>
        <a:solidFill>
          <a:srgbClr val="00A5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ED0727-79E8-044A-A266-B0C74790E72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741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teal"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7474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salem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171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gold">
    <p:bg>
      <p:bgPr>
        <a:solidFill>
          <a:srgbClr val="B88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016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oppy">
    <p:bg>
      <p:bgPr>
        <a:solidFill>
          <a:srgbClr val="D3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230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ink">
    <p:bg>
      <p:bgPr>
        <a:solidFill>
          <a:srgbClr val="D23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62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rince">
    <p:bg>
      <p:bgPr>
        <a:solidFill>
          <a:srgbClr val="6E2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960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urple">
    <p:bg>
      <p:bgPr>
        <a:solidFill>
          <a:srgbClr val="372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37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DF053-189B-422A-A17B-1C6002A31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16053-EDA2-4BBC-BEC1-43455764C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4093E-9D9A-4AF2-975B-FE6A68F7C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9CC68-CBC3-4D0B-83CC-5364C28B6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0F4B4-C652-4E53-B52D-339FD18B5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7042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solidFill>
          <a:srgbClr val="3231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709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1D3EF3B-1432-514C-B71B-12CE62EFE2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669254"/>
            <a:ext cx="10515600" cy="1200329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defRPr sz="2400"/>
            </a:lvl1pPr>
          </a:lstStyle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sp>
        <p:nvSpPr>
          <p:cNvPr id="24" name="Date Placeholder 15">
            <a:extLst>
              <a:ext uri="{FF2B5EF4-FFF2-40B4-BE49-F238E27FC236}">
                <a16:creationId xmlns:a16="http://schemas.microsoft.com/office/drawing/2014/main" id="{DFB003DF-C24D-A044-83E5-7964CE100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2"/>
            <a:ext cx="2743200" cy="365125"/>
          </a:xfrm>
          <a:prstGeom prst="rect">
            <a:avLst/>
          </a:prstGeom>
        </p:spPr>
        <p:txBody>
          <a:bodyPr vert="horz" lIns="0" tIns="45720" rIns="9000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3C8DC0-54A4-A146-A12C-27ECC577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BE2F4506-BEEA-784B-B604-6F02F963F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000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BAAC3-A1E9-784F-BE30-C99088DCE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3692716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49"/>
            <a:ext cx="10515600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23634"/>
            <a:ext cx="105156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</p:spTree>
    <p:extLst>
      <p:ext uri="{BB962C8B-B14F-4D97-AF65-F5344CB8AC3E}">
        <p14:creationId xmlns:p14="http://schemas.microsoft.com/office/powerpoint/2010/main" val="15359444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923634"/>
            <a:ext cx="51804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923634"/>
            <a:ext cx="5181600" cy="2066207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3305"/>
            <a:ext cx="10515600" cy="75713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4800"/>
            </a:lvl1pPr>
          </a:lstStyle>
          <a:p>
            <a:r>
              <a:rPr lang="en-US"/>
              <a:t>Add your heading here</a:t>
            </a:r>
          </a:p>
        </p:txBody>
      </p:sp>
    </p:spTree>
    <p:extLst>
      <p:ext uri="{BB962C8B-B14F-4D97-AF65-F5344CB8AC3E}">
        <p14:creationId xmlns:p14="http://schemas.microsoft.com/office/powerpoint/2010/main" val="33414206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5"/>
            <a:ext cx="10515600" cy="4774919"/>
          </a:xfr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chart here</a:t>
            </a:r>
          </a:p>
        </p:txBody>
      </p:sp>
    </p:spTree>
    <p:extLst>
      <p:ext uri="{BB962C8B-B14F-4D97-AF65-F5344CB8AC3E}">
        <p14:creationId xmlns:p14="http://schemas.microsoft.com/office/powerpoint/2010/main" val="202875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slid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wrap="square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7238"/>
            <a:ext cx="10515600" cy="2744886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Image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3655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NS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4882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matiss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8538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astral">
    <p:bg>
      <p:bgPr>
        <a:solidFill>
          <a:srgbClr val="3B7A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8186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32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B7AD0-1B5F-4F31-BBD5-782F4BF4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A45C4-12EA-4372-BD43-1BABC4BF8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B5468-DBAA-41C9-B7E3-6B153BC42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3669F-14F6-4CFF-9993-2B710BF4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05927-68EB-4C13-8E40-E177DE90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CE9D6-C24A-4590-91D1-353725351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95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teal">
    <p:bg>
      <p:bgPr>
        <a:solidFill>
          <a:srgbClr val="00A5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ED0727-79E8-044A-A266-B0C74790E72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3736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teal"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0805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salem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1641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gold">
    <p:bg>
      <p:bgPr>
        <a:solidFill>
          <a:srgbClr val="B88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312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oppy">
    <p:bg>
      <p:bgPr>
        <a:solidFill>
          <a:srgbClr val="D3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90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ink">
    <p:bg>
      <p:bgPr>
        <a:solidFill>
          <a:srgbClr val="D23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8908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rince">
    <p:bg>
      <p:bgPr>
        <a:solidFill>
          <a:srgbClr val="6E2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4604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urple">
    <p:bg>
      <p:bgPr>
        <a:solidFill>
          <a:srgbClr val="372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192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solidFill>
          <a:srgbClr val="3231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311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1D3EF3B-1432-514C-B71B-12CE62EFE2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946254"/>
            <a:ext cx="10515600" cy="923330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defRPr sz="1800"/>
            </a:lvl1pPr>
          </a:lstStyle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sp>
        <p:nvSpPr>
          <p:cNvPr id="24" name="Date Placeholder 15">
            <a:extLst>
              <a:ext uri="{FF2B5EF4-FFF2-40B4-BE49-F238E27FC236}">
                <a16:creationId xmlns:a16="http://schemas.microsoft.com/office/drawing/2014/main" id="{DFB003DF-C24D-A044-83E5-7964CE100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4"/>
            <a:ext cx="2743200" cy="365125"/>
          </a:xfrm>
          <a:prstGeom prst="rect">
            <a:avLst/>
          </a:prstGeom>
        </p:spPr>
        <p:txBody>
          <a:bodyPr vert="horz" lIns="0" tIns="45720" rIns="90000" bIns="45720" rtlCol="0" anchor="ctr"/>
          <a:lstStyle>
            <a:lvl1pPr algn="l">
              <a:defRPr sz="1500" b="1">
                <a:solidFill>
                  <a:srgbClr val="003C57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3C8DC0-54A4-A146-A12C-27ECC577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003C57"/>
                </a:solidFill>
              </a:defRPr>
            </a:lvl1pPr>
          </a:lstStyle>
          <a:p>
            <a:fld id="{700CD93A-B26E-4E43-A048-44E9448E10D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BE2F4506-BEEA-784B-B604-6F02F963F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0000" tIns="45720" rIns="0" bIns="45720" rtlCol="0" anchor="t" anchorCtr="0"/>
          <a:lstStyle>
            <a:lvl1pPr algn="r">
              <a:defRPr sz="1500" b="1">
                <a:solidFill>
                  <a:srgbClr val="003C57"/>
                </a:solidFill>
              </a:defRPr>
            </a:lvl1pPr>
          </a:lstStyle>
          <a:p>
            <a:r>
              <a:rPr lang="en-GB"/>
              <a:t>Sli.do #30237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BAAC3-A1E9-784F-BE30-C99088DCE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374193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5A49-7497-46BD-9C9E-A5F144E90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4D28F-4296-43FD-87A8-089993B1D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E57FA-F30C-4F04-A181-F7119C802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F5601F-04B5-4491-B584-79A558C99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9D807-20E8-481B-B256-869E3172E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3F4FC9-264D-442C-BB3C-A4266094E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DBAD6-B75C-41F2-B52D-925248CF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258132-4178-4F84-B82C-C7652DD7A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6892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50"/>
            <a:ext cx="10515600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23635"/>
            <a:ext cx="105156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</p:spTree>
    <p:extLst>
      <p:ext uri="{BB962C8B-B14F-4D97-AF65-F5344CB8AC3E}">
        <p14:creationId xmlns:p14="http://schemas.microsoft.com/office/powerpoint/2010/main" val="15017092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lumn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923635"/>
            <a:ext cx="51804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923635"/>
            <a:ext cx="51816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3306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</p:spTree>
    <p:extLst>
      <p:ext uri="{BB962C8B-B14F-4D97-AF65-F5344CB8AC3E}">
        <p14:creationId xmlns:p14="http://schemas.microsoft.com/office/powerpoint/2010/main" val="18018131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6"/>
            <a:ext cx="10515600" cy="42473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Add your chart here</a:t>
            </a:r>
          </a:p>
        </p:txBody>
      </p:sp>
    </p:spTree>
    <p:extLst>
      <p:ext uri="{BB962C8B-B14F-4D97-AF65-F5344CB8AC3E}">
        <p14:creationId xmlns:p14="http://schemas.microsoft.com/office/powerpoint/2010/main" val="29858715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to slid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 defTabSz="514350"/>
            <a:fld id="{232417FB-2EF4-EC49-BC13-97513C37E9E5}" type="slidenum">
              <a:rPr lang="en-US" smtClean="0">
                <a:solidFill>
                  <a:srgbClr val="FFFFFF"/>
                </a:solidFill>
              </a:rPr>
              <a:pPr algn="ctr" defTabSz="514350"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wrap="square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pPr defTabSz="514350"/>
            <a:r>
              <a:rPr lang="en-US">
                <a:solidFill>
                  <a:srgbClr val="FFFFFF"/>
                </a:solidFill>
              </a:rPr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7238"/>
            <a:ext cx="10515600" cy="2744886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Image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7016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ONS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2454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matiss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4262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astral">
    <p:bg>
      <p:bgPr>
        <a:solidFill>
          <a:srgbClr val="3B7A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1063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085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light teal">
    <p:bg>
      <p:bgPr>
        <a:solidFill>
          <a:srgbClr val="00A5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ED0727-79E8-044A-A266-B0C74790E72D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7585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teal"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 defTabSz="514350"/>
            <a:fld id="{232417FB-2EF4-EC49-BC13-97513C37E9E5}" type="slidenum">
              <a:rPr lang="en-US" smtClean="0">
                <a:solidFill>
                  <a:srgbClr val="FFFFFF"/>
                </a:solidFill>
              </a:rPr>
              <a:pPr algn="ctr" defTabSz="514350"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pPr defTabSz="514350"/>
            <a:r>
              <a:rPr lang="en-US">
                <a:solidFill>
                  <a:srgbClr val="FFFFFF"/>
                </a:solidFill>
              </a:rPr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84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75C2-B976-47AC-9254-D6D635110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66B19F-A2C7-47B9-8D14-7ECC3D1F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A3E423-1CCE-4335-9694-BD0875C1D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7022D4-5B4F-406B-92D4-500770F89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24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salem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302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gold">
    <p:bg>
      <p:bgPr>
        <a:solidFill>
          <a:srgbClr val="B88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4108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oppy">
    <p:bg>
      <p:bgPr>
        <a:solidFill>
          <a:srgbClr val="D3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4275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ink">
    <p:bg>
      <p:bgPr>
        <a:solidFill>
          <a:srgbClr val="D23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119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rince">
    <p:bg>
      <p:bgPr>
        <a:solidFill>
          <a:srgbClr val="6E2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1264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purple">
    <p:bg>
      <p:bgPr>
        <a:solidFill>
          <a:srgbClr val="372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5004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solidFill>
          <a:srgbClr val="3231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65AB46-E9CE-BE4D-8338-E38ACF018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1004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8043-D4BF-433C-9B09-4B905922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92733-EE97-4DFD-9441-767AFCB41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99151"/>
            <a:ext cx="5181600" cy="13778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6A252-D9E2-448C-B8F7-5BD7A2329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799151"/>
            <a:ext cx="5181600" cy="13778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F1786-7572-4BC5-B59A-A940A2096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E2928-7102-4315-90C9-9649F0327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Sli.do #30237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2846D-65F3-4529-9D1D-9FC1C24D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93A-B26E-4E43-A048-44E9448E1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2276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EFF76-E92D-459D-882B-AA6394931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AECCA0-FAD3-4544-AFAB-D400D084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891E74-4D88-468B-A2DA-B3CB98AE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Sli.do #30237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B589A-CA09-4641-A2E5-4E3E0B04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93A-B26E-4E43-A048-44E9448E1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390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50"/>
            <a:ext cx="10515600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23635"/>
            <a:ext cx="105156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</p:spTree>
    <p:extLst>
      <p:ext uri="{BB962C8B-B14F-4D97-AF65-F5344CB8AC3E}">
        <p14:creationId xmlns:p14="http://schemas.microsoft.com/office/powerpoint/2010/main" val="316057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57AA0-D2BE-45CB-A880-048A76C7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DF64C8-F3F3-48C4-B82B-AF8FD2F47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03494-FA45-4AAE-9518-964F9BE8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2873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6"/>
            <a:ext cx="10515600" cy="42473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Add your chart here</a:t>
            </a:r>
          </a:p>
        </p:txBody>
      </p:sp>
    </p:spTree>
    <p:extLst>
      <p:ext uri="{BB962C8B-B14F-4D97-AF65-F5344CB8AC3E}">
        <p14:creationId xmlns:p14="http://schemas.microsoft.com/office/powerpoint/2010/main" val="5221354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hoto slid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8" y="6250895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pPr algn="ctr" defTabSz="514350"/>
            <a:fld id="{232417FB-2EF4-EC49-BC13-97513C37E9E5}" type="slidenum">
              <a:rPr lang="en-US" smtClean="0">
                <a:solidFill>
                  <a:srgbClr val="FFFFFF"/>
                </a:solidFill>
              </a:rPr>
              <a:pPr algn="ctr" defTabSz="514350"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5" y="6250894"/>
            <a:ext cx="3842031" cy="365125"/>
          </a:xfrm>
          <a:prstGeom prst="rect">
            <a:avLst/>
          </a:prstGeom>
        </p:spPr>
        <p:txBody>
          <a:bodyPr vert="horz" wrap="square" lIns="91440" tIns="45720" rIns="0" bIns="45720" rtlCol="0" anchor="t" anchorCtr="0"/>
          <a:lstStyle>
            <a:lvl1pPr algn="r">
              <a:defRPr sz="1125" b="1">
                <a:solidFill>
                  <a:schemeClr val="bg1"/>
                </a:solidFill>
              </a:defRPr>
            </a:lvl1pPr>
          </a:lstStyle>
          <a:p>
            <a:pPr defTabSz="514350"/>
            <a:r>
              <a:rPr lang="en-US">
                <a:solidFill>
                  <a:srgbClr val="FFFFFF"/>
                </a:solidFill>
              </a:rPr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75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7238"/>
            <a:ext cx="10515600" cy="2744886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405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Image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2787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1D3EF3B-1432-514C-B71B-12CE62EFE2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946254"/>
            <a:ext cx="10515600" cy="923330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defRPr sz="1800"/>
            </a:lvl1pPr>
          </a:lstStyle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sp>
        <p:nvSpPr>
          <p:cNvPr id="24" name="Date Placeholder 15">
            <a:extLst>
              <a:ext uri="{FF2B5EF4-FFF2-40B4-BE49-F238E27FC236}">
                <a16:creationId xmlns:a16="http://schemas.microsoft.com/office/drawing/2014/main" id="{DFB003DF-C24D-A044-83E5-7964CE100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4"/>
            <a:ext cx="2743200" cy="365125"/>
          </a:xfrm>
          <a:prstGeom prst="rect">
            <a:avLst/>
          </a:prstGeom>
        </p:spPr>
        <p:txBody>
          <a:bodyPr vert="horz" lIns="0" tIns="45720" rIns="90000" bIns="45720" rtlCol="0" anchor="ctr"/>
          <a:lstStyle>
            <a:lvl1pPr algn="l">
              <a:defRPr sz="15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3C8DC0-54A4-A146-A12C-27ECC577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BE2F4506-BEEA-784B-B604-6F02F963F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0000" tIns="45720" rIns="0" bIns="45720" rtlCol="0" anchor="t" anchorCtr="0"/>
          <a:lstStyle>
            <a:lvl1pPr algn="r">
              <a:defRPr sz="15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0BAAC3-A1E9-784F-BE30-C99088DCE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24889282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lumn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923635"/>
            <a:ext cx="51804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923635"/>
            <a:ext cx="5181600" cy="1585562"/>
          </a:xfr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>
                <a:solidFill>
                  <a:schemeClr val="tx2"/>
                </a:solidFill>
              </a:defRPr>
            </a:lvl4pPr>
            <a:lvl5pPr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3306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</p:spTree>
    <p:extLst>
      <p:ext uri="{BB962C8B-B14F-4D97-AF65-F5344CB8AC3E}">
        <p14:creationId xmlns:p14="http://schemas.microsoft.com/office/powerpoint/2010/main" val="39053130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slid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wrap="square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7238"/>
            <a:ext cx="10515600" cy="2744886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Image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168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slide ONS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0A9FDF-9B76-F147-89B2-16C44BBC7C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C756F59-E195-5649-BC25-22C062D42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58814"/>
            <a:ext cx="10515600" cy="1963310"/>
          </a:xfrm>
          <a:prstGeom prst="rect">
            <a:avLst/>
          </a:prstGeom>
        </p:spPr>
        <p:txBody>
          <a:bodyPr anchor="b" anchorCtr="1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9037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A6F2061-5E6E-7440-8213-347350CB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BF0A45B-F2C7-C449-BF19-A76C374C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Sli.do #30237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3003A7E-23D8-E24C-BF09-F295F1F8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36C68A0-3B91-D547-860A-58AFF6D1F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344" y="880838"/>
            <a:ext cx="6910357" cy="3277804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Write your title here</a:t>
            </a:r>
            <a:b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(in sentence case)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8E0EA14-7348-FB49-B0DB-D8600EBF4C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711185"/>
            <a:ext cx="10515600" cy="923330"/>
          </a:xfrm>
          <a:prstGeom prst="rect">
            <a:avLst/>
          </a:prstGeom>
        </p:spPr>
        <p:txBody>
          <a:bodyPr vert="horz" lIns="0" tIns="45720" rIns="91440" bIns="45720" rtlCol="0" anchor="t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 (if desired)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06CB80-AF0F-B54A-A31F-0FB8E0F9BB8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4363516"/>
            <a:ext cx="10515600" cy="415498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spcBef>
                <a:spcPts val="0"/>
              </a:spcBef>
              <a:defRPr sz="21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13809891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rt page - minima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15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5"/>
            <a:ext cx="10515600" cy="424732"/>
          </a:xfrm>
          <a:prstGeom prst="rect">
            <a:avLst/>
          </a:prstGeom>
        </p:spPr>
        <p:txBody>
          <a:bodyPr anchor="t" anchorCtr="0"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Add your chart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9BF73-290C-6047-BFA6-A01EFEA976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86250"/>
            <a:ext cx="3331867" cy="2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59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C1439-12A6-4F6B-800E-C71B48551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F0BFC-123F-4FF6-A2DE-B63DF8B9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Sli.do #30237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42C39AB-B0B9-461C-BC81-58C105D0F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17" y="2060575"/>
            <a:ext cx="10713600" cy="41402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latin typeface="Source Sans Pro Light" panose="020B04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6D1D8A-D4E5-4943-B4B1-C1808B1495A6}"/>
              </a:ext>
            </a:extLst>
          </p:cNvPr>
          <p:cNvSpPr txBox="1"/>
          <p:nvPr userDrawn="1"/>
        </p:nvSpPr>
        <p:spPr>
          <a:xfrm>
            <a:off x="1113251" y="7020113"/>
            <a:ext cx="9588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**NOTE**</a:t>
            </a:r>
          </a:p>
          <a:p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There are 5 text styles.</a:t>
            </a:r>
          </a:p>
          <a:p>
            <a:endParaRPr lang="en-GB" sz="600">
              <a:solidFill>
                <a:srgbClr val="FF0000"/>
              </a:solidFill>
              <a:latin typeface="Courier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The main text style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A</a:t>
            </a:r>
            <a:r>
              <a:rPr lang="en-GB" sz="600" baseline="0">
                <a:solidFill>
                  <a:srgbClr val="FF0000"/>
                </a:solidFill>
                <a:latin typeface="Courier" pitchFamily="2" charset="0"/>
              </a:rPr>
              <a:t> second level bullet style</a:t>
            </a:r>
            <a:endParaRPr lang="en-GB" sz="600">
              <a:solidFill>
                <a:srgbClr val="FF0000"/>
              </a:solidFill>
              <a:latin typeface="Courier" pitchFamily="2" charset="0"/>
            </a:endParaRPr>
          </a:p>
          <a:p>
            <a:pPr marL="471488" lvl="1" indent="-128588">
              <a:buFontTx/>
              <a:buChar char="-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A third level bullet style</a:t>
            </a:r>
          </a:p>
          <a:p>
            <a:pPr marL="471488" lvl="1" indent="-128588">
              <a:buFontTx/>
              <a:buChar char="-"/>
            </a:pPr>
            <a:endParaRPr lang="en-GB" sz="600">
              <a:solidFill>
                <a:srgbClr val="FF0000"/>
              </a:solidFill>
              <a:latin typeface="Courier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To promote or demote the style, use the button on the home tab to increase or decrease the style </a:t>
            </a:r>
          </a:p>
        </p:txBody>
      </p:sp>
    </p:spTree>
    <p:extLst>
      <p:ext uri="{BB962C8B-B14F-4D97-AF65-F5344CB8AC3E}">
        <p14:creationId xmlns:p14="http://schemas.microsoft.com/office/powerpoint/2010/main" val="22962907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C1439-12A6-4F6B-800E-C71B48551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team slide title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F0BFC-123F-4FF6-A2DE-B63DF8B9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Sli.do #30237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42C39AB-B0B9-461C-BC81-58C105D0F3F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800" y="4849200"/>
            <a:ext cx="2160000" cy="252000"/>
          </a:xfrm>
        </p:spPr>
        <p:txBody>
          <a:bodyPr anchor="b" anchorCtr="0">
            <a:noAutofit/>
          </a:bodyPr>
          <a:lstStyle>
            <a:lvl1pPr>
              <a:lnSpc>
                <a:spcPts val="1200"/>
              </a:lnSpc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FBD2B99-87C8-4872-8343-510DBF5BCC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800" y="4363568"/>
            <a:ext cx="2160000" cy="341632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5A304BD9-EB4E-4A93-A431-5E74BDF6CD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9539" y="4363568"/>
            <a:ext cx="2160000" cy="341632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920A6A27-99EE-4D56-BBB1-D2C369FCEA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20277" y="4363568"/>
            <a:ext cx="2160000" cy="341632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BF7382D-C89A-4A50-9DA7-6871C97EDC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61017" y="4337811"/>
            <a:ext cx="2160000" cy="341632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B74057-61B4-4145-9569-781B7657DDD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800" y="5119200"/>
            <a:ext cx="2160000" cy="252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GB"/>
              <a:t>Click to add job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79B840C-D788-4C51-826C-4CFD99CFF9F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679539" y="4849200"/>
            <a:ext cx="2160000" cy="252000"/>
          </a:xfrm>
        </p:spPr>
        <p:txBody>
          <a:bodyPr anchor="b" anchorCtr="0">
            <a:noAutofit/>
          </a:bodyPr>
          <a:lstStyle>
            <a:lvl1pPr>
              <a:lnSpc>
                <a:spcPts val="1200"/>
              </a:lnSpc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17C8C49-4B46-435C-9F23-D75E2180C54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79539" y="5119200"/>
            <a:ext cx="2160000" cy="252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GB"/>
              <a:t>Click to add job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4F37A4C-32A1-4774-A11B-857115D883A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520277" y="4849200"/>
            <a:ext cx="2160000" cy="252000"/>
          </a:xfrm>
        </p:spPr>
        <p:txBody>
          <a:bodyPr anchor="b" anchorCtr="0">
            <a:noAutofit/>
          </a:bodyPr>
          <a:lstStyle>
            <a:lvl1pPr>
              <a:lnSpc>
                <a:spcPts val="1200"/>
              </a:lnSpc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31679D-6893-4590-AC3C-EBE29A08E58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277" y="5119200"/>
            <a:ext cx="2160000" cy="252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GB"/>
              <a:t>Click to add job 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8DDFE5-4CF0-4AD2-ACE8-F565774D2A2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361017" y="4849200"/>
            <a:ext cx="2160000" cy="252000"/>
          </a:xfrm>
        </p:spPr>
        <p:txBody>
          <a:bodyPr anchor="b" anchorCtr="0">
            <a:noAutofit/>
          </a:bodyPr>
          <a:lstStyle>
            <a:lvl1pPr>
              <a:lnSpc>
                <a:spcPts val="1200"/>
              </a:lnSpc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Semibold" panose="020B06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5A9EE85-04C3-4A48-9E0E-1CA68E976D3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361017" y="5119200"/>
            <a:ext cx="2160000" cy="252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1pPr>
            <a:lvl2pPr>
              <a:spcBef>
                <a:spcPts val="0"/>
              </a:spcBef>
              <a:spcAft>
                <a:spcPts val="450"/>
              </a:spcAft>
              <a:buClr>
                <a:srgbClr val="3C3C3B"/>
              </a:buClr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3pPr>
            <a:lvl4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4pPr>
            <a:lvl5pPr>
              <a:spcBef>
                <a:spcPts val="0"/>
              </a:spcBef>
              <a:spcAft>
                <a:spcPts val="450"/>
              </a:spcAft>
              <a:defRPr sz="1200">
                <a:solidFill>
                  <a:srgbClr val="3C3C3B"/>
                </a:solidFill>
                <a:latin typeface="Source Sans Pro Light" panose="020B0403030403020204" pitchFamily="34" charset="0"/>
              </a:defRPr>
            </a:lvl5pPr>
            <a:lvl6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6pPr>
            <a:lvl7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7pPr>
            <a:lvl8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8pPr>
            <a:lvl9pPr>
              <a:spcBef>
                <a:spcPts val="0"/>
              </a:spcBef>
              <a:spcAft>
                <a:spcPts val="450"/>
              </a:spcAft>
              <a:defRPr sz="1200"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GB"/>
              <a:t>Click to add job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6D1D8A-D4E5-4943-B4B1-C1808B1495A6}"/>
              </a:ext>
            </a:extLst>
          </p:cNvPr>
          <p:cNvSpPr txBox="1"/>
          <p:nvPr userDrawn="1"/>
        </p:nvSpPr>
        <p:spPr>
          <a:xfrm>
            <a:off x="1113251" y="7020113"/>
            <a:ext cx="9588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**NOTE**</a:t>
            </a:r>
          </a:p>
          <a:p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We advise making images like this black &amp; white, they’ve often come from different sources and vary in quality and this helps to make them look consistent.</a:t>
            </a:r>
          </a:p>
          <a:p>
            <a:endParaRPr lang="en-GB" sz="600">
              <a:solidFill>
                <a:srgbClr val="FF0000"/>
              </a:solidFill>
              <a:latin typeface="Courier" pitchFamily="2" charset="0"/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right click on image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choose ‘format object’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select final tab ‘picture’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open ‘picture colour’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600">
                <a:solidFill>
                  <a:srgbClr val="FF0000"/>
                </a:solidFill>
                <a:latin typeface="Courier" pitchFamily="2" charset="0"/>
              </a:rPr>
              <a:t>Slide ‘colour saturation’ all the way to the left - 0%</a:t>
            </a:r>
          </a:p>
        </p:txBody>
      </p:sp>
    </p:spTree>
    <p:extLst>
      <p:ext uri="{BB962C8B-B14F-4D97-AF65-F5344CB8AC3E}">
        <p14:creationId xmlns:p14="http://schemas.microsoft.com/office/powerpoint/2010/main" val="168219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CB5CE-70BA-4B42-908B-26143BF2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8FAEB-A0C2-4230-ABDF-5AC619CC6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E6AA9-39EA-4996-8E89-FE043FEA2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22712-AA40-49A0-8CA7-E1331DD4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840460-7269-402B-9741-6B84AF906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FE668-A698-4ACF-A5FA-004228A1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19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947E9-0DDE-A64B-BFB7-7AAB75691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66000"/>
            <a:ext cx="10715045" cy="93544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1800" spc="0" baseline="0"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BA559-AC76-454F-9A9B-FB872C26D0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GB">
                <a:solidFill>
                  <a:srgbClr val="3F4042"/>
                </a:solidFill>
              </a:rPr>
              <a:t>Sli.do #30237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32FB4A-9EE8-1C4C-B0A9-DFBFDE456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800" y="4799788"/>
            <a:ext cx="10713600" cy="13778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941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517CA-4C43-47D7-B578-B8FFDD042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8EEC9D-B8F3-4DC9-B940-CA827F7BE6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147E8-7345-475B-9C47-B8D25189B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A42D4-B4CB-462C-962F-4E6290F84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40F4F-E4EC-471E-9AAF-21A57887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D4C04-C007-4804-8271-4615B2EE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17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34" Type="http://schemas.openxmlformats.org/officeDocument/2006/relationships/image" Target="../media/image2.emf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slideLayout" Target="../slideLayouts/slideLayout77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8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18D029-685D-4222-A754-7AF4AADC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A957C-1DBF-4393-95C2-E20107BD2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149C2-EDAA-4BC8-874A-2305C567D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320CE-2DD5-4BC9-903C-B63F4DF35BBD}" type="datetimeFigureOut">
              <a:rPr lang="en-GB" smtClean="0"/>
              <a:t>21/04/2022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366B3-3530-471F-B507-B1EDD3E6F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361F-50BF-4D64-B3F0-3AB2E5AD2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B82E3-00E9-4AA4-AF6A-A730EC488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800" y="4669254"/>
            <a:ext cx="10515600" cy="1200329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pic>
        <p:nvPicPr>
          <p:cNvPr id="6" name="Picture 5" descr="Office for National Statistics Logo">
            <a:extLst>
              <a:ext uri="{FF2B5EF4-FFF2-40B4-BE49-F238E27FC236}">
                <a16:creationId xmlns:a16="http://schemas.microsoft.com/office/drawing/2014/main" id="{9D6A1342-DE99-4B4D-B5AF-C43FDAE08636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439750" y="860003"/>
            <a:ext cx="2914650" cy="571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Public Policy Impact Board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7606C98-43DA-624E-A126-318E4E297157}"/>
              </a:ext>
            </a:extLst>
          </p:cNvPr>
          <p:cNvSpPr txBox="1">
            <a:spLocks/>
          </p:cNvSpPr>
          <p:nvPr userDrawn="1"/>
        </p:nvSpPr>
        <p:spPr>
          <a:xfrm>
            <a:off x="838200" y="714371"/>
            <a:ext cx="6691713" cy="383284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254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>
            <a:extLst>
              <a:ext uri="{FF2B5EF4-FFF2-40B4-BE49-F238E27FC236}">
                <a16:creationId xmlns:a16="http://schemas.microsoft.com/office/drawing/2014/main" id="{B695BB35-B7F9-BE46-A43E-B9B750880AE4}"/>
              </a:ext>
            </a:extLst>
          </p:cNvPr>
          <p:cNvSpPr txBox="1">
            <a:spLocks/>
          </p:cNvSpPr>
          <p:nvPr userDrawn="1"/>
        </p:nvSpPr>
        <p:spPr>
          <a:xfrm>
            <a:off x="838200" y="644843"/>
            <a:ext cx="7052953" cy="3490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D2E5A76-65BE-0B4A-9E47-4BFC8F8B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43" y="880837"/>
            <a:ext cx="6910357" cy="3817821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47124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800" y="4669254"/>
            <a:ext cx="10515600" cy="1200329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pic>
        <p:nvPicPr>
          <p:cNvPr id="6" name="Picture 5" descr="Office for National Statistics Logo">
            <a:extLst>
              <a:ext uri="{FF2B5EF4-FFF2-40B4-BE49-F238E27FC236}">
                <a16:creationId xmlns:a16="http://schemas.microsoft.com/office/drawing/2014/main" id="{9D6A1342-DE99-4B4D-B5AF-C43FDAE08636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439750" y="860003"/>
            <a:ext cx="2914650" cy="571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r>
              <a:rPr lang="en-US"/>
              <a:t>Sli.do #30237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7606C98-43DA-624E-A126-318E4E297157}"/>
              </a:ext>
            </a:extLst>
          </p:cNvPr>
          <p:cNvSpPr txBox="1">
            <a:spLocks/>
          </p:cNvSpPr>
          <p:nvPr userDrawn="1"/>
        </p:nvSpPr>
        <p:spPr>
          <a:xfrm>
            <a:off x="838200" y="714371"/>
            <a:ext cx="6691713" cy="383284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254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>
            <a:extLst>
              <a:ext uri="{FF2B5EF4-FFF2-40B4-BE49-F238E27FC236}">
                <a16:creationId xmlns:a16="http://schemas.microsoft.com/office/drawing/2014/main" id="{B695BB35-B7F9-BE46-A43E-B9B750880AE4}"/>
              </a:ext>
            </a:extLst>
          </p:cNvPr>
          <p:cNvSpPr txBox="1">
            <a:spLocks/>
          </p:cNvSpPr>
          <p:nvPr userDrawn="1"/>
        </p:nvSpPr>
        <p:spPr>
          <a:xfrm>
            <a:off x="838200" y="644843"/>
            <a:ext cx="7052953" cy="3490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D2E5A76-65BE-0B4A-9E47-4BFC8F8B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43" y="880837"/>
            <a:ext cx="6910357" cy="3817821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345672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800" y="4946254"/>
            <a:ext cx="10515600" cy="923330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br>
              <a:rPr lang="en-US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 | 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</a:t>
            </a:r>
          </a:p>
        </p:txBody>
      </p:sp>
      <p:pic>
        <p:nvPicPr>
          <p:cNvPr id="6" name="Picture 5" descr="Office for National Statistics Logo">
            <a:extLst>
              <a:ext uri="{FF2B5EF4-FFF2-40B4-BE49-F238E27FC236}">
                <a16:creationId xmlns:a16="http://schemas.microsoft.com/office/drawing/2014/main" id="{9D6A1342-DE99-4B4D-B5AF-C43FDAE0863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439749" y="860003"/>
            <a:ext cx="2914651" cy="571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3"/>
            <a:ext cx="2867827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003C57"/>
                </a:solidFill>
              </a:defRPr>
            </a:lvl1pPr>
          </a:lstStyle>
          <a:p>
            <a:fld id="{700CD93A-B26E-4E43-A048-44E9448E10D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4" y="6250892"/>
            <a:ext cx="3842031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500" b="1">
                <a:solidFill>
                  <a:srgbClr val="003C57"/>
                </a:solidFill>
              </a:defRPr>
            </a:lvl1pPr>
          </a:lstStyle>
          <a:p>
            <a:r>
              <a:rPr lang="en-GB"/>
              <a:t>Sli.do #30237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4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500" b="1">
                <a:solidFill>
                  <a:srgbClr val="003C57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7606C98-43DA-624E-A126-318E4E297157}"/>
              </a:ext>
            </a:extLst>
          </p:cNvPr>
          <p:cNvSpPr txBox="1">
            <a:spLocks/>
          </p:cNvSpPr>
          <p:nvPr/>
        </p:nvSpPr>
        <p:spPr>
          <a:xfrm>
            <a:off x="838201" y="714371"/>
            <a:ext cx="6691713" cy="3832846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/>
        </p:nvCxnSpPr>
        <p:spPr>
          <a:xfrm>
            <a:off x="823943" y="6055339"/>
            <a:ext cx="10548000" cy="0"/>
          </a:xfrm>
          <a:prstGeom prst="line">
            <a:avLst/>
          </a:prstGeom>
          <a:ln w="254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>
            <a:extLst>
              <a:ext uri="{FF2B5EF4-FFF2-40B4-BE49-F238E27FC236}">
                <a16:creationId xmlns:a16="http://schemas.microsoft.com/office/drawing/2014/main" id="{B695BB35-B7F9-BE46-A43E-B9B750880AE4}"/>
              </a:ext>
            </a:extLst>
          </p:cNvPr>
          <p:cNvSpPr txBox="1">
            <a:spLocks/>
          </p:cNvSpPr>
          <p:nvPr/>
        </p:nvSpPr>
        <p:spPr>
          <a:xfrm>
            <a:off x="838201" y="644845"/>
            <a:ext cx="7052953" cy="3490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D2E5A76-65BE-0B4A-9E47-4BFC8F8B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44" y="880839"/>
            <a:ext cx="6910357" cy="3817821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</a:p>
        </p:txBody>
      </p:sp>
    </p:spTree>
    <p:extLst>
      <p:ext uri="{BB962C8B-B14F-4D97-AF65-F5344CB8AC3E}">
        <p14:creationId xmlns:p14="http://schemas.microsoft.com/office/powerpoint/2010/main" val="174001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sa.statisticsauthority.gov.uk/wp-content/uploads/2021/11/EAP157-2023-Recommendation-Guiding-Aims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48071B-4BDE-4783-9FB6-DD1597365C08}"/>
              </a:ext>
            </a:extLst>
          </p:cNvPr>
          <p:cNvSpPr txBox="1">
            <a:spLocks/>
          </p:cNvSpPr>
          <p:nvPr/>
        </p:nvSpPr>
        <p:spPr>
          <a:xfrm>
            <a:off x="760288" y="1314196"/>
            <a:ext cx="10181690" cy="457971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>
                <a:solidFill>
                  <a:srgbClr val="183E56"/>
                </a:solidFill>
                <a:latin typeface="+mn-lt"/>
              </a:rPr>
              <a:t>Population and Social Statistics Transformation – an update</a:t>
            </a:r>
          </a:p>
          <a:p>
            <a:endParaRPr lang="en-GB" sz="3600">
              <a:solidFill>
                <a:srgbClr val="183E56"/>
              </a:solidFill>
              <a:latin typeface="+mn-lt"/>
            </a:endParaRPr>
          </a:p>
          <a:p>
            <a:endParaRPr lang="en-GB" sz="3600">
              <a:solidFill>
                <a:srgbClr val="183E56"/>
              </a:solidFill>
              <a:latin typeface="+mn-lt"/>
            </a:endParaRPr>
          </a:p>
          <a:p>
            <a:r>
              <a:rPr lang="en-GB" sz="3600">
                <a:solidFill>
                  <a:srgbClr val="183E56"/>
                </a:solidFill>
                <a:latin typeface="+mn-lt"/>
              </a:rPr>
              <a:t>Becky Tinsley</a:t>
            </a:r>
          </a:p>
          <a:p>
            <a:r>
              <a:rPr lang="en-GB" sz="3600">
                <a:solidFill>
                  <a:srgbClr val="183E56"/>
                </a:solidFill>
                <a:latin typeface="+mn-lt"/>
              </a:rPr>
              <a:t>Social Statistics Transformation, Analysis and Research (SSTAR)</a:t>
            </a:r>
          </a:p>
          <a:p>
            <a:endParaRPr lang="en-GB" sz="3600">
              <a:solidFill>
                <a:srgbClr val="183E5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371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4F775-10B3-4ED9-AB64-C4D4F4BAE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5D411B4C-139B-4485-B6CB-BFF3F94E2454}"/>
              </a:ext>
            </a:extLst>
          </p:cNvPr>
          <p:cNvSpPr txBox="1">
            <a:spLocks/>
          </p:cNvSpPr>
          <p:nvPr/>
        </p:nvSpPr>
        <p:spPr>
          <a:xfrm>
            <a:off x="617047" y="266897"/>
            <a:ext cx="10033536" cy="86793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Population counts for ABPE v2 and v3 and MYE for females, by year of birth, 2016-2020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003C57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8" name="Content Placeholder 3" descr="Chart, line chart&#10;&#10;Description automatically generated">
            <a:extLst>
              <a:ext uri="{FF2B5EF4-FFF2-40B4-BE49-F238E27FC236}">
                <a16:creationId xmlns:a16="http://schemas.microsoft.com/office/drawing/2014/main" id="{550894CC-4C10-4854-B0DD-D4A92BB3A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5"/>
          <a:stretch/>
        </p:blipFill>
        <p:spPr>
          <a:xfrm>
            <a:off x="134842" y="1952091"/>
            <a:ext cx="5659584" cy="27861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0D2D75-BA3E-4126-8832-BCE68C750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01" y="1892331"/>
            <a:ext cx="5774309" cy="29057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A8685C-C43D-470B-A016-6FA56292DF72}"/>
              </a:ext>
            </a:extLst>
          </p:cNvPr>
          <p:cNvSpPr txBox="1"/>
          <p:nvPr/>
        </p:nvSpPr>
        <p:spPr>
          <a:xfrm>
            <a:off x="721452" y="5146063"/>
            <a:ext cx="1010034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B5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Shows how the cohort size for those aged c.18-40 builds over time for ABPEv2 – we think from list inflation on the admin data. This problem is reduced from stricter inclusion rules on ABPEv3. Can see under-coverage in ABPEv3 for older ages</a:t>
            </a:r>
          </a:p>
        </p:txBody>
      </p:sp>
    </p:spTree>
    <p:extLst>
      <p:ext uri="{BB962C8B-B14F-4D97-AF65-F5344CB8AC3E}">
        <p14:creationId xmlns:p14="http://schemas.microsoft.com/office/powerpoint/2010/main" val="97787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4F775-10B3-4ED9-AB64-C4D4F4BAE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5D411B4C-139B-4485-B6CB-BFF3F94E2454}"/>
              </a:ext>
            </a:extLst>
          </p:cNvPr>
          <p:cNvSpPr txBox="1">
            <a:spLocks/>
          </p:cNvSpPr>
          <p:nvPr/>
        </p:nvSpPr>
        <p:spPr>
          <a:xfrm>
            <a:off x="617047" y="266897"/>
            <a:ext cx="10033536" cy="86793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Population counts for ABPE v2 and v3 and MYE for males, by year of birth, 2016-2020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003C57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7" name="Content Placeholder 2" descr="Chart, line chart&#10;&#10;Description automatically generated">
            <a:extLst>
              <a:ext uri="{FF2B5EF4-FFF2-40B4-BE49-F238E27FC236}">
                <a16:creationId xmlns:a16="http://schemas.microsoft.com/office/drawing/2014/main" id="{0DB14F24-FACF-43ED-B331-981D6DCAF1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81"/>
          <a:stretch/>
        </p:blipFill>
        <p:spPr>
          <a:xfrm>
            <a:off x="214956" y="1920522"/>
            <a:ext cx="5842968" cy="28775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E3CE78-BD74-47F1-9FD0-BC883E337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901236"/>
            <a:ext cx="6016966" cy="30278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6C1FB1-9A59-420A-BA0C-2DF30D37216C}"/>
              </a:ext>
            </a:extLst>
          </p:cNvPr>
          <p:cNvSpPr txBox="1"/>
          <p:nvPr/>
        </p:nvSpPr>
        <p:spPr>
          <a:xfrm>
            <a:off x="766809" y="5127920"/>
            <a:ext cx="10100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B5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Similar to females, shows how the cohort size for those aged c.18-50 builds over time for ABPEv2 – we think from list inflation on the admin data. This problem is reduced from stricter inclusion rules on  ABPEv3 – however can now clearly see under-coverage compared to MYEs</a:t>
            </a:r>
          </a:p>
        </p:txBody>
      </p:sp>
    </p:spTree>
    <p:extLst>
      <p:ext uri="{BB962C8B-B14F-4D97-AF65-F5344CB8AC3E}">
        <p14:creationId xmlns:p14="http://schemas.microsoft.com/office/powerpoint/2010/main" val="463179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7E334-4924-4CC1-8E7B-D2D17EB9D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4EE37-22B8-4236-A158-778B2AE0C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4C8D3-0387-402A-8F6D-162FE12D0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B5F5F1-E93B-4091-A1A9-751E065C6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0" y="95003"/>
            <a:ext cx="4217139" cy="41255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E07833-50B7-4329-BA49-A55405664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536" y="95003"/>
            <a:ext cx="4192803" cy="42157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F9D554-792C-4137-A9F7-B000073F0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842" y="0"/>
            <a:ext cx="4299868" cy="4318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E4A05C-8EC5-416F-BDFC-26C57B772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6883" y="95003"/>
            <a:ext cx="4137841" cy="4215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0DCD12-30F4-4018-8107-3E0DC81F3C4B}"/>
              </a:ext>
            </a:extLst>
          </p:cNvPr>
          <p:cNvSpPr txBox="1"/>
          <p:nvPr/>
        </p:nvSpPr>
        <p:spPr>
          <a:xfrm>
            <a:off x="95693" y="4593098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Grey bars – official Mid-Year Estimates</a:t>
            </a:r>
          </a:p>
          <a:p>
            <a:r>
              <a:rPr lang="en-GB"/>
              <a:t>Yellow bars – ABPE v2</a:t>
            </a:r>
          </a:p>
          <a:p>
            <a:r>
              <a:rPr lang="en-GB"/>
              <a:t>Blue bars – ABPE v3</a:t>
            </a:r>
          </a:p>
        </p:txBody>
      </p:sp>
    </p:spTree>
    <p:extLst>
      <p:ext uri="{BB962C8B-B14F-4D97-AF65-F5344CB8AC3E}">
        <p14:creationId xmlns:p14="http://schemas.microsoft.com/office/powerpoint/2010/main" val="897479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4CA31-0F38-469E-846E-F196CD806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CFF73-539B-4A0C-98B8-F93812FC0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496D3-7EB2-4398-ABA6-08F705BAB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7612F-D5DB-4997-91E0-85F8F634B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41105" cy="4200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B595B9-F075-4A16-80F5-B6BB2FEF1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023" y="0"/>
            <a:ext cx="4136184" cy="4200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D1B718-F830-4236-8DB3-4DB28CD2B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864" y="0"/>
            <a:ext cx="4206761" cy="42343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5FFC9A-30D6-4DF5-9796-BD90B0B0F9F9}"/>
              </a:ext>
            </a:extLst>
          </p:cNvPr>
          <p:cNvSpPr txBox="1"/>
          <p:nvPr/>
        </p:nvSpPr>
        <p:spPr>
          <a:xfrm>
            <a:off x="6590958" y="4915223"/>
            <a:ext cx="476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Conclusion: Not a “one size fits all” approach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A3218A-F7F1-4050-A267-492DB7B7C5D4}"/>
              </a:ext>
            </a:extLst>
          </p:cNvPr>
          <p:cNvSpPr txBox="1"/>
          <p:nvPr/>
        </p:nvSpPr>
        <p:spPr>
          <a:xfrm>
            <a:off x="95693" y="4593098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Grey bars – official Mid-Year Estimates</a:t>
            </a:r>
          </a:p>
          <a:p>
            <a:r>
              <a:rPr lang="en-GB"/>
              <a:t>Yellow bars – ABPE v2</a:t>
            </a:r>
          </a:p>
          <a:p>
            <a:r>
              <a:rPr lang="en-GB"/>
              <a:t>Blue bars – ABPE v3</a:t>
            </a:r>
          </a:p>
        </p:txBody>
      </p:sp>
    </p:spTree>
    <p:extLst>
      <p:ext uri="{BB962C8B-B14F-4D97-AF65-F5344CB8AC3E}">
        <p14:creationId xmlns:p14="http://schemas.microsoft.com/office/powerpoint/2010/main" val="1491773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E7B75-337B-451E-9475-DB2E68A24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4" y="241982"/>
            <a:ext cx="10515600" cy="978729"/>
          </a:xfrm>
        </p:spPr>
        <p:txBody>
          <a:bodyPr/>
          <a:lstStyle/>
          <a:p>
            <a:r>
              <a:rPr lang="en-GB" sz="3200"/>
              <a:t>Giving users confidence: methodological solutions to tackle bias and variance in admin 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E7407-E0C9-41AA-BA80-55795E00C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136B1B6-61AA-487D-87D8-FBC4E6B05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676288"/>
              </p:ext>
            </p:extLst>
          </p:nvPr>
        </p:nvGraphicFramePr>
        <p:xfrm>
          <a:off x="453005" y="1281430"/>
          <a:ext cx="11174134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0560">
                  <a:extLst>
                    <a:ext uri="{9D8B030D-6E8A-4147-A177-3AD203B41FA5}">
                      <a16:colId xmlns:a16="http://schemas.microsoft.com/office/drawing/2014/main" val="435334919"/>
                    </a:ext>
                  </a:extLst>
                </a:gridCol>
                <a:gridCol w="3451515">
                  <a:extLst>
                    <a:ext uri="{9D8B030D-6E8A-4147-A177-3AD203B41FA5}">
                      <a16:colId xmlns:a16="http://schemas.microsoft.com/office/drawing/2014/main" val="3543353190"/>
                    </a:ext>
                  </a:extLst>
                </a:gridCol>
                <a:gridCol w="3237368">
                  <a:extLst>
                    <a:ext uri="{9D8B030D-6E8A-4147-A177-3AD203B41FA5}">
                      <a16:colId xmlns:a16="http://schemas.microsoft.com/office/drawing/2014/main" val="1607175619"/>
                    </a:ext>
                  </a:extLst>
                </a:gridCol>
                <a:gridCol w="2214691">
                  <a:extLst>
                    <a:ext uri="{9D8B030D-6E8A-4147-A177-3AD203B41FA5}">
                      <a16:colId xmlns:a16="http://schemas.microsoft.com/office/drawing/2014/main" val="3846292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Requirements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389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2021 Census Cohort Study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Replenished “census-type” dataset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1"/>
                        <a:t>Allows us to follow records over time to look at outcomes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Constructs outputs bottom-up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Misses any records not captured on admin data (imputation/weights could address)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Potential to suffer from linkage error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Not able to provide quality measures to users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i="0"/>
                        <a:t>Need all sources in the clear and dedicated clerical resource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7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/>
                        <a:t>Demographic accounting (Bayesian approach which uses a variety of different data sources as priors </a:t>
                      </a:r>
                      <a:r>
                        <a:rPr lang="en-GB" sz="13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inc.  population size, plus fertility rates, mortality rates, sex ratios etc)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Can maximise intelligence from all data sources (not just record-level)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Provides quality measures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Produces </a:t>
                      </a:r>
                      <a:r>
                        <a:rPr lang="en-GB" b="1"/>
                        <a:t>monthly “provisional” LA  population totals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Applies coherent population totals for other 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Needs record-level feeds to drive LA population estimates down to small area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New approach – building expertise and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Dedicated methodological resource plus external expertise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5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/>
                        <a:t>ABPE supported by survey/estimation framework</a:t>
                      </a:r>
                    </a:p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Provides quality measures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1"/>
                        <a:t>Allows production of small-area population totals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Can adjust for population groups who don’t interact with admin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35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Potential to suffer from linkage 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35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Need all sources in the clear and dedicated clerical resource</a:t>
                      </a:r>
                    </a:p>
                    <a:p>
                      <a:endParaRPr lang="en-GB" sz="135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0148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8425EC6-4A3E-440A-A70F-08F237474094}"/>
              </a:ext>
            </a:extLst>
          </p:cNvPr>
          <p:cNvSpPr txBox="1"/>
          <p:nvPr/>
        </p:nvSpPr>
        <p:spPr>
          <a:xfrm>
            <a:off x="100668" y="5629008"/>
            <a:ext cx="1217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Solution is likely to be a hybrid, borrowing strength from all three approaches, which is factored into our delivery plans</a:t>
            </a:r>
          </a:p>
        </p:txBody>
      </p:sp>
    </p:spTree>
    <p:extLst>
      <p:ext uri="{BB962C8B-B14F-4D97-AF65-F5344CB8AC3E}">
        <p14:creationId xmlns:p14="http://schemas.microsoft.com/office/powerpoint/2010/main" val="252136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8CF7-8D40-47F7-A5C5-976ED0C4B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352"/>
            <a:ext cx="10515600" cy="590931"/>
          </a:xfrm>
        </p:spPr>
        <p:txBody>
          <a:bodyPr/>
          <a:lstStyle/>
          <a:p>
            <a:r>
              <a:rPr lang="en-GB" dirty="0"/>
              <a:t>Approaches to improve ABPEs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E385D-5678-482A-8A33-E5B89AD19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914"/>
            <a:ext cx="10515600" cy="336707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183E56"/>
                </a:solidFill>
              </a:rPr>
              <a:t>Updated data sources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183E56"/>
                </a:solidFill>
              </a:rPr>
              <a:t>New data sources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183E56"/>
                </a:solidFill>
              </a:rPr>
              <a:t>Improved methods</a:t>
            </a:r>
          </a:p>
          <a:p>
            <a:pPr marL="514350" indent="-514350">
              <a:buFont typeface="+mj-lt"/>
              <a:buAutoNum type="arabicPeriod"/>
            </a:pPr>
            <a:endParaRPr lang="en-GB" dirty="0">
              <a:solidFill>
                <a:srgbClr val="183E56"/>
              </a:solidFill>
            </a:endParaRPr>
          </a:p>
          <a:p>
            <a:r>
              <a:rPr lang="en-GB" dirty="0">
                <a:solidFill>
                  <a:srgbClr val="183E56"/>
                </a:solidFill>
              </a:rPr>
              <a:t>Planning iterative phases over the next year, alongside availability of admin data</a:t>
            </a:r>
          </a:p>
          <a:p>
            <a:endParaRPr lang="en-GB" dirty="0">
              <a:solidFill>
                <a:srgbClr val="183E56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AA535-5656-4142-9E49-7A8328566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9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8B32A2-FABC-4EE5-AF96-FD6A9C2F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7755E-7073-4562-ACCA-E2F273142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80029-2E6F-4B00-BE28-B02F95A12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16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9DA3A-0B67-42A4-B5DB-54194AF3E7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Sli.do #30237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7971F33-AA7D-4705-B3F4-90A7371B6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722053-701D-438E-B555-A6D3446BDCC4}"/>
              </a:ext>
            </a:extLst>
          </p:cNvPr>
          <p:cNvSpPr/>
          <p:nvPr/>
        </p:nvSpPr>
        <p:spPr>
          <a:xfrm>
            <a:off x="255177" y="241982"/>
            <a:ext cx="3338624" cy="590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>
                <a:solidFill>
                  <a:srgbClr val="183E56"/>
                </a:solidFill>
              </a:rPr>
              <a:t>Characteristics,</a:t>
            </a:r>
          </a:p>
        </p:txBody>
      </p:sp>
    </p:spTree>
    <p:extLst>
      <p:ext uri="{BB962C8B-B14F-4D97-AF65-F5344CB8AC3E}">
        <p14:creationId xmlns:p14="http://schemas.microsoft.com/office/powerpoint/2010/main" val="1208466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4822-AA3E-4564-BE36-907903B3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258"/>
            <a:ext cx="10515600" cy="1089529"/>
          </a:xfrm>
        </p:spPr>
        <p:txBody>
          <a:bodyPr/>
          <a:lstStyle/>
          <a:p>
            <a:r>
              <a:rPr lang="en-GB" sz="3600" b="1">
                <a:solidFill>
                  <a:srgbClr val="183E56"/>
                </a:solidFill>
                <a:latin typeface="+mn-lt"/>
              </a:rPr>
              <a:t>Strategy for topics not readily available through admin data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D642D-8A95-45C6-B83F-03CC31766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533"/>
            <a:ext cx="10515600" cy="3469668"/>
          </a:xfrm>
        </p:spPr>
        <p:txBody>
          <a:bodyPr/>
          <a:lstStyle/>
          <a:p>
            <a:pPr marL="0" indent="0">
              <a:buNone/>
            </a:pPr>
            <a:r>
              <a:rPr lang="en-GB">
                <a:solidFill>
                  <a:srgbClr val="183E56"/>
                </a:solidFill>
              </a:rPr>
              <a:t>Some topics are not readily available on admin data:</a:t>
            </a:r>
          </a:p>
          <a:p>
            <a:pPr marL="0" indent="0">
              <a:buNone/>
            </a:pPr>
            <a:endParaRPr lang="en-GB">
              <a:solidFill>
                <a:srgbClr val="183E56"/>
              </a:solidFill>
            </a:endParaRPr>
          </a:p>
          <a:p>
            <a:pPr marL="0" indent="0">
              <a:buNone/>
            </a:pPr>
            <a:endParaRPr lang="en-GB">
              <a:solidFill>
                <a:srgbClr val="183E56"/>
              </a:solidFill>
            </a:endParaRPr>
          </a:p>
          <a:p>
            <a:pPr marL="0" indent="0">
              <a:buNone/>
            </a:pPr>
            <a:endParaRPr lang="en-GB">
              <a:solidFill>
                <a:srgbClr val="183E56"/>
              </a:solidFill>
            </a:endParaRPr>
          </a:p>
          <a:p>
            <a:pPr marL="0" indent="0">
              <a:buNone/>
            </a:pPr>
            <a:r>
              <a:rPr lang="en-GB">
                <a:solidFill>
                  <a:srgbClr val="183E56"/>
                </a:solidFill>
              </a:rPr>
              <a:t> </a:t>
            </a:r>
          </a:p>
          <a:p>
            <a:pPr marL="0" indent="0">
              <a:buNone/>
            </a:pPr>
            <a:endParaRPr lang="en-GB">
              <a:solidFill>
                <a:srgbClr val="183E56"/>
              </a:solidFill>
            </a:endParaRPr>
          </a:p>
          <a:p>
            <a:pPr marL="0" indent="0">
              <a:buNone/>
            </a:pPr>
            <a:r>
              <a:rPr lang="en-GB">
                <a:solidFill>
                  <a:srgbClr val="183E56"/>
                </a:solidFill>
              </a:rPr>
              <a:t>The proposed way forward will be factored into the 2023 Recommendation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63FFD-30D5-4586-A6B3-BCFB0697A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E9585B-6532-4CF8-83FC-CEAD6B45EAEB}"/>
              </a:ext>
            </a:extLst>
          </p:cNvPr>
          <p:cNvSpPr txBox="1"/>
          <p:nvPr/>
        </p:nvSpPr>
        <p:spPr>
          <a:xfrm>
            <a:off x="838200" y="2318245"/>
            <a:ext cx="3815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Occupation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Religion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National identity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Welsh language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80886-C145-43BE-B19D-2E46ABAC361C}"/>
              </a:ext>
            </a:extLst>
          </p:cNvPr>
          <p:cNvSpPr txBox="1"/>
          <p:nvPr/>
        </p:nvSpPr>
        <p:spPr>
          <a:xfrm>
            <a:off x="3939288" y="2316535"/>
            <a:ext cx="3815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General health/self-defined disability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183E56"/>
                </a:solidFill>
              </a:rPr>
              <a:t>Unpaid care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E0779C-5A53-476F-88B7-0ACE59162E29}"/>
              </a:ext>
            </a:extLst>
          </p:cNvPr>
          <p:cNvSpPr txBox="1"/>
          <p:nvPr/>
        </p:nvSpPr>
        <p:spPr>
          <a:xfrm>
            <a:off x="7483883" y="2316535"/>
            <a:ext cx="3815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2"/>
                </a:solidFill>
              </a:rPr>
              <a:t>Sexual 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2"/>
                </a:solidFill>
              </a:rPr>
              <a:t>Gender identity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2"/>
                </a:solidFill>
              </a:rPr>
              <a:t>Tenure/landlords</a:t>
            </a:r>
          </a:p>
        </p:txBody>
      </p:sp>
    </p:spTree>
    <p:extLst>
      <p:ext uri="{BB962C8B-B14F-4D97-AF65-F5344CB8AC3E}">
        <p14:creationId xmlns:p14="http://schemas.microsoft.com/office/powerpoint/2010/main" val="2617264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9FD3C-22D6-40BA-B3AC-9300ABECB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183E56"/>
                </a:solidFill>
                <a:latin typeface="+mn-lt"/>
              </a:rPr>
              <a:t>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1BD72-6AEE-490C-8978-EAEEB83C8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044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9A671-E182-4A8A-B5FF-2640163A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183E56"/>
                </a:solidFill>
              </a:rPr>
              <a:t>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5E042-700D-4877-9B7D-5381A0BCF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3633"/>
            <a:ext cx="10515600" cy="3700990"/>
          </a:xfrm>
        </p:spPr>
        <p:txBody>
          <a:bodyPr>
            <a:normAutofit fontScale="92500" lnSpcReduction="10000"/>
          </a:bodyPr>
          <a:lstStyle/>
          <a:p>
            <a:r>
              <a:rPr lang="en-GB">
                <a:solidFill>
                  <a:srgbClr val="183E56"/>
                </a:solidFill>
              </a:rPr>
              <a:t>Engagement with users and stakeholders is vital – this represents an exciting but fundamental change to our statistical system</a:t>
            </a:r>
          </a:p>
          <a:p>
            <a:r>
              <a:rPr lang="en-GB">
                <a:solidFill>
                  <a:srgbClr val="183E56"/>
                </a:solidFill>
              </a:rPr>
              <a:t>We are taking a two-phase:</a:t>
            </a:r>
          </a:p>
          <a:p>
            <a:pPr lvl="1"/>
            <a:r>
              <a:rPr lang="en-GB" sz="3200">
                <a:solidFill>
                  <a:srgbClr val="183E56"/>
                </a:solidFill>
              </a:rPr>
              <a:t>Within the next 6 months, starting a conversation with users via advisory groups, seeking their views on how our transformation plans are taking shape</a:t>
            </a:r>
          </a:p>
          <a:p>
            <a:pPr lvl="1"/>
            <a:r>
              <a:rPr lang="en-GB" sz="3200">
                <a:solidFill>
                  <a:srgbClr val="183E56"/>
                </a:solidFill>
              </a:rPr>
              <a:t>Nearer to the recommendation being made, we will ask users to engage with us on progress of transformation to date and the next steps</a:t>
            </a:r>
          </a:p>
        </p:txBody>
      </p:sp>
    </p:spTree>
    <p:extLst>
      <p:ext uri="{BB962C8B-B14F-4D97-AF65-F5344CB8AC3E}">
        <p14:creationId xmlns:p14="http://schemas.microsoft.com/office/powerpoint/2010/main" val="83524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5D7B8-1CC7-47D8-B9F3-666C0CBF9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/>
          <a:p>
            <a:r>
              <a:rPr lang="en-GB">
                <a:solidFill>
                  <a:srgbClr val="183E56"/>
                </a:solidFill>
                <a:latin typeface="+mn-lt"/>
              </a:rPr>
              <a:t>Background, Timeline and Ambition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7156B-1B65-43C6-9229-D97AE3FBF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5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6CCA51D-C979-458E-AFFD-09CC3B2BD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423677"/>
              </p:ext>
            </p:extLst>
          </p:nvPr>
        </p:nvGraphicFramePr>
        <p:xfrm>
          <a:off x="838200" y="639192"/>
          <a:ext cx="10515600" cy="560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9AF0D172-DC0E-4BA1-AAEC-3B2FCC6E929E}"/>
              </a:ext>
            </a:extLst>
          </p:cNvPr>
          <p:cNvSpPr txBox="1">
            <a:spLocks/>
          </p:cNvSpPr>
          <p:nvPr/>
        </p:nvSpPr>
        <p:spPr>
          <a:xfrm>
            <a:off x="856343" y="521019"/>
            <a:ext cx="10515600" cy="75713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0">
                <a:latin typeface="Calibri" panose="020F0502020204030204" pitchFamily="34" charset="0"/>
                <a:cs typeface="Calibri" panose="020F0502020204030204" pitchFamily="34" charset="0"/>
              </a:rPr>
              <a:t>Background / Timeline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EDAD9F-F081-40BD-8EE7-7099267DC919}"/>
              </a:ext>
            </a:extLst>
          </p:cNvPr>
          <p:cNvSpPr txBox="1"/>
          <p:nvPr/>
        </p:nvSpPr>
        <p:spPr>
          <a:xfrm>
            <a:off x="7634177" y="3621075"/>
            <a:ext cx="3019646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Engagement</a:t>
            </a:r>
          </a:p>
        </p:txBody>
      </p:sp>
    </p:spTree>
    <p:extLst>
      <p:ext uri="{BB962C8B-B14F-4D97-AF65-F5344CB8AC3E}">
        <p14:creationId xmlns:p14="http://schemas.microsoft.com/office/powerpoint/2010/main" val="235835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3284B7-F586-4770-A66F-6B131AB41F2B}"/>
              </a:ext>
            </a:extLst>
          </p:cNvPr>
          <p:cNvSpPr/>
          <p:nvPr/>
        </p:nvSpPr>
        <p:spPr>
          <a:xfrm>
            <a:off x="0" y="5954233"/>
            <a:ext cx="12192000" cy="903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E3DE1F-DABC-41DB-B836-F2687BE40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999"/>
            <a:ext cx="10515600" cy="757130"/>
          </a:xfrm>
        </p:spPr>
        <p:txBody>
          <a:bodyPr/>
          <a:lstStyle/>
          <a:p>
            <a:r>
              <a:rPr lang="en-GB"/>
              <a:t>Key messages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DB4CD4-1263-4756-BDDC-367B034B6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18" y="1051225"/>
            <a:ext cx="11079126" cy="599189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We are transforming the way we produce population, migration and social statistics to:</a:t>
            </a:r>
          </a:p>
          <a:p>
            <a:pPr marL="1143000" lvl="1" indent="-457200"/>
            <a:r>
              <a:rPr lang="en-GB" sz="1800"/>
              <a:t>Produce more regular (monthly) and timely population totals by age and sex at a local level</a:t>
            </a:r>
          </a:p>
          <a:p>
            <a:pPr marL="1143000" lvl="1" indent="-457200"/>
            <a:r>
              <a:rPr lang="en-GB" sz="1800"/>
              <a:t>Provide more timely and regular small-area multivariate outputs each year (ultimate aim:</a:t>
            </a:r>
            <a:r>
              <a:rPr lang="en-GB" sz="1400"/>
              <a:t> </a:t>
            </a:r>
            <a:r>
              <a:rPr lang="en-GB" sz="1800"/>
              <a:t>more topics than a census can provide once a decade)</a:t>
            </a:r>
            <a:endParaRPr lang="en-GB" sz="1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We will continue to demonstrate progress to users by:</a:t>
            </a:r>
          </a:p>
          <a:p>
            <a:pPr marL="1143000" lvl="1" indent="-457200"/>
            <a:r>
              <a:rPr lang="en-GB" sz="1800"/>
              <a:t>Publishing research as it develops</a:t>
            </a:r>
          </a:p>
          <a:p>
            <a:pPr marL="1143000" lvl="1" indent="-457200"/>
            <a:r>
              <a:rPr lang="en-GB" sz="1800"/>
              <a:t>Embedding new data and methods into our official statistics when we are confident in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We will develop a system that is flexible to changes in data and technology and policy developments, and will be based on integrating a range of sources including commercial data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The 2023 Recommendation will show our progress, setting out a recommendation on what’s needed in future. The transformed system will continue to iteratively build on what we have achieved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This work will be instrumental in delivering the recommendations of the Inclusive Data Taskforce, and supporting government priorities. We have overlaps and synergies with all other ONS Programmes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/>
              <a:t>Core user needs not readily available on admin data will need to be met. This could include:</a:t>
            </a:r>
          </a:p>
          <a:p>
            <a:pPr marL="1143000" lvl="1" indent="-457200"/>
            <a:r>
              <a:rPr lang="en-GB" sz="1800"/>
              <a:t>New topics collected on admin data</a:t>
            </a:r>
          </a:p>
          <a:p>
            <a:pPr marL="1143000" lvl="1" indent="-457200"/>
            <a:r>
              <a:rPr lang="en-GB" sz="1800"/>
              <a:t>Large surveys</a:t>
            </a:r>
          </a:p>
          <a:p>
            <a:pPr marL="1143000" lvl="1" indent="-457200"/>
            <a:r>
              <a:rPr lang="en-GB" sz="1800"/>
              <a:t>Need for another census in the future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59A0B-75CF-4210-831F-8C4F3638B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5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3BC3C-233A-418C-B2F0-D1F5D9461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984"/>
            <a:ext cx="10515600" cy="757130"/>
          </a:xfrm>
        </p:spPr>
        <p:txBody>
          <a:bodyPr/>
          <a:lstStyle/>
          <a:p>
            <a:r>
              <a:rPr lang="en-GB"/>
              <a:t>User Needs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24D5C-4B83-4A7A-B7DC-C3E915D36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5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42E262-A9B3-474C-9D5E-BFDC8816B459}"/>
              </a:ext>
            </a:extLst>
          </p:cNvPr>
          <p:cNvSpPr txBox="1"/>
          <p:nvPr/>
        </p:nvSpPr>
        <p:spPr>
          <a:xfrm>
            <a:off x="783682" y="1306644"/>
            <a:ext cx="3581700" cy="492443"/>
          </a:xfrm>
          <a:prstGeom prst="rect">
            <a:avLst/>
          </a:prstGeom>
          <a:noFill/>
          <a:ln cmpd="sng">
            <a:noFill/>
            <a:round/>
          </a:ln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rtlCol="0">
            <a:spAutoFit/>
          </a:bodyPr>
          <a:lstStyle/>
          <a:p>
            <a:r>
              <a:rPr lang="en-GB" sz="2600"/>
              <a:t>Essential / Core Needs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B92AD8-98D3-4995-9DBE-C4CC1C5B3117}"/>
              </a:ext>
            </a:extLst>
          </p:cNvPr>
          <p:cNvSpPr txBox="1"/>
          <p:nvPr/>
        </p:nvSpPr>
        <p:spPr>
          <a:xfrm>
            <a:off x="6911816" y="1294862"/>
            <a:ext cx="3283228" cy="492443"/>
          </a:xfrm>
          <a:prstGeom prst="rect">
            <a:avLst/>
          </a:prstGeom>
          <a:noFill/>
          <a:ln cmpd="sng">
            <a:noFill/>
            <a:round/>
          </a:ln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600"/>
            </a:lvl1pPr>
          </a:lstStyle>
          <a:p>
            <a:r>
              <a:rPr lang="en-GB"/>
              <a:t>Ambitions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FA84359-A102-4EC9-A6F9-4CAC9C9BD7FE}"/>
              </a:ext>
            </a:extLst>
          </p:cNvPr>
          <p:cNvSpPr/>
          <p:nvPr/>
        </p:nvSpPr>
        <p:spPr>
          <a:xfrm>
            <a:off x="5537089" y="1986992"/>
            <a:ext cx="2489127" cy="13881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 more accessible and responsive system to user requirements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8361DA6-D4BC-434F-B95F-9A6E19FE83AA}"/>
              </a:ext>
            </a:extLst>
          </p:cNvPr>
          <p:cNvSpPr/>
          <p:nvPr/>
        </p:nvSpPr>
        <p:spPr>
          <a:xfrm>
            <a:off x="8381486" y="1899067"/>
            <a:ext cx="2351161" cy="13881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A system that is fully inclusive of the whole population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DAEFBEF-A045-4CF5-8420-8B31F37D1746}"/>
              </a:ext>
            </a:extLst>
          </p:cNvPr>
          <p:cNvSpPr/>
          <p:nvPr/>
        </p:nvSpPr>
        <p:spPr>
          <a:xfrm>
            <a:off x="5454521" y="3676376"/>
            <a:ext cx="2654265" cy="16815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Delivers faster indicators of morbidity, economic activity and population movement / change.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8D062F-D6A2-4C0C-98C7-53437E765871}"/>
              </a:ext>
            </a:extLst>
          </p:cNvPr>
          <p:cNvSpPr/>
          <p:nvPr/>
        </p:nvSpPr>
        <p:spPr>
          <a:xfrm>
            <a:off x="8381485" y="3449643"/>
            <a:ext cx="3283227" cy="2261877"/>
          </a:xfrm>
          <a:prstGeom prst="round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Supports an understanding of outcomes against characteristics, lived experiences and  behaviours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 – impacts on society, business/economy and the environment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70A2CEF-8A23-46DF-ABB9-55F75836D9FD}"/>
              </a:ext>
            </a:extLst>
          </p:cNvPr>
          <p:cNvSpPr/>
          <p:nvPr/>
        </p:nvSpPr>
        <p:spPr>
          <a:xfrm>
            <a:off x="632791" y="1981712"/>
            <a:ext cx="1699592" cy="15064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Population size, change and mobility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143CEF9-FD6C-48CB-833D-9548A3D92C44}"/>
              </a:ext>
            </a:extLst>
          </p:cNvPr>
          <p:cNvSpPr/>
          <p:nvPr/>
        </p:nvSpPr>
        <p:spPr>
          <a:xfrm>
            <a:off x="2574532" y="1981711"/>
            <a:ext cx="1890093" cy="15064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Population sub groups / protected characteristics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4077202-5871-434B-A70D-4C136B71AEC6}"/>
              </a:ext>
            </a:extLst>
          </p:cNvPr>
          <p:cNvSpPr/>
          <p:nvPr/>
        </p:nvSpPr>
        <p:spPr>
          <a:xfrm>
            <a:off x="632791" y="3827377"/>
            <a:ext cx="1699592" cy="15064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Housing and households / Families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EC15BEB-3DEA-4127-BD96-A0C18C3D1366}"/>
              </a:ext>
            </a:extLst>
          </p:cNvPr>
          <p:cNvSpPr/>
          <p:nvPr/>
        </p:nvSpPr>
        <p:spPr>
          <a:xfrm>
            <a:off x="2574532" y="3851487"/>
            <a:ext cx="1890093" cy="15064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Multi-variate relationships down to local level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6583DC-9E1D-4D72-905F-7E290C524309}"/>
              </a:ext>
            </a:extLst>
          </p:cNvPr>
          <p:cNvSpPr txBox="1"/>
          <p:nvPr/>
        </p:nvSpPr>
        <p:spPr>
          <a:xfrm>
            <a:off x="783681" y="5575352"/>
            <a:ext cx="48359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Detail provided in </a:t>
            </a:r>
            <a:r>
              <a:rPr lang="en-GB" dirty="0">
                <a:hlinkClick r:id="rId3"/>
              </a:rPr>
              <a:t>EAP 157</a:t>
            </a:r>
            <a:r>
              <a:rPr lang="en-GB" dirty="0"/>
              <a:t> (March 21 MARP)</a:t>
            </a:r>
          </a:p>
        </p:txBody>
      </p:sp>
    </p:spTree>
    <p:extLst>
      <p:ext uri="{BB962C8B-B14F-4D97-AF65-F5344CB8AC3E}">
        <p14:creationId xmlns:p14="http://schemas.microsoft.com/office/powerpoint/2010/main" val="71490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175927-D353-46C8-8F8B-886938D5E99C}"/>
              </a:ext>
            </a:extLst>
          </p:cNvPr>
          <p:cNvSpPr txBox="1"/>
          <p:nvPr/>
        </p:nvSpPr>
        <p:spPr>
          <a:xfrm>
            <a:off x="881349" y="319489"/>
            <a:ext cx="7229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Outcomes and Lived Experiences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045DB4D-6742-4F65-8DE1-60DE332329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388"/>
          <a:stretch/>
        </p:blipFill>
        <p:spPr>
          <a:xfrm>
            <a:off x="165618" y="965821"/>
            <a:ext cx="12026382" cy="505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93828B-6DB2-4D58-9FD7-8CFCC1792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82BEF3-7583-48EB-AB8A-59359698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/>
          <a:p>
            <a:r>
              <a:rPr lang="en-GB">
                <a:solidFill>
                  <a:srgbClr val="183E56"/>
                </a:solidFill>
                <a:latin typeface="+mn-lt"/>
              </a:rPr>
              <a:t>Progress so far</a:t>
            </a:r>
          </a:p>
        </p:txBody>
      </p:sp>
    </p:spTree>
    <p:extLst>
      <p:ext uri="{BB962C8B-B14F-4D97-AF65-F5344CB8AC3E}">
        <p14:creationId xmlns:p14="http://schemas.microsoft.com/office/powerpoint/2010/main" val="1021708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ED6C-6C80-4334-91E2-697E27F74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91" y="352927"/>
            <a:ext cx="11425646" cy="1089529"/>
          </a:xfrm>
        </p:spPr>
        <p:txBody>
          <a:bodyPr/>
          <a:lstStyle/>
          <a:p>
            <a:r>
              <a:rPr lang="en-GB" sz="3600"/>
              <a:t>Intro to Admin-based Population Estimates (ABPEs)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9C587-BE59-4A2A-9DE8-0400F4930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F151E57-84DC-43F6-A732-C3349D94C0D0}"/>
              </a:ext>
            </a:extLst>
          </p:cNvPr>
          <p:cNvGraphicFramePr>
            <a:graphicFrameLocks noGrp="1"/>
          </p:cNvGraphicFramePr>
          <p:nvPr/>
        </p:nvGraphicFramePr>
        <p:xfrm>
          <a:off x="509451" y="1085412"/>
          <a:ext cx="11173097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418">
                  <a:extLst>
                    <a:ext uri="{9D8B030D-6E8A-4147-A177-3AD203B41FA5}">
                      <a16:colId xmlns:a16="http://schemas.microsoft.com/office/drawing/2014/main" val="121323925"/>
                    </a:ext>
                  </a:extLst>
                </a:gridCol>
                <a:gridCol w="3759921">
                  <a:extLst>
                    <a:ext uri="{9D8B030D-6E8A-4147-A177-3AD203B41FA5}">
                      <a16:colId xmlns:a16="http://schemas.microsoft.com/office/drawing/2014/main" val="754421850"/>
                    </a:ext>
                  </a:extLst>
                </a:gridCol>
                <a:gridCol w="6168758">
                  <a:extLst>
                    <a:ext uri="{9D8B030D-6E8A-4147-A177-3AD203B41FA5}">
                      <a16:colId xmlns:a16="http://schemas.microsoft.com/office/drawing/2014/main" val="35816866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Sources 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Rules applied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792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ABPEv1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GP records (PR), National Insurance records (CIS), HESA data for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Must be on PR and CIS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Address allocated 50:50 if sources don’t agree </a:t>
                      </a:r>
                      <a:r>
                        <a:rPr lang="en-GB" i="1" u="none"/>
                        <a:t>unless </a:t>
                      </a:r>
                      <a:r>
                        <a:rPr lang="en-GB" i="0" u="none"/>
                        <a:t>on HESA (in which case students allocated 100% to student location)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709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ABPEv2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PR, CIS, </a:t>
                      </a:r>
                      <a:r>
                        <a:rPr lang="en-GB" err="1"/>
                        <a:t>Eng</a:t>
                      </a:r>
                      <a:r>
                        <a:rPr lang="en-GB"/>
                        <a:t>/Welsh School Census (SC), HESA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Must be on 2 of 4 sources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School-aged children allocated to SC address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Students allocated to HESA address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“Activity” info from DWP and health data (PDS) used to resolve conflicting addresses for adults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6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ABPEv3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PDS, CIS, Benefits and Income data, School Census, HESA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“Hierarchy of belief” model – give preference to source most likely to cover a particular population group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Use intelligence from all sources to act as “signs of life” (intended to only keep “active” records, and to assign geographically)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GB"/>
                        <a:t>Objective: remove over-coverage (strict rules)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353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14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9D66C-1791-4667-8BB8-5DE1D9DB38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2417FB-2EF4-EC49-BC13-97513C37E9E5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F5914C5-6B93-41C4-B8C5-FB0FADDEE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168" y="73750"/>
            <a:ext cx="2699979" cy="394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9">
            <a:extLst>
              <a:ext uri="{FF2B5EF4-FFF2-40B4-BE49-F238E27FC236}">
                <a16:creationId xmlns:a16="http://schemas.microsoft.com/office/drawing/2014/main" id="{294546D7-4475-4F93-9AA4-66FBE6A0F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68" y="4201844"/>
            <a:ext cx="3018785" cy="2308324"/>
          </a:xfrm>
        </p:spPr>
        <p:txBody>
          <a:bodyPr/>
          <a:lstStyle/>
          <a:p>
            <a:r>
              <a:rPr lang="en-GB" sz="2000"/>
              <a:t>ABPE v1 comparison with 2011 Census population estimates</a:t>
            </a:r>
            <a:br>
              <a:rPr lang="en-GB" sz="2000"/>
            </a:br>
            <a:br>
              <a:rPr lang="en-GB" sz="2000"/>
            </a:br>
            <a:r>
              <a:rPr lang="en-GB" sz="1600" b="0"/>
              <a:t>Basic rules</a:t>
            </a:r>
            <a:br>
              <a:rPr lang="en-GB" sz="1600" b="0"/>
            </a:br>
            <a:r>
              <a:rPr lang="en-GB" sz="1600" b="0"/>
              <a:t>Includes limited datasets</a:t>
            </a:r>
            <a:br>
              <a:rPr lang="en-GB"/>
            </a:br>
            <a:endParaRPr lang="en-GB"/>
          </a:p>
        </p:txBody>
      </p:sp>
      <p:pic>
        <p:nvPicPr>
          <p:cNvPr id="17" name="Picture 16" descr="SPDV2 2011 provisional.jpg">
            <a:extLst>
              <a:ext uri="{FF2B5EF4-FFF2-40B4-BE49-F238E27FC236}">
                <a16:creationId xmlns:a16="http://schemas.microsoft.com/office/drawing/2014/main" id="{5220EE0B-E4C3-49D3-AFE3-81D638657A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"/>
          <a:stretch>
            <a:fillRect/>
          </a:stretch>
        </p:blipFill>
        <p:spPr bwMode="auto">
          <a:xfrm>
            <a:off x="3934908" y="-74431"/>
            <a:ext cx="3018785" cy="434169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itle 9">
            <a:extLst>
              <a:ext uri="{FF2B5EF4-FFF2-40B4-BE49-F238E27FC236}">
                <a16:creationId xmlns:a16="http://schemas.microsoft.com/office/drawing/2014/main" id="{FED7D215-DDE9-4E84-A85E-469681AEF590}"/>
              </a:ext>
            </a:extLst>
          </p:cNvPr>
          <p:cNvSpPr txBox="1">
            <a:spLocks/>
          </p:cNvSpPr>
          <p:nvPr/>
        </p:nvSpPr>
        <p:spPr>
          <a:xfrm>
            <a:off x="4115863" y="4212446"/>
            <a:ext cx="3018785" cy="2252924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/>
              <a:t>ABPE v2 comparison with 2011 Census population estimates</a:t>
            </a:r>
          </a:p>
          <a:p>
            <a:endParaRPr lang="en-GB" sz="1600" b="0"/>
          </a:p>
          <a:p>
            <a:r>
              <a:rPr lang="en-GB" sz="1600" b="0"/>
              <a:t>Refined rules</a:t>
            </a:r>
          </a:p>
          <a:p>
            <a:r>
              <a:rPr lang="en-GB" sz="1600" b="0"/>
              <a:t>Includes wider range of dataset</a:t>
            </a:r>
            <a:br>
              <a:rPr lang="en-GB"/>
            </a:b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AC8EAA6-06C1-4288-9433-9948E8BAC89A}"/>
              </a:ext>
            </a:extLst>
          </p:cNvPr>
          <p:cNvSpPr txBox="1">
            <a:spLocks/>
          </p:cNvSpPr>
          <p:nvPr/>
        </p:nvSpPr>
        <p:spPr>
          <a:xfrm>
            <a:off x="7151006" y="357140"/>
            <a:ext cx="3229903" cy="1058238"/>
          </a:xfrm>
          <a:prstGeom prst="rect">
            <a:avLst/>
          </a:prstGeom>
        </p:spPr>
        <p:txBody>
          <a:bodyPr vert="horz" wrap="square" lIns="0" tIns="34290" rIns="68580" bIns="3429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3B5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Performance improved for LA totals…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3B5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But this hides patterns of over and under-coverage by age and sex: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06D7E0-9E74-405C-86F8-826FA213A532}"/>
              </a:ext>
            </a:extLst>
          </p:cNvPr>
          <p:cNvGrpSpPr/>
          <p:nvPr/>
        </p:nvGrpSpPr>
        <p:grpSpPr>
          <a:xfrm>
            <a:off x="6964326" y="1535411"/>
            <a:ext cx="5229019" cy="2800767"/>
            <a:chOff x="5708342" y="2011602"/>
            <a:chExt cx="6046932" cy="396556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2D000D6-C4C2-49F2-A5DA-CD6F376602FE}"/>
                </a:ext>
              </a:extLst>
            </p:cNvPr>
            <p:cNvGrpSpPr/>
            <p:nvPr/>
          </p:nvGrpSpPr>
          <p:grpSpPr>
            <a:xfrm>
              <a:off x="5708342" y="2011602"/>
              <a:ext cx="6046932" cy="3965562"/>
              <a:chOff x="5708342" y="1706639"/>
              <a:chExt cx="6046932" cy="3965562"/>
            </a:xfrm>
          </p:grpSpPr>
          <p:pic>
            <p:nvPicPr>
              <p:cNvPr id="23" name="Content Placeholder 9">
                <a:extLst>
                  <a:ext uri="{FF2B5EF4-FFF2-40B4-BE49-F238E27FC236}">
                    <a16:creationId xmlns:a16="http://schemas.microsoft.com/office/drawing/2014/main" id="{5B28491F-8B42-49BF-B6BE-5C1379A444FD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 cstate="print"/>
              <a:srcRect t="9859"/>
              <a:stretch>
                <a:fillRect/>
              </a:stretch>
            </p:blipFill>
            <p:spPr bwMode="auto">
              <a:xfrm>
                <a:off x="5708342" y="2154587"/>
                <a:ext cx="4191472" cy="3456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39616B0-9B0A-4A0B-97D4-15DAA0DA8190}"/>
                  </a:ext>
                </a:extLst>
              </p:cNvPr>
              <p:cNvSpPr txBox="1"/>
              <p:nvPr/>
            </p:nvSpPr>
            <p:spPr>
              <a:xfrm>
                <a:off x="10192804" y="1706639"/>
                <a:ext cx="1562470" cy="39655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83E56"/>
                    </a:solidFill>
                    <a:effectLst/>
                    <a:uLnTx/>
                    <a:uFillTx/>
                    <a:latin typeface="Arial" panose="020B0604020202020204"/>
                    <a:ea typeface="ＭＳ Ｐゴシック"/>
                    <a:cs typeface="+mn-cs"/>
                  </a:rPr>
                  <a:t>Always have over-coverage of working age males</a:t>
                </a: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183E56"/>
                  </a:solidFill>
                  <a:effectLst/>
                  <a:uLnTx/>
                  <a:uFillTx/>
                  <a:latin typeface="Arial" panose="020B0604020202020204"/>
                  <a:ea typeface="ＭＳ Ｐゴシック" pitchFamily="1" charset="-128"/>
                  <a:cs typeface="+mn-cs"/>
                </a:endParaRP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83E56"/>
                    </a:solidFill>
                    <a:effectLst/>
                    <a:uLnTx/>
                    <a:uFillTx/>
                    <a:latin typeface="Arial" panose="020B0604020202020204"/>
                    <a:ea typeface="ＭＳ Ｐゴシック"/>
                    <a:cs typeface="+mn-cs"/>
                  </a:rPr>
                  <a:t>Problematic for estimator conditions </a:t>
                </a:r>
                <a:r>
                  <a:rPr kumimoji="0" lang="en-GB" sz="1600" b="0" i="0" u="none" strike="noStrike" kern="1200" cap="none" spc="0" normalizeH="0" baseline="0" noProof="0" err="1">
                    <a:ln>
                      <a:noFill/>
                    </a:ln>
                    <a:solidFill>
                      <a:srgbClr val="183E56"/>
                    </a:solidFill>
                    <a:effectLst/>
                    <a:uLnTx/>
                    <a:uFillTx/>
                    <a:latin typeface="Arial" panose="020B0604020202020204"/>
                    <a:ea typeface="ＭＳ Ｐゴシック"/>
                    <a:cs typeface="+mn-cs"/>
                  </a:rPr>
                  <a:t>eg</a:t>
                </a: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83E56"/>
                    </a:solidFill>
                    <a:effectLst/>
                    <a:uLnTx/>
                    <a:uFillTx/>
                    <a:latin typeface="Arial" panose="020B0604020202020204"/>
                    <a:ea typeface="ＭＳ Ｐゴシック"/>
                    <a:cs typeface="+mn-cs"/>
                  </a:rPr>
                  <a:t> DSE.</a:t>
                </a:r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183E56"/>
                  </a:solidFill>
                  <a:effectLst/>
                  <a:uLnTx/>
                  <a:uFillTx/>
                  <a:latin typeface="Arial" panose="020B0604020202020204"/>
                  <a:ea typeface="ＭＳ Ｐゴシック"/>
                  <a:cs typeface="Arial"/>
                </a:endParaRP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Arial" panose="020B0604020202020204"/>
                  <a:ea typeface="ＭＳ Ｐゴシック" pitchFamily="1" charset="-128"/>
                  <a:cs typeface="+mn-cs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63122C4-D1A5-483C-8904-C7FA0F2D49EA}"/>
                  </a:ext>
                </a:extLst>
              </p:cNvPr>
              <p:cNvSpPr/>
              <p:nvPr/>
            </p:nvSpPr>
            <p:spPr>
              <a:xfrm>
                <a:off x="7644280" y="3278749"/>
                <a:ext cx="1278384" cy="1186719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8E7A7A37-FF89-468B-ACE1-62B94E93EA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325406" y="3861437"/>
                <a:ext cx="888978" cy="10671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560F6F-28A6-4C85-8080-2103BA989A15}"/>
                </a:ext>
              </a:extLst>
            </p:cNvPr>
            <p:cNvSpPr txBox="1"/>
            <p:nvPr/>
          </p:nvSpPr>
          <p:spPr>
            <a:xfrm>
              <a:off x="5708342" y="2227921"/>
              <a:ext cx="490762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1" i="0" u="none" strike="noStrike" kern="1200" cap="none" spc="0" normalizeH="0" baseline="0" noProof="0">
                  <a:ln>
                    <a:noFill/>
                  </a:ln>
                  <a:solidFill>
                    <a:srgbClr val="CFD2D3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/>
                  <a:ea typeface="ＭＳ Ｐゴシック" pitchFamily="1" charset="-128"/>
                  <a:cs typeface="+mn-cs"/>
                </a:rPr>
                <a:t>Percentage difference to Census, England and Wales, 2011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5EE6E46-9CF7-4CD8-8021-A518CF6B5A2D}"/>
              </a:ext>
            </a:extLst>
          </p:cNvPr>
          <p:cNvSpPr txBox="1"/>
          <p:nvPr/>
        </p:nvSpPr>
        <p:spPr>
          <a:xfrm>
            <a:off x="7910623" y="4774019"/>
            <a:ext cx="3624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So developed ABPEv3 which took a different approach and aimed to remove </a:t>
            </a:r>
            <a:r>
              <a:rPr lang="en-GB" err="1"/>
              <a:t>overcoverage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831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NS">
  <a:themeElements>
    <a:clrScheme name="Custom 7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5F95"/>
      </a:accent1>
      <a:accent2>
        <a:srgbClr val="B8860A"/>
      </a:accent2>
      <a:accent3>
        <a:srgbClr val="003B57"/>
      </a:accent3>
      <a:accent4>
        <a:srgbClr val="007F7F"/>
      </a:accent4>
      <a:accent5>
        <a:srgbClr val="27A0CC"/>
      </a:accent5>
      <a:accent6>
        <a:srgbClr val="0E8242"/>
      </a:accent6>
      <a:hlink>
        <a:srgbClr val="3A799D"/>
      </a:hlink>
      <a:folHlink>
        <a:srgbClr val="D2366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S" id="{1C231B32-0884-3042-9BFB-024487A7874D}" vid="{960FFF6B-BC53-4D45-8823-25DBFE97B232}"/>
    </a:ext>
  </a:extLst>
</a:theme>
</file>

<file path=ppt/theme/theme3.xml><?xml version="1.0" encoding="utf-8"?>
<a:theme xmlns:a="http://schemas.openxmlformats.org/drawingml/2006/main" name="1_ONS">
  <a:themeElements>
    <a:clrScheme name="Custom 7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5F95"/>
      </a:accent1>
      <a:accent2>
        <a:srgbClr val="B8860A"/>
      </a:accent2>
      <a:accent3>
        <a:srgbClr val="003B57"/>
      </a:accent3>
      <a:accent4>
        <a:srgbClr val="007F7F"/>
      </a:accent4>
      <a:accent5>
        <a:srgbClr val="27A0CC"/>
      </a:accent5>
      <a:accent6>
        <a:srgbClr val="0E8242"/>
      </a:accent6>
      <a:hlink>
        <a:srgbClr val="3A799D"/>
      </a:hlink>
      <a:folHlink>
        <a:srgbClr val="D2366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S" id="{1C231B32-0884-3042-9BFB-024487A7874D}" vid="{960FFF6B-BC53-4D45-8823-25DBFE97B232}"/>
    </a:ext>
  </a:extLst>
</a:theme>
</file>

<file path=ppt/theme/theme4.xml><?xml version="1.0" encoding="utf-8"?>
<a:theme xmlns:a="http://schemas.openxmlformats.org/drawingml/2006/main" name="3_ONS">
  <a:themeElements>
    <a:clrScheme name="Custom 7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5F95"/>
      </a:accent1>
      <a:accent2>
        <a:srgbClr val="B8860A"/>
      </a:accent2>
      <a:accent3>
        <a:srgbClr val="003B57"/>
      </a:accent3>
      <a:accent4>
        <a:srgbClr val="007F7F"/>
      </a:accent4>
      <a:accent5>
        <a:srgbClr val="27A0CC"/>
      </a:accent5>
      <a:accent6>
        <a:srgbClr val="0E8242"/>
      </a:accent6>
      <a:hlink>
        <a:srgbClr val="3A799D"/>
      </a:hlink>
      <a:folHlink>
        <a:srgbClr val="D2366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S" id="{1C231B32-0884-3042-9BFB-024487A7874D}" vid="{960FFF6B-BC53-4D45-8823-25DBFE97B232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91A5BD522AB048A83AA3C91FC6A453" ma:contentTypeVersion="13" ma:contentTypeDescription="Create a new document." ma:contentTypeScope="" ma:versionID="c4b13bedcf5ab5fb7af7043d3f48e416">
  <xsd:schema xmlns:xsd="http://www.w3.org/2001/XMLSchema" xmlns:xs="http://www.w3.org/2001/XMLSchema" xmlns:p="http://schemas.microsoft.com/office/2006/metadata/properties" xmlns:ns3="be60cada-482e-425e-8fb4-68d0cfebcc0e" xmlns:ns4="14e55374-1de0-44f9-97a5-3ebc0650e4c9" targetNamespace="http://schemas.microsoft.com/office/2006/metadata/properties" ma:root="true" ma:fieldsID="8bc7951a6a0ecb3d83be04236e36c8d4" ns3:_="" ns4:_="">
    <xsd:import namespace="be60cada-482e-425e-8fb4-68d0cfebcc0e"/>
    <xsd:import namespace="14e55374-1de0-44f9-97a5-3ebc0650e4c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60cada-482e-425e-8fb4-68d0cfebcc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e55374-1de0-44f9-97a5-3ebc0650e4c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476045-6796-42BC-AABE-3745A6FA58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89C7BD-7399-4584-B9A7-DCA1C58614B8}">
  <ds:schemaRefs>
    <ds:schemaRef ds:uri="14e55374-1de0-44f9-97a5-3ebc0650e4c9"/>
    <ds:schemaRef ds:uri="be60cada-482e-425e-8fb4-68d0cfebcc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A07F718-CA9C-4FC2-9164-BA5B5A759BC5}">
  <ds:schemaRefs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4e55374-1de0-44f9-97a5-3ebc0650e4c9"/>
    <ds:schemaRef ds:uri="be60cada-482e-425e-8fb4-68d0cfebcc0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1424</Words>
  <Application>Microsoft Office PowerPoint</Application>
  <PresentationFormat>Widescreen</PresentationFormat>
  <Paragraphs>184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Courier</vt:lpstr>
      <vt:lpstr>Source Sans Pro Light</vt:lpstr>
      <vt:lpstr>Source Sans Pro Semibold</vt:lpstr>
      <vt:lpstr>Office Theme</vt:lpstr>
      <vt:lpstr>ONS</vt:lpstr>
      <vt:lpstr>1_ONS</vt:lpstr>
      <vt:lpstr>3_ONS</vt:lpstr>
      <vt:lpstr>PowerPoint Presentation</vt:lpstr>
      <vt:lpstr>Background, Timeline and Ambition</vt:lpstr>
      <vt:lpstr>PowerPoint Presentation</vt:lpstr>
      <vt:lpstr>Key messages</vt:lpstr>
      <vt:lpstr>User Needs </vt:lpstr>
      <vt:lpstr>PowerPoint Presentation</vt:lpstr>
      <vt:lpstr>Progress so far</vt:lpstr>
      <vt:lpstr>Intro to Admin-based Population Estimates (ABPEs)</vt:lpstr>
      <vt:lpstr>ABPE v1 comparison with 2011 Census population estimates  Basic rules Includes limited datasets </vt:lpstr>
      <vt:lpstr>PowerPoint Presentation</vt:lpstr>
      <vt:lpstr>PowerPoint Presentation</vt:lpstr>
      <vt:lpstr>PowerPoint Presentation</vt:lpstr>
      <vt:lpstr>PowerPoint Presentation</vt:lpstr>
      <vt:lpstr>Giving users confidence: methodological solutions to tackle bias and variance in admin sources</vt:lpstr>
      <vt:lpstr>Approaches to improve ABPEs</vt:lpstr>
      <vt:lpstr>PowerPoint Presentation</vt:lpstr>
      <vt:lpstr>Strategy for topics not readily available through admin data</vt:lpstr>
      <vt:lpstr>Engagement</vt:lpstr>
      <vt:lpstr>Engagement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Tinsley, Becky</dc:creator>
  <cp:lastModifiedBy>Thompson, Dominick</cp:lastModifiedBy>
  <cp:revision>4</cp:revision>
  <dcterms:created xsi:type="dcterms:W3CDTF">2021-05-21T08:01:34Z</dcterms:created>
  <dcterms:modified xsi:type="dcterms:W3CDTF">2022-04-21T08:53:59Z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0x010100C691A5BD522AB048A83AA3C91FC6A453</vt:lpwstr>
  </property>
  <property fmtid="{D5CDD505-2E9C-101B-9397-08002B2CF9AE}" pid="3" name="_dlc_policyId">
    <vt:lpwstr>0x01010035E33599CC8D1E47A037F474646B1D58|2057524105</vt:lpwstr>
  </property>
  <property fmtid="{D5CDD505-2E9C-101B-9397-08002B2CF9AE}" pid="4" name="ItemRetentionFormula">
    <vt:lpwstr>&lt;formula id="Microsoft.Office.RecordsManagement.PolicyFeatures.Expiration.Formula.BuiltIn"&gt;&lt;number&gt;100&lt;/number&gt;&lt;property&gt;Retention_x005f_x0020_Date&lt;/property&gt;&lt;period&gt;years&lt;/period&gt;&lt;/formula&gt;</vt:lpwstr>
  </property>
  <property fmtid="{D5CDD505-2E9C-101B-9397-08002B2CF9AE}" pid="5" name="_dlc_DocIdItemGuid">
    <vt:lpwstr>a6484a12-5347-4dbe-9973-097af7aa68c3</vt:lpwstr>
  </property>
  <property fmtid="{D5CDD505-2E9C-101B-9397-08002B2CF9AE}" pid="6" name="TaxKeyword">
    <vt:lpwstr/>
  </property>
  <property fmtid="{D5CDD505-2E9C-101B-9397-08002B2CF9AE}" pid="7" name="RecordType">
    <vt:lpwstr>1;#Programme and Project|96356c75-f26d-45f0-a4b1-e809250f704c</vt:lpwstr>
  </property>
</Properties>
</file>